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1" r:id="rId4"/>
    <p:sldId id="262" r:id="rId5"/>
    <p:sldId id="263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klikněte.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Návrhy řešení získáte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kliknutím.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přivoláte překlady otázek.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image" Target="../media/image2.png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audio" Target="../media/audio1.wav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2.pn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noProof="1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</a:t>
            </a:r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question words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ve větách</a:t>
            </a:r>
            <a:endParaRPr lang="en-GB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(vyšší ročníky –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otázek v přítomném čase prostém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metodika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1531976"/>
            <a:ext cx="8363271" cy="4533178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    </a:t>
            </a:r>
          </a:p>
          <a:p>
            <a:pPr algn="just">
              <a:buNone/>
            </a:pPr>
            <a:endParaRPr lang="cs-CZ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cs-CZ" sz="1500" noProof="1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Zopakuj si </a:t>
            </a:r>
            <a:r>
              <a:rPr lang="en-GB" sz="1500" i="1" noProof="1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</a:t>
            </a:r>
            <a:r>
              <a:rPr lang="en-GB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question words 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(krátká tázací zájmena začínající většinou písmeny</a:t>
            </a:r>
            <a:r>
              <a:rPr lang="en-GB" sz="1500" noProof="1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wh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). Zkuste si je tentokrát dát sami do anglického jazyka.</a:t>
            </a:r>
            <a:endParaRPr lang="cs-CZ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923530" y="3345799"/>
            <a:ext cx="1126976" cy="958584"/>
          </a:xfrm>
          <a:prstGeom prst="ellipse">
            <a:avLst/>
          </a:prstGeom>
          <a:solidFill>
            <a:srgbClr val="FF0000"/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when</a:t>
            </a:r>
            <a:endParaRPr lang="en-GB" dirty="0"/>
          </a:p>
        </p:txBody>
      </p:sp>
      <p:sp>
        <p:nvSpPr>
          <p:cNvPr id="14" name="Ovál 13"/>
          <p:cNvSpPr/>
          <p:nvPr/>
        </p:nvSpPr>
        <p:spPr>
          <a:xfrm>
            <a:off x="6857770" y="1961744"/>
            <a:ext cx="1187395" cy="914400"/>
          </a:xfrm>
          <a:prstGeom prst="ellipse">
            <a:avLst/>
          </a:prstGeom>
          <a:solidFill>
            <a:srgbClr val="002060"/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which</a:t>
            </a:r>
            <a:endParaRPr lang="en-GB" dirty="0"/>
          </a:p>
        </p:txBody>
      </p:sp>
      <p:sp>
        <p:nvSpPr>
          <p:cNvPr id="15" name="Ovál 14"/>
          <p:cNvSpPr/>
          <p:nvPr/>
        </p:nvSpPr>
        <p:spPr>
          <a:xfrm>
            <a:off x="6537068" y="4797152"/>
            <a:ext cx="914400" cy="914400"/>
          </a:xfrm>
          <a:prstGeom prst="ellipse">
            <a:avLst/>
          </a:prstGeom>
          <a:solidFill>
            <a:schemeClr val="bg2">
              <a:lumMod val="50000"/>
            </a:schemeClr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why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969160" y="4583253"/>
            <a:ext cx="1176540" cy="914400"/>
          </a:xfrm>
          <a:prstGeom prst="ellipse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whose</a:t>
            </a:r>
            <a:endParaRPr lang="en-GB" dirty="0"/>
          </a:p>
        </p:txBody>
      </p:sp>
      <p:sp>
        <p:nvSpPr>
          <p:cNvPr id="17" name="Ovál 16"/>
          <p:cNvSpPr/>
          <p:nvPr/>
        </p:nvSpPr>
        <p:spPr>
          <a:xfrm>
            <a:off x="4164364" y="1752160"/>
            <a:ext cx="1224136" cy="914400"/>
          </a:xfrm>
          <a:prstGeom prst="ellipse">
            <a:avLst/>
          </a:prstGeom>
          <a:solidFill>
            <a:srgbClr val="92D050"/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where</a:t>
            </a:r>
            <a:endParaRPr lang="en-GB" dirty="0"/>
          </a:p>
        </p:txBody>
      </p:sp>
      <p:sp>
        <p:nvSpPr>
          <p:cNvPr id="18" name="Ovál 17"/>
          <p:cNvSpPr/>
          <p:nvPr/>
        </p:nvSpPr>
        <p:spPr>
          <a:xfrm>
            <a:off x="4755280" y="3251449"/>
            <a:ext cx="914400" cy="914400"/>
          </a:xfrm>
          <a:prstGeom prst="ellipse">
            <a:avLst/>
          </a:prstGeom>
          <a:solidFill>
            <a:srgbClr val="C00000"/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how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1691680" y="1921513"/>
            <a:ext cx="914400" cy="914400"/>
          </a:xfrm>
          <a:prstGeom prst="ellipse">
            <a:avLst/>
          </a:prstGeom>
          <a:solidFill>
            <a:srgbClr val="7030A0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who</a:t>
            </a:r>
            <a:endParaRPr lang="en-GB" dirty="0"/>
          </a:p>
        </p:txBody>
      </p:sp>
      <p:sp>
        <p:nvSpPr>
          <p:cNvPr id="20" name="Ovál 19"/>
          <p:cNvSpPr/>
          <p:nvPr/>
        </p:nvSpPr>
        <p:spPr>
          <a:xfrm>
            <a:off x="7164288" y="3493765"/>
            <a:ext cx="1044853" cy="914400"/>
          </a:xfrm>
          <a:prstGeom prst="ellipse">
            <a:avLst/>
          </a:prstGeom>
          <a:solidFill>
            <a:srgbClr val="00B05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what</a:t>
            </a:r>
            <a:endParaRPr lang="en-GB" dirty="0"/>
          </a:p>
        </p:txBody>
      </p:sp>
      <p:sp>
        <p:nvSpPr>
          <p:cNvPr id="31" name="Šipka doprava 30"/>
          <p:cNvSpPr/>
          <p:nvPr/>
        </p:nvSpPr>
        <p:spPr>
          <a:xfrm>
            <a:off x="2806148" y="1961744"/>
            <a:ext cx="1339552" cy="484632"/>
          </a:xfrm>
          <a:prstGeom prst="rightArrow">
            <a:avLst/>
          </a:prstGeom>
          <a:blipFill>
            <a:blip r:embed="rId5"/>
            <a:tile tx="0" ty="0" sx="100000" sy="100000" flip="none" algn="tl"/>
          </a:blip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k</a:t>
            </a:r>
            <a:r>
              <a:rPr lang="cs-CZ" b="1" dirty="0" smtClean="0">
                <a:solidFill>
                  <a:srgbClr val="FF0000"/>
                </a:solidFill>
              </a:rPr>
              <a:t>de, kam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3738594" y="3455175"/>
            <a:ext cx="978408" cy="484632"/>
          </a:xfrm>
          <a:prstGeom prst="rightArrow">
            <a:avLst/>
          </a:prstGeom>
          <a:blipFill>
            <a:blip r:embed="rId6"/>
            <a:tile tx="0" ty="0" sx="100000" sy="100000" flip="none" algn="tl"/>
          </a:blipFill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jak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3" name="Šipka doprava 32"/>
          <p:cNvSpPr/>
          <p:nvPr/>
        </p:nvSpPr>
        <p:spPr>
          <a:xfrm>
            <a:off x="945122" y="3582775"/>
            <a:ext cx="978408" cy="484632"/>
          </a:xfrm>
          <a:prstGeom prst="rightArrow">
            <a:avLst/>
          </a:prstGeom>
          <a:blipFill>
            <a:blip r:embed="rId7"/>
            <a:tile tx="0" ty="0" sx="100000" sy="100000" flip="none" algn="tl"/>
          </a:blip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5" name="Šipka doprava 34"/>
          <p:cNvSpPr/>
          <p:nvPr/>
        </p:nvSpPr>
        <p:spPr>
          <a:xfrm>
            <a:off x="1989981" y="4813410"/>
            <a:ext cx="978408" cy="484632"/>
          </a:xfrm>
          <a:prstGeom prst="rightArrow">
            <a:avLst/>
          </a:prstGeom>
          <a:blipFill>
            <a:blip r:embed="rId8"/>
            <a:tile tx="0" ty="0" sx="100000" sy="100000" flip="none" algn="tl"/>
          </a:blip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čí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Šipka doprava 35"/>
          <p:cNvSpPr/>
          <p:nvPr/>
        </p:nvSpPr>
        <p:spPr>
          <a:xfrm>
            <a:off x="5879362" y="2181928"/>
            <a:ext cx="978408" cy="484632"/>
          </a:xfrm>
          <a:prstGeom prst="rightArrow">
            <a:avLst/>
          </a:prstGeom>
          <a:blipFill>
            <a:blip r:embed="rId9"/>
            <a:tile tx="0" ty="0" sx="100000" sy="100000" flip="none" algn="tl"/>
          </a:blipFill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který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Šipka doprava 36"/>
          <p:cNvSpPr/>
          <p:nvPr/>
        </p:nvSpPr>
        <p:spPr>
          <a:xfrm>
            <a:off x="5486652" y="5020125"/>
            <a:ext cx="978408" cy="468454"/>
          </a:xfrm>
          <a:prstGeom prst="rightArrow">
            <a:avLst/>
          </a:prstGeom>
          <a:blipFill>
            <a:blip r:embed="rId10"/>
            <a:tile tx="0" ty="0" sx="100000" sy="100000" flip="none" algn="tl"/>
          </a:blip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proč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8" name="Šipka doprava 37"/>
          <p:cNvSpPr/>
          <p:nvPr/>
        </p:nvSpPr>
        <p:spPr>
          <a:xfrm>
            <a:off x="695165" y="2136397"/>
            <a:ext cx="978408" cy="484632"/>
          </a:xfrm>
          <a:prstGeom prst="rightArrow">
            <a:avLst/>
          </a:prstGeom>
          <a:blipFill>
            <a:blip r:embed="rId9"/>
            <a:tile tx="0" ty="0" sx="100000" sy="100000" flip="none" algn="tl"/>
          </a:blip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kdo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9" name="Šipka doprava 38"/>
          <p:cNvSpPr/>
          <p:nvPr/>
        </p:nvSpPr>
        <p:spPr>
          <a:xfrm>
            <a:off x="6105872" y="3708649"/>
            <a:ext cx="1058416" cy="484632"/>
          </a:xfrm>
          <a:prstGeom prst="rightArrow">
            <a:avLst/>
          </a:prstGeom>
          <a:blipFill>
            <a:blip r:embed="rId6"/>
            <a:tile tx="0" ty="0" sx="100000" sy="100000" flip="none" algn="tl"/>
          </a:blip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co, jaký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695165" y="17755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15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Utvořte sami jednoduché otázky s těmito tázacími zájmeny. </a:t>
            </a:r>
            <a:endParaRPr lang="en-GB" sz="1500" b="1" dirty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457505" y="1548760"/>
            <a:ext cx="8229600" cy="4525963"/>
          </a:xfrm>
        </p:spPr>
        <p:txBody>
          <a:bodyPr numCol="2">
            <a:normAutofit/>
          </a:bodyPr>
          <a:lstStyle/>
          <a:p>
            <a:pPr algn="just">
              <a:buNone/>
            </a:pPr>
            <a:r>
              <a:rPr lang="en-GB" sz="16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Whose</a:t>
            </a:r>
            <a:r>
              <a:rPr lang="en-GB" sz="16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</a:p>
          <a:p>
            <a:pPr algn="just">
              <a:buNone/>
            </a:pPr>
            <a:endParaRPr lang="en-GB" sz="1600" i="1" dirty="0" smtClean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Who</a:t>
            </a:r>
          </a:p>
          <a:p>
            <a:pPr algn="just">
              <a:buNone/>
            </a:pPr>
            <a:endParaRPr lang="en-GB" sz="1600" i="1" dirty="0" smtClean="0">
              <a:solidFill>
                <a:srgbClr val="00B0F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Where</a:t>
            </a:r>
          </a:p>
          <a:p>
            <a:pPr algn="just">
              <a:buNone/>
            </a:pPr>
            <a:endParaRPr lang="en-GB" sz="1600" i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Why</a:t>
            </a:r>
          </a:p>
          <a:p>
            <a:pPr algn="just">
              <a:buNone/>
            </a:pPr>
            <a:endParaRPr lang="en-GB" sz="1600" i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</a:t>
            </a:r>
          </a:p>
          <a:p>
            <a:pPr algn="just">
              <a:buNone/>
            </a:pPr>
            <a:endParaRPr lang="en-GB" sz="1600" i="1" dirty="0" smtClean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</a:t>
            </a:r>
          </a:p>
          <a:p>
            <a:pPr algn="just">
              <a:buNone/>
            </a:pPr>
            <a:r>
              <a:rPr lang="en-GB" sz="1600" i="1" dirty="0" smtClean="0">
                <a:solidFill>
                  <a:schemeClr val="accent4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endParaRPr lang="en-GB" sz="1600" b="1" i="1" dirty="0" smtClean="0">
              <a:solidFill>
                <a:schemeClr val="accent4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dirty="0" smtClean="0">
                <a:solidFill>
                  <a:schemeClr val="accent6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When</a:t>
            </a:r>
          </a:p>
          <a:p>
            <a:pPr algn="just">
              <a:buNone/>
            </a:pPr>
            <a:endParaRPr lang="en-GB" sz="1600" i="1" dirty="0" smtClean="0">
              <a:solidFill>
                <a:schemeClr val="accent6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Which</a:t>
            </a:r>
          </a:p>
          <a:p>
            <a:pPr algn="just">
              <a:buNone/>
            </a:pPr>
            <a:r>
              <a:rPr lang="en-GB" sz="1600" b="1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Whose  book is this?</a:t>
            </a:r>
          </a:p>
          <a:p>
            <a:pPr algn="just">
              <a:buNone/>
            </a:pPr>
            <a:endParaRPr lang="en-GB" sz="1600" b="1" i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i="1" dirty="0" smtClean="0">
                <a:solidFill>
                  <a:srgbClr val="00B0F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Who are you?</a:t>
            </a:r>
          </a:p>
          <a:p>
            <a:pPr algn="just">
              <a:buNone/>
            </a:pPr>
            <a:endParaRPr lang="en-GB" sz="1600" b="1" i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Where have you been?</a:t>
            </a:r>
          </a:p>
          <a:p>
            <a:pPr algn="just">
              <a:buNone/>
            </a:pPr>
            <a:endParaRPr lang="en-GB" sz="1600" b="1" i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Why are you so sad?</a:t>
            </a:r>
          </a:p>
          <a:p>
            <a:pPr algn="just">
              <a:buNone/>
            </a:pPr>
            <a:endParaRPr lang="en-GB" sz="1600" b="1" i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i="1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What do you think?</a:t>
            </a:r>
          </a:p>
          <a:p>
            <a:pPr algn="just">
              <a:buNone/>
            </a:pPr>
            <a:endParaRPr lang="en-GB" sz="1600" b="1" i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How old are you?</a:t>
            </a:r>
          </a:p>
          <a:p>
            <a:pPr algn="just">
              <a:buNone/>
            </a:pPr>
            <a:endParaRPr lang="en-GB" sz="1600" b="1" i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i="1" dirty="0" smtClean="0">
                <a:solidFill>
                  <a:schemeClr val="accent6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When were you born?</a:t>
            </a:r>
          </a:p>
          <a:p>
            <a:pPr algn="just">
              <a:buNone/>
            </a:pPr>
            <a:endParaRPr lang="en-GB" sz="1600" b="1" i="1" dirty="0" smtClean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1600" b="1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Which of these cars do you like</a:t>
            </a:r>
            <a:r>
              <a:rPr lang="cs-CZ" sz="1600" b="1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en-GB" sz="1600" i="1" dirty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54543" y="1531976"/>
            <a:ext cx="8384658" cy="46855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/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 tázací zájmena </a:t>
            </a:r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stojí vždy </a:t>
            </a:r>
            <a:r>
              <a:rPr lang="cs-CZ" sz="1500" b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 začátku otázky. </a:t>
            </a:r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Někdy je otázka bez tohoto slovíčka, poznáš kdy? Přelož následující věty do anglického jazyka.  </a:t>
            </a:r>
            <a:endParaRPr lang="en-GB" sz="1500" dirty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   </a:t>
            </a:r>
            <a:endParaRPr lang="en-GB" sz="28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 flipH="1">
            <a:off x="323528" y="1628800"/>
            <a:ext cx="824446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Čteš rád knihy?</a:t>
            </a: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you like reading books?</a:t>
            </a:r>
          </a:p>
          <a:p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Proč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rád čteš knihy?</a:t>
            </a:r>
          </a:p>
          <a:p>
            <a:r>
              <a:rPr lang="en-GB" sz="2000" b="1" dirty="0">
                <a:solidFill>
                  <a:schemeClr val="tx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Why</a:t>
            </a:r>
            <a:r>
              <a:rPr lang="en-GB" sz="2000" dirty="0">
                <a:solidFill>
                  <a:schemeClr val="tx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do you like reading books?</a:t>
            </a:r>
          </a:p>
          <a:p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0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Šel jsi včera plavat?</a:t>
            </a:r>
          </a:p>
          <a:p>
            <a:r>
              <a:rPr lang="en-GB" sz="2000" dirty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Did you go swimming yesterday?</a:t>
            </a:r>
          </a:p>
          <a:p>
            <a:r>
              <a:rPr lang="cs-CZ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Kam</a:t>
            </a: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jsi šel?</a:t>
            </a:r>
          </a:p>
          <a:p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Where</a:t>
            </a:r>
            <a:r>
              <a:rPr lang="en-GB" sz="2000" dirty="0">
                <a:solidFill>
                  <a:schemeClr val="accent4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did you go?</a:t>
            </a:r>
          </a:p>
          <a:p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0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Budeš (zamýšlíš) hrát fotbal?</a:t>
            </a:r>
          </a:p>
          <a:p>
            <a:r>
              <a:rPr lang="en-GB" sz="2000" dirty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Are you going to play football?</a:t>
            </a:r>
          </a:p>
          <a:p>
            <a:r>
              <a:rPr lang="cs-CZ" sz="2000" b="1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Kdy</a:t>
            </a:r>
            <a:r>
              <a:rPr lang="cs-CZ" sz="2000" dirty="0" smtClean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budeš (zamýšlíš) hrát fotbal?</a:t>
            </a:r>
          </a:p>
          <a:p>
            <a:r>
              <a:rPr lang="en-GB" sz="2000" b="1" dirty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When</a:t>
            </a:r>
            <a:r>
              <a:rPr lang="en-GB" sz="2000" dirty="0">
                <a:solidFill>
                  <a:srgbClr val="92D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are you going to play football?</a:t>
            </a:r>
            <a:endParaRPr lang="cs-CZ" sz="2000" dirty="0">
              <a:solidFill>
                <a:srgbClr val="92D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oem\AppData\Local\Microsoft\Windows\Temporary Internet Files\Content.IE5\M6EVS6JC\MC9004379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524" y="1844824"/>
            <a:ext cx="908051" cy="865188"/>
          </a:xfrm>
          <a:prstGeom prst="rect">
            <a:avLst/>
          </a:prstGeom>
          <a:noFill/>
          <a:effectLst>
            <a:glow rad="101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OAGI6XV4\MC9002875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706" y="3177494"/>
            <a:ext cx="906823" cy="817637"/>
          </a:xfrm>
          <a:prstGeom prst="rect">
            <a:avLst/>
          </a:prstGeom>
          <a:noFill/>
          <a:effectLst>
            <a:glow rad="139700">
              <a:schemeClr val="accent5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6EZVUUNV\MC900440367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647535"/>
            <a:ext cx="1002184" cy="1002184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84168" y="2564903"/>
            <a:ext cx="2483823" cy="2308139"/>
          </a:xfrm>
          <a:prstGeom prst="rect">
            <a:avLst/>
          </a:prstGeom>
          <a:solidFill>
            <a:srgbClr val="FFFF00"/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square" rtlCol="0">
            <a:prstTxWarp prst="textInflate">
              <a:avLst>
                <a:gd name="adj" fmla="val 19656"/>
              </a:avLst>
            </a:prstTxWarp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Pokud potřebuješ tázací zájmeno ve svém jazyce, potřebuješ ho i v cizím jazyce.  Když ho nepotřebuješ, tak v obou jazycích. Jde přece o stejnou otázku.</a:t>
            </a:r>
            <a:endParaRPr lang="cs-CZ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721</TotalTime>
  <Words>396</Words>
  <Application>Microsoft Office PowerPoint</Application>
  <PresentationFormat>Předvádění na obrazovce (4:3)</PresentationFormat>
  <Paragraphs>134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Zopakuj si Wh question words (krátká tázací zájmena začínající většinou písmeny wh). Zkuste si je tentokrát dát sami do anglického jazyka.</vt:lpstr>
      <vt:lpstr>Utvořte sami jednoduché otázky s těmito tázacími zájmeny. </vt:lpstr>
      <vt:lpstr>Wh tázací zájmena stojí vždy na začátku otázky. Někdy je otázka bez tohoto slovíčka, poznáš kdy? Přelož následující věty do anglického jazyka. 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98</cp:revision>
  <dcterms:created xsi:type="dcterms:W3CDTF">2011-05-26T14:17:08Z</dcterms:created>
  <dcterms:modified xsi:type="dcterms:W3CDTF">2011-12-12T12:11:00Z</dcterms:modified>
</cp:coreProperties>
</file>