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65" r:id="rId4"/>
    <p:sldId id="258" r:id="rId5"/>
    <p:sldId id="259" r:id="rId6"/>
    <p:sldId id="272" r:id="rId7"/>
    <p:sldId id="268" r:id="rId8"/>
    <p:sldId id="270" r:id="rId9"/>
    <p:sldId id="261" r:id="rId10"/>
    <p:sldId id="273" r:id="rId11"/>
    <p:sldId id="269" r:id="rId12"/>
    <p:sldId id="271" r:id="rId13"/>
    <p:sldId id="274" r:id="rId14"/>
    <p:sldId id="260" r:id="rId15"/>
    <p:sldId id="267" r:id="rId16"/>
    <p:sldId id="266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51A75B-18FF-4328-A96A-AEDB480F6734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3438C6-B7A5-4DB2-8FBB-BCCB6CC77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8213F71-FD7B-42CA-ABEB-5740C00F67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A375990-FD07-41D7-94A3-16499EEFD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Hovězí maso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056784" cy="1498178"/>
          </a:xfrm>
        </p:spPr>
        <p:txBody>
          <a:bodyPr>
            <a:noAutofit/>
          </a:bodyPr>
          <a:lstStyle/>
          <a:p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715200" cy="4065315"/>
          </a:xfrm>
        </p:spPr>
        <p:txBody>
          <a:bodyPr>
            <a:noAutofit/>
          </a:bodyPr>
          <a:lstStyle/>
          <a:p>
            <a:pPr marL="269875" indent="-269875"/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000" dirty="0" smtClean="0"/>
              <a:t>Střední škola dopravy, obchodu a služeb</a:t>
            </a:r>
          </a:p>
          <a:p>
            <a:pPr marL="269875" indent="-269875"/>
            <a:r>
              <a:rPr lang="cs-CZ" sz="2000" dirty="0" smtClean="0">
                <a:solidFill>
                  <a:schemeClr val="tx1"/>
                </a:solidFill>
              </a:rPr>
              <a:t>Mgr. Dana </a:t>
            </a:r>
            <a:r>
              <a:rPr lang="cs-CZ" sz="2000" dirty="0" err="1" smtClean="0">
                <a:solidFill>
                  <a:schemeClr val="tx1"/>
                </a:solidFill>
              </a:rPr>
              <a:t>Frimlová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269875" indent="-269875"/>
            <a:r>
              <a:rPr lang="cs-CZ" sz="2000" dirty="0" smtClean="0">
                <a:solidFill>
                  <a:schemeClr val="tx1"/>
                </a:solidFill>
              </a:rPr>
              <a:t>Název projektu: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1800" dirty="0" smtClean="0"/>
              <a:t>Zlepšení podmínek výuky</a:t>
            </a:r>
            <a:endParaRPr lang="cs-CZ" sz="2000" dirty="0" smtClean="0"/>
          </a:p>
          <a:p>
            <a:pPr marL="269875" indent="-269875"/>
            <a:r>
              <a:rPr lang="cs-CZ" sz="2000" dirty="0" smtClean="0">
                <a:solidFill>
                  <a:schemeClr val="tx1"/>
                </a:solidFill>
              </a:rPr>
              <a:t>Číslo projektu: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CZ.1.07/1.2.09/04.0004</a:t>
            </a:r>
          </a:p>
          <a:p>
            <a:pPr marL="269875" indent="-269875"/>
            <a:r>
              <a:rPr lang="cs-CZ" sz="2000" dirty="0" smtClean="0">
                <a:solidFill>
                  <a:schemeClr val="tx1"/>
                </a:solidFill>
              </a:rPr>
              <a:t>Název učebního materiálu  </a:t>
            </a:r>
            <a:r>
              <a:rPr lang="cs-CZ" sz="1800" dirty="0" smtClean="0"/>
              <a:t>VY – 52 – FM – 21 </a:t>
            </a:r>
          </a:p>
          <a:p>
            <a:pPr marL="269875" indent="-269875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Hovězí maso – rozdělení</a:t>
            </a:r>
          </a:p>
          <a:p>
            <a:pPr marL="269875" indent="-269875">
              <a:buNone/>
            </a:pPr>
            <a:r>
              <a:rPr lang="cs-CZ" sz="2000" smtClean="0">
                <a:solidFill>
                  <a:schemeClr val="tx1"/>
                </a:solidFill>
              </a:rPr>
              <a:t>    Datum </a:t>
            </a:r>
            <a:r>
              <a:rPr lang="cs-CZ" sz="2000" dirty="0" smtClean="0">
                <a:solidFill>
                  <a:schemeClr val="tx1"/>
                </a:solidFill>
              </a:rPr>
              <a:t>vytvoření</a:t>
            </a:r>
            <a:r>
              <a:rPr lang="cs-CZ" sz="2000" smtClean="0">
                <a:solidFill>
                  <a:schemeClr val="tx1"/>
                </a:solidFill>
              </a:rPr>
              <a:t>: 1.10.2012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269875" indent="-269875"/>
            <a:r>
              <a:rPr lang="cs-CZ" sz="2000" dirty="0" smtClean="0"/>
              <a:t>Datum ověření: 1.11.2012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350"/>
            <a:ext cx="7272808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61597" y="4509120"/>
            <a:ext cx="6950763" cy="1728192"/>
          </a:xfrm>
          <a:noFill/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467544" y="476672"/>
            <a:ext cx="7527032" cy="4248472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Pracovní list je určený pro žáky </a:t>
            </a: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 -3. </a:t>
            </a: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ročníků Kuchař číšník.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Jde o motivační a aktivační materiál při vizuálním poznávání výrobku, který usnadňuje žákům pochopení výuky a následné využití znalostí v odborném výcviku 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Možnost využití: </a:t>
            </a:r>
          </a:p>
          <a:p>
            <a:pPr marL="1162050" marR="0" lvl="0" indent="-2603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Courier New" pitchFamily="49" charset="0"/>
              <a:buChar char="o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aktivace žáků na začátku odborného výcviku, </a:t>
            </a:r>
          </a:p>
          <a:p>
            <a:pPr marL="1162050" marR="0" lvl="0" indent="-2603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Courier New" pitchFamily="49" charset="0"/>
              <a:buChar char="o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diagnostika získaných vědomostí, </a:t>
            </a:r>
          </a:p>
          <a:p>
            <a:pPr marL="1169988" marR="0" lvl="0" indent="-2698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Courier New" pitchFamily="49" charset="0"/>
              <a:buChar char="o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zpětná vazba pro žáky, jak dobře zvládají učivo. </a:t>
            </a:r>
            <a:b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Materiál lze použít dataprojektem nebo vytisknout jako pracovní list.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</a:t>
            </a:r>
          </a:p>
          <a:p>
            <a:pPr marL="900113" marR="0" lvl="0" indent="2698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Courier New" pitchFamily="49" charset="0"/>
              <a:buChar char="o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psací potřeby, </a:t>
            </a:r>
          </a:p>
          <a:p>
            <a:pPr marL="900113" marR="0" lvl="0" indent="26987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Courier New" pitchFamily="49" charset="0"/>
              <a:buChar char="o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papír.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Hovězí maso: kráva, vůl, býk, jalovice.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9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veverka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7" y="2492896"/>
            <a:ext cx="5760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Falešná svíčková</a:t>
            </a:r>
            <a:endParaRPr lang="cs-CZ" dirty="0"/>
          </a:p>
        </p:txBody>
      </p:sp>
      <p:pic>
        <p:nvPicPr>
          <p:cNvPr id="3" name="Picture 2" descr="F:\DCIM\100OLYMP\P101014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7416824" cy="52565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491880" y="299695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veverka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2852936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svíčková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Dana\Desktop\horni-spicka.jpg"/>
          <p:cNvPicPr>
            <a:picLocks noChangeAspect="1" noChangeArrowheads="1"/>
          </p:cNvPicPr>
          <p:nvPr/>
        </p:nvPicPr>
        <p:blipFill>
          <a:blip r:embed="rId2" cstate="print"/>
          <a:srcRect l="10714"/>
          <a:stretch>
            <a:fillRect/>
          </a:stretch>
        </p:blipFill>
        <p:spPr bwMode="auto">
          <a:xfrm>
            <a:off x="2051720" y="4514106"/>
            <a:ext cx="3600400" cy="2343894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188640"/>
            <a:ext cx="7239000" cy="108012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          hovězí kýta celá</a:t>
            </a:r>
            <a:br>
              <a:rPr lang="cs-CZ" dirty="0" smtClean="0">
                <a:solidFill>
                  <a:schemeClr val="tx2"/>
                </a:solidFill>
              </a:rPr>
            </a:b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4221088"/>
            <a:ext cx="1596912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b="1" cap="all" dirty="0" smtClean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B13F9A"/>
                </a:solidFill>
                <a:ea typeface="+mj-ea"/>
                <a:cs typeface="+mj-cs"/>
              </a:rPr>
              <a:t>špička</a:t>
            </a:r>
            <a:endParaRPr lang="cs-CZ" dirty="0"/>
          </a:p>
        </p:txBody>
      </p:sp>
      <p:pic>
        <p:nvPicPr>
          <p:cNvPr id="2" name="Picture 2" descr="F:\DCIM\100OLYMP\P101012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bg2">
                    <a:lumMod val="50000"/>
                  </a:schemeClr>
                </a:solidFill>
              </a:rPr>
              <a:t>hovězí kýta - průřez</a:t>
            </a:r>
            <a:endParaRPr lang="cs-CZ" b="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4" name="Picture 2" descr="F:\DCIM\100OLYMP\P10101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nepravá  svíčková ( kulatá plec )</a:t>
            </a:r>
            <a:endParaRPr lang="cs-CZ" sz="3200" dirty="0"/>
          </a:p>
        </p:txBody>
      </p:sp>
      <p:pic>
        <p:nvPicPr>
          <p:cNvPr id="4" name="Picture 2" descr="G:\DCIM\100OLYMP\P10101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7038248" cy="48466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G:\DCIM\100OLYMP\P10101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2"/>
            <a:ext cx="4992555" cy="374441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 Nízký roštěnec</a:t>
            </a:r>
            <a:endParaRPr lang="cs-CZ" dirty="0"/>
          </a:p>
        </p:txBody>
      </p:sp>
      <p:pic>
        <p:nvPicPr>
          <p:cNvPr id="3074" name="Picture 2" descr="G:\DCIM\100OLYMP\P101011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645024"/>
            <a:ext cx="5194113" cy="29523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7848872" cy="157018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krk  </a:t>
            </a:r>
            <a:br>
              <a:rPr lang="cs-CZ" dirty="0" smtClean="0">
                <a:solidFill>
                  <a:schemeClr val="tx2"/>
                </a:solidFill>
              </a:rPr>
            </a:b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4149080"/>
            <a:ext cx="1252266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b="1" cap="all" dirty="0" smtClean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B13F9A"/>
                </a:solidFill>
                <a:ea typeface="+mj-ea"/>
                <a:cs typeface="+mj-cs"/>
              </a:rPr>
              <a:t> krk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2636912"/>
            <a:ext cx="18893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KRK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7" name="Picture 3" descr="G:\DCIM\100OLYMP\P10101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717032"/>
            <a:ext cx="5436096" cy="2808312"/>
          </a:xfrm>
          <a:prstGeom prst="rect">
            <a:avLst/>
          </a:prstGeom>
          <a:noFill/>
        </p:spPr>
      </p:pic>
      <p:pic>
        <p:nvPicPr>
          <p:cNvPr id="1028" name="Picture 4" descr="G:\DCIM\100OLYMP\P101010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609724"/>
            <a:ext cx="7632848" cy="49156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bg2">
                    <a:lumMod val="50000"/>
                  </a:schemeClr>
                </a:solidFill>
              </a:rPr>
              <a:t>Hrudí - žebro</a:t>
            </a:r>
            <a:endParaRPr lang="cs-CZ" b="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8" name="Picture 2" descr="F:\DCIM\100OLYMP\P10101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B13F9A"/>
                </a:solidFill>
              </a:rPr>
              <a:t>kližka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 descr="G:\DCIM\100OLYMP\P101010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987" y="1556792"/>
            <a:ext cx="6865805" cy="48995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bg2">
                    <a:lumMod val="50000"/>
                  </a:schemeClr>
                </a:solidFill>
              </a:rPr>
              <a:t>Oháňka</a:t>
            </a:r>
            <a:endParaRPr lang="cs-CZ" b="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 descr="G:\DCIM\100OLYMP\P101011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bg2">
                    <a:lumMod val="50000"/>
                  </a:schemeClr>
                </a:solidFill>
              </a:rPr>
              <a:t>Ledviny                     játra</a:t>
            </a:r>
            <a:endParaRPr lang="cs-CZ" b="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122" name="Picture 2" descr="F:\DCIM\100OLYMP\P10101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chemeClr val="tx2"/>
                </a:solidFill>
              </a:rPr>
              <a:t>Rozdělení hovězího masa  </a:t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tepelné úpravy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643192" cy="5373216"/>
          </a:xfrm>
        </p:spPr>
        <p:txBody>
          <a:bodyPr>
            <a:normAutofit fontScale="25000" lnSpcReduction="20000"/>
          </a:bodyPr>
          <a:lstStyle/>
          <a:p>
            <a:endParaRPr lang="cs-CZ" sz="8000" b="1" dirty="0" smtClean="0"/>
          </a:p>
          <a:p>
            <a:r>
              <a:rPr lang="cs-CZ" sz="8000" b="1" dirty="0" smtClean="0"/>
              <a:t>I. třída </a:t>
            </a:r>
            <a:br>
              <a:rPr lang="cs-CZ" sz="8000" b="1" dirty="0" smtClean="0"/>
            </a:br>
            <a:r>
              <a:rPr lang="cs-CZ" sz="8000" dirty="0" smtClean="0"/>
              <a:t>hovězí svíčková -(nejjakostnější maso) minutky, pečení </a:t>
            </a:r>
            <a:r>
              <a:rPr lang="cs-CZ" sz="8000" dirty="0" smtClean="0"/>
              <a:t>                       po </a:t>
            </a:r>
            <a:r>
              <a:rPr lang="cs-CZ" sz="8000" dirty="0" smtClean="0"/>
              <a:t>anglicku </a:t>
            </a:r>
            <a:br>
              <a:rPr lang="cs-CZ" sz="8000" dirty="0" smtClean="0"/>
            </a:br>
            <a:r>
              <a:rPr lang="cs-CZ" sz="8000" dirty="0" smtClean="0"/>
              <a:t>hovězí kýta - na pečení, dušení vcelku, plátky, rolády, závitky</a:t>
            </a:r>
            <a:br>
              <a:rPr lang="cs-CZ" sz="8000" dirty="0" smtClean="0"/>
            </a:br>
            <a:r>
              <a:rPr lang="cs-CZ" sz="8000" dirty="0" smtClean="0"/>
              <a:t>hovězí nízký roštěnec - minutky, dušené úpravy, pečení </a:t>
            </a:r>
            <a:r>
              <a:rPr lang="cs-CZ" sz="8000" dirty="0" smtClean="0"/>
              <a:t>                    po </a:t>
            </a:r>
            <a:r>
              <a:rPr lang="cs-CZ" sz="8000" dirty="0" smtClean="0"/>
              <a:t>anglicku</a:t>
            </a:r>
          </a:p>
          <a:p>
            <a:r>
              <a:rPr lang="cs-CZ" sz="8000" b="1" dirty="0" smtClean="0"/>
              <a:t>II. třída </a:t>
            </a:r>
            <a:br>
              <a:rPr lang="cs-CZ" sz="8000" b="1" dirty="0" smtClean="0"/>
            </a:br>
            <a:r>
              <a:rPr lang="cs-CZ" sz="8000" dirty="0" smtClean="0"/>
              <a:t>hovězí plec- na pečení, dušení vcelku, plátky, rolády, závitky</a:t>
            </a:r>
            <a:br>
              <a:rPr lang="cs-CZ" sz="8000" dirty="0" smtClean="0"/>
            </a:br>
            <a:r>
              <a:rPr lang="cs-CZ" sz="8000" dirty="0" smtClean="0"/>
              <a:t>hovězí péro (podplečí) - dušené úpravy</a:t>
            </a:r>
          </a:p>
          <a:p>
            <a:r>
              <a:rPr lang="cs-CZ" sz="8000" b="1" dirty="0" smtClean="0"/>
              <a:t>III. třída </a:t>
            </a:r>
            <a:br>
              <a:rPr lang="cs-CZ" sz="8000" b="1" dirty="0" smtClean="0"/>
            </a:br>
            <a:r>
              <a:rPr lang="cs-CZ" sz="8000" dirty="0" smtClean="0"/>
              <a:t>hovězí hrudí - na vaření </a:t>
            </a:r>
            <a:br>
              <a:rPr lang="cs-CZ" sz="8000" dirty="0" smtClean="0"/>
            </a:br>
            <a:r>
              <a:rPr lang="cs-CZ" sz="8000" dirty="0" smtClean="0"/>
              <a:t>hovězí pupek - na vaření, mleté úpravy</a:t>
            </a:r>
            <a:br>
              <a:rPr lang="cs-CZ" sz="8000" dirty="0" smtClean="0"/>
            </a:br>
            <a:r>
              <a:rPr lang="cs-CZ" sz="8000" dirty="0" smtClean="0"/>
              <a:t>hovězí oháňka a veverka - na polévku</a:t>
            </a:r>
          </a:p>
          <a:p>
            <a:r>
              <a:rPr lang="cs-CZ" sz="8000" b="1" dirty="0" smtClean="0"/>
              <a:t>IV. třída </a:t>
            </a:r>
            <a:br>
              <a:rPr lang="cs-CZ" sz="8000" b="1" dirty="0" smtClean="0"/>
            </a:br>
            <a:r>
              <a:rPr lang="cs-CZ" sz="8000" dirty="0" smtClean="0"/>
              <a:t>hovězí krk - na guláše, mleté úpravy </a:t>
            </a:r>
            <a:br>
              <a:rPr lang="cs-CZ" sz="8000" dirty="0" smtClean="0"/>
            </a:br>
            <a:r>
              <a:rPr lang="cs-CZ" sz="8000" dirty="0" smtClean="0"/>
              <a:t>hovězí kližky – guláše</a:t>
            </a:r>
          </a:p>
          <a:p>
            <a:endParaRPr lang="cs-CZ" sz="8000" b="1" dirty="0" smtClean="0"/>
          </a:p>
          <a:p>
            <a:r>
              <a:rPr lang="cs-CZ" sz="8000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239000" cy="720080"/>
          </a:xfrm>
        </p:spPr>
        <p:txBody>
          <a:bodyPr/>
          <a:lstStyle/>
          <a:p>
            <a:r>
              <a:rPr lang="cs-CZ" b="0" dirty="0" smtClean="0">
                <a:solidFill>
                  <a:schemeClr val="bg2">
                    <a:lumMod val="50000"/>
                  </a:schemeClr>
                </a:solidFill>
              </a:rPr>
              <a:t>BSE - nemoc šílených krav</a:t>
            </a:r>
            <a:endParaRPr lang="cs-CZ" b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239000" cy="5616624"/>
          </a:xfrm>
        </p:spPr>
        <p:txBody>
          <a:bodyPr>
            <a:normAutofit fontScale="25000" lnSpcReduction="20000"/>
          </a:bodyPr>
          <a:lstStyle/>
          <a:p>
            <a:r>
              <a:rPr lang="cs-CZ" sz="9600" b="1" dirty="0" smtClean="0"/>
              <a:t>Bovinní spongiformní encefalopatie</a:t>
            </a:r>
            <a:endParaRPr lang="cs-CZ" sz="9600" dirty="0" smtClean="0"/>
          </a:p>
          <a:p>
            <a:r>
              <a:rPr lang="cs-CZ" sz="9600" dirty="0" smtClean="0"/>
              <a:t>BSE byla u skotu zjištěna v roce 1986 a poté byl zjištěn její výskyt i u jiných zvířat</a:t>
            </a:r>
          </a:p>
          <a:p>
            <a:r>
              <a:rPr lang="cs-CZ" sz="9600" dirty="0" smtClean="0"/>
              <a:t>Název </a:t>
            </a:r>
            <a:r>
              <a:rPr lang="cs-CZ" sz="9600" i="1" dirty="0" smtClean="0"/>
              <a:t>nemoc šílených krav</a:t>
            </a:r>
            <a:r>
              <a:rPr lang="cs-CZ" sz="9600" dirty="0" smtClean="0"/>
              <a:t> získalo onemocnění proto, že v pozdních stádiích způsobuje u krav neobvyklé chování. Odborný název ukazuje </a:t>
            </a:r>
            <a:r>
              <a:rPr lang="cs-CZ" sz="9600" dirty="0" smtClean="0"/>
              <a:t>                na  </a:t>
            </a:r>
            <a:r>
              <a:rPr lang="cs-CZ" sz="9600" dirty="0" smtClean="0"/>
              <a:t>onemocnění skotu (</a:t>
            </a:r>
            <a:r>
              <a:rPr lang="cs-CZ" sz="9600" i="1" dirty="0" smtClean="0"/>
              <a:t>bovinní</a:t>
            </a:r>
            <a:r>
              <a:rPr lang="cs-CZ" sz="9600" dirty="0" smtClean="0"/>
              <a:t> = kraví), které se projevuje pórovatěním mozku, který tak připomíná v pozdějších stadiích houbu (</a:t>
            </a:r>
            <a:r>
              <a:rPr lang="cs-CZ" sz="9600" i="1" dirty="0" smtClean="0"/>
              <a:t>spongiformní</a:t>
            </a:r>
            <a:r>
              <a:rPr lang="cs-CZ" sz="9600" dirty="0" smtClean="0"/>
              <a:t>) </a:t>
            </a:r>
            <a:r>
              <a:rPr lang="cs-CZ" sz="9600" i="1" dirty="0" smtClean="0"/>
              <a:t>encefalopatie</a:t>
            </a:r>
            <a:r>
              <a:rPr lang="cs-CZ" sz="9600" dirty="0" smtClean="0"/>
              <a:t> (nezánětlivé onemocnění mozku). </a:t>
            </a:r>
          </a:p>
          <a:p>
            <a:r>
              <a:rPr lang="cs-CZ" sz="9600" dirty="0" smtClean="0"/>
              <a:t>Nemoc má velmi dlouhou inkubační dobu. U krav  2 až 8 let. Inkubační doba nové varianty CJD </a:t>
            </a:r>
            <a:r>
              <a:rPr lang="cs-CZ" sz="9600" dirty="0" smtClean="0"/>
              <a:t>               u </a:t>
            </a:r>
            <a:r>
              <a:rPr lang="cs-CZ" sz="9600" dirty="0" smtClean="0"/>
              <a:t>člověka se odhaduje přes deset let.</a:t>
            </a:r>
          </a:p>
          <a:p>
            <a:r>
              <a:rPr lang="cs-CZ" sz="9600" dirty="0" smtClean="0"/>
              <a:t>Zjednodušeně- onemocnění vzniklo krmení býložravců masokostní moučkou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bg2">
                    <a:lumMod val="50000"/>
                  </a:schemeClr>
                </a:solidFill>
              </a:rPr>
              <a:t>Kontrolní otázky:</a:t>
            </a:r>
            <a:endParaRPr lang="cs-CZ" b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39750" indent="-539750"/>
            <a:endParaRPr lang="cs-CZ" sz="3200" dirty="0" smtClean="0"/>
          </a:p>
          <a:p>
            <a:pPr marL="539750" indent="-539750"/>
            <a:r>
              <a:rPr lang="cs-CZ" sz="3200" dirty="0" smtClean="0"/>
              <a:t>Která zvířata chováme pro hovězí maso?</a:t>
            </a:r>
          </a:p>
          <a:p>
            <a:pPr marL="539750" indent="-539750"/>
            <a:r>
              <a:rPr lang="cs-CZ" sz="3200" dirty="0" smtClean="0"/>
              <a:t>Vyjmenuj přední části hovězího masa.</a:t>
            </a:r>
          </a:p>
          <a:p>
            <a:pPr marL="539750" indent="-539750"/>
            <a:r>
              <a:rPr lang="cs-CZ" sz="3200" dirty="0" smtClean="0"/>
              <a:t>Vyjmenuj zadní části hovězího masa.</a:t>
            </a:r>
          </a:p>
          <a:p>
            <a:pPr marL="539750" indent="-539750"/>
            <a:r>
              <a:rPr lang="cs-CZ" sz="3200" dirty="0" smtClean="0"/>
              <a:t>Rozděl kýtu a svíčkovou.</a:t>
            </a:r>
          </a:p>
          <a:p>
            <a:pPr marL="539750" indent="-539750"/>
            <a:r>
              <a:rPr lang="cs-CZ" sz="3200" dirty="0" smtClean="0"/>
              <a:t>Co patří mezi droby. </a:t>
            </a:r>
          </a:p>
          <a:p>
            <a:pPr marL="539750" indent="-539750"/>
            <a:r>
              <a:rPr lang="cs-CZ" sz="3200" dirty="0" smtClean="0"/>
              <a:t>Co je BSE.</a:t>
            </a:r>
          </a:p>
          <a:p>
            <a:pPr marL="539750" indent="-539750"/>
            <a:r>
              <a:rPr lang="cs-CZ" sz="3200" dirty="0" smtClean="0"/>
              <a:t>Jaká jsou omezení BSE </a:t>
            </a:r>
            <a:r>
              <a:rPr lang="cs-CZ" sz="3200" dirty="0" smtClean="0"/>
              <a:t>                            pro </a:t>
            </a:r>
            <a:r>
              <a:rPr lang="cs-CZ" sz="3200" dirty="0" smtClean="0"/>
              <a:t>potravinářský průmysl.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Použitá literatura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ŠIMEK, Jiří. </a:t>
            </a:r>
            <a:r>
              <a:rPr lang="cs-CZ" i="1" dirty="0" smtClean="0"/>
              <a:t>http://www.</a:t>
            </a:r>
            <a:r>
              <a:rPr lang="cs-CZ" i="1" dirty="0" err="1" smtClean="0"/>
              <a:t>skolavareni.estranky.cz</a:t>
            </a:r>
            <a:r>
              <a:rPr lang="cs-CZ" i="1" dirty="0" smtClean="0"/>
              <a:t>/</a:t>
            </a:r>
            <a:r>
              <a:rPr lang="cs-CZ" i="1" dirty="0" err="1" smtClean="0"/>
              <a:t>clanky</a:t>
            </a:r>
            <a:r>
              <a:rPr lang="cs-CZ" i="1" dirty="0" smtClean="0"/>
              <a:t>/rady-do-</a:t>
            </a:r>
            <a:r>
              <a:rPr lang="cs-CZ" i="1" dirty="0" err="1" smtClean="0"/>
              <a:t>kuchyne</a:t>
            </a:r>
            <a:r>
              <a:rPr lang="cs-CZ" i="1" dirty="0" smtClean="0"/>
              <a:t>/</a:t>
            </a:r>
            <a:r>
              <a:rPr lang="cs-CZ" i="1" dirty="0" err="1" smtClean="0"/>
              <a:t>rozdeleni</a:t>
            </a:r>
            <a:r>
              <a:rPr lang="cs-CZ" i="1" dirty="0" smtClean="0"/>
              <a:t>-</a:t>
            </a:r>
            <a:r>
              <a:rPr lang="cs-CZ" i="1" dirty="0" err="1" smtClean="0"/>
              <a:t>hoveziho</a:t>
            </a:r>
            <a:r>
              <a:rPr lang="cs-CZ" i="1" dirty="0" smtClean="0"/>
              <a:t>-masa.</a:t>
            </a:r>
            <a:r>
              <a:rPr lang="cs-CZ" i="1" dirty="0" err="1" smtClean="0"/>
              <a:t>html</a:t>
            </a:r>
            <a:r>
              <a:rPr lang="cs-CZ" dirty="0" smtClean="0"/>
              <a:t> [online]. Dostupný na WWW: &lt;http://www.</a:t>
            </a:r>
            <a:r>
              <a:rPr lang="cs-CZ" dirty="0" err="1" smtClean="0"/>
              <a:t>skolavareni.estranky.cz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/rady-do-</a:t>
            </a:r>
            <a:r>
              <a:rPr lang="cs-CZ" dirty="0" err="1" smtClean="0"/>
              <a:t>kuchyne</a:t>
            </a:r>
            <a:r>
              <a:rPr lang="cs-CZ" dirty="0" smtClean="0"/>
              <a:t>/</a:t>
            </a:r>
            <a:r>
              <a:rPr lang="cs-CZ" dirty="0" err="1" smtClean="0"/>
              <a:t>rozdeleni</a:t>
            </a:r>
            <a:r>
              <a:rPr lang="cs-CZ" dirty="0" smtClean="0"/>
              <a:t>-</a:t>
            </a:r>
            <a:r>
              <a:rPr lang="cs-CZ" dirty="0" err="1" smtClean="0"/>
              <a:t>hoveziho</a:t>
            </a:r>
            <a:r>
              <a:rPr lang="cs-CZ" dirty="0" smtClean="0"/>
              <a:t>-masa.</a:t>
            </a:r>
            <a:r>
              <a:rPr lang="cs-CZ" dirty="0" err="1" smtClean="0"/>
              <a:t>html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Foto: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357</TotalTime>
  <Words>296</Words>
  <Application>Microsoft Office PowerPoint</Application>
  <PresentationFormat>Předvádění na obrazovce (4:3)</PresentationFormat>
  <Paragraphs>62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Bohatý</vt:lpstr>
      <vt:lpstr>Hovězí maso</vt:lpstr>
      <vt:lpstr>Snímek 2</vt:lpstr>
      <vt:lpstr>Snímek 3</vt:lpstr>
      <vt:lpstr>Hovězí maso: kráva, vůl, býk, jalovice.</vt:lpstr>
      <vt:lpstr>          hovězí kýta celá </vt:lpstr>
      <vt:lpstr>hovězí kýta - průřez</vt:lpstr>
      <vt:lpstr>nepravá  svíčková ( kulatá plec )</vt:lpstr>
      <vt:lpstr> Nízký roštěnec</vt:lpstr>
      <vt:lpstr>krk   </vt:lpstr>
      <vt:lpstr>Hrudí - žebro</vt:lpstr>
      <vt:lpstr>kližka </vt:lpstr>
      <vt:lpstr>Oháňka</vt:lpstr>
      <vt:lpstr>Ledviny                     játra</vt:lpstr>
      <vt:lpstr> Rozdělení hovězího masa   tepelné úpravy</vt:lpstr>
      <vt:lpstr>BSE - nemoc šílených krav</vt:lpstr>
      <vt:lpstr>Kontrolní otázky:</vt:lpstr>
      <vt:lpstr>Použitá literatura 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Hovězí maso</dc:title>
  <dc:creator>Dana</dc:creator>
  <cp:lastModifiedBy>Dum</cp:lastModifiedBy>
  <cp:revision>40</cp:revision>
  <dcterms:created xsi:type="dcterms:W3CDTF">2012-08-01T10:59:31Z</dcterms:created>
  <dcterms:modified xsi:type="dcterms:W3CDTF">2012-11-17T19:07:53Z</dcterms:modified>
</cp:coreProperties>
</file>