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6" r:id="rId1"/>
  </p:sldMasterIdLst>
  <p:notesMasterIdLst>
    <p:notesMasterId r:id="rId11"/>
  </p:notesMasterIdLst>
  <p:sldIdLst>
    <p:sldId id="256" r:id="rId2"/>
    <p:sldId id="260" r:id="rId3"/>
    <p:sldId id="257" r:id="rId4"/>
    <p:sldId id="258" r:id="rId5"/>
    <p:sldId id="259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17" autoAdjust="0"/>
  </p:normalViewPr>
  <p:slideViewPr>
    <p:cSldViewPr>
      <p:cViewPr>
        <p:scale>
          <a:sx n="77" d="100"/>
          <a:sy n="77" d="100"/>
        </p:scale>
        <p:origin x="-1170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817FEE1-B03F-4083-B28E-1EF5AE51B9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051980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9AA573E-D3B1-4AC7-913F-BCEC0C1AB8B5}" type="slidenum">
              <a:rPr lang="cs-CZ"/>
              <a:pPr/>
              <a:t>1</a:t>
            </a:fld>
            <a:endParaRPr lang="cs-CZ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5A2FAFA-FBB5-4144-8C09-3C82D1E2A4C5}" type="slidenum">
              <a:rPr lang="cs-CZ"/>
              <a:pPr/>
              <a:t>2</a:t>
            </a:fld>
            <a:endParaRPr lang="cs-CZ"/>
          </a:p>
        </p:txBody>
      </p:sp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6A25368-0431-4FF8-B798-A012ABDFEC73}" type="slidenum">
              <a:rPr lang="cs-CZ"/>
              <a:pPr/>
              <a:t>3</a:t>
            </a:fld>
            <a:endParaRPr lang="cs-CZ"/>
          </a:p>
        </p:txBody>
      </p:sp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6FF290-D472-464C-B7C8-87A953DFBA6B}" type="slidenum">
              <a:rPr lang="cs-CZ"/>
              <a:pPr/>
              <a:t>4</a:t>
            </a:fld>
            <a:endParaRPr lang="cs-CZ"/>
          </a:p>
        </p:txBody>
      </p:sp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D67E932-65EE-455F-BD5D-2E71E259E5D9}" type="slidenum">
              <a:rPr lang="cs-CZ"/>
              <a:pPr/>
              <a:t>5</a:t>
            </a:fld>
            <a:endParaRPr lang="cs-CZ"/>
          </a:p>
        </p:txBody>
      </p:sp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55235-BAAC-4544-B79A-077BA5CC2ABA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EC8C024-9BBE-4967-A826-1228ABA1F56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96363-1696-474E-831D-9EB9618CF8B9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775A24BE-A9F8-4CED-8346-7DC74C720F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E9231-C544-419A-AF57-F5E3FAD30372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C903DB-480A-4DF5-8460-C4825BB243E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7BBF5-9A17-4D86-83A1-62099F3B7D31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D2BF1-1106-49B2-A48C-1C3319F72B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26ED-F9EA-4178-B0AB-78F59E3DCE86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F11A5-5F57-458E-B4AA-8E8E73F883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1475FA-7BEF-4DA6-8F1A-0644755DD22B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7F1A5-2423-48AA-AE2A-C7BC9FFECA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856240-616F-411C-B853-219D94C47EA7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FF594E-C73F-4F96-827D-58C615D3E8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D6F6-D7BF-4B96-952E-CD3751F6738E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9F7A9A7-AEB2-4FB2-AE5C-302F3159BA5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5C1E20-4F27-4FBD-9338-EE4724D807AB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0D966-082C-4C10-83A4-CD2BD70663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9A31D-EBF9-483B-9A66-C927692F0C6E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F3768-4BF9-42DB-A40E-BC3D63C01B3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4A8F2E-B3EC-4ECD-8D2A-6281034DE081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81FA642-C6D5-4047-8131-CB4C4EEBD04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7" r:id="rId1"/>
    <p:sldLayoutId id="2147483798" r:id="rId2"/>
    <p:sldLayoutId id="2147483799" r:id="rId3"/>
    <p:sldLayoutId id="2147483800" r:id="rId4"/>
    <p:sldLayoutId id="2147483801" r:id="rId5"/>
    <p:sldLayoutId id="2147483802" r:id="rId6"/>
    <p:sldLayoutId id="2147483803" r:id="rId7"/>
    <p:sldLayoutId id="2147483804" r:id="rId8"/>
    <p:sldLayoutId id="2147483805" r:id="rId9"/>
    <p:sldLayoutId id="2147483806" r:id="rId10"/>
    <p:sldLayoutId id="2147483807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708920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8"/>
          <p:cNvSpPr>
            <a:spLocks noGrp="1"/>
          </p:cNvSpPr>
          <p:nvPr>
            <p:ph type="subTitle" idx="1"/>
          </p:nvPr>
        </p:nvSpPr>
        <p:spPr>
          <a:xfrm>
            <a:off x="1259632" y="3933056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		Informatika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		VI.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	Základy práce s PC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	</a:t>
            </a:r>
            <a:r>
              <a:rPr lang="cs-CZ" i="1" dirty="0" err="1" smtClean="0"/>
              <a:t>Mgr.Jana</a:t>
            </a:r>
            <a:r>
              <a:rPr lang="cs-CZ" i="1" dirty="0" smtClean="0"/>
              <a:t> </a:t>
            </a:r>
            <a:r>
              <a:rPr lang="cs-CZ" i="1" dirty="0" err="1" smtClean="0"/>
              <a:t>Hložková</a:t>
            </a:r>
            <a:endParaRPr lang="cs-CZ" i="1" dirty="0" smtClean="0"/>
          </a:p>
          <a:p>
            <a:pPr algn="l"/>
            <a:endParaRPr lang="cs-CZ" dirty="0" smtClean="0"/>
          </a:p>
        </p:txBody>
      </p:sp>
      <p:sp>
        <p:nvSpPr>
          <p:cNvPr id="10" name="Nadpis 7"/>
          <p:cNvSpPr>
            <a:spLocks noGrp="1"/>
          </p:cNvSpPr>
          <p:nvPr>
            <p:ph type="ctrTitle"/>
          </p:nvPr>
        </p:nvSpPr>
        <p:spPr>
          <a:xfrm>
            <a:off x="1115616" y="404664"/>
            <a:ext cx="7422977" cy="243150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</a:t>
            </a:r>
            <a:br>
              <a:rPr lang="cs-CZ" sz="3200" dirty="0" smtClean="0">
                <a:solidFill>
                  <a:srgbClr val="00B0F0"/>
                </a:solidFill>
              </a:rPr>
            </a:br>
            <a:r>
              <a:rPr lang="cs-CZ" sz="3200" dirty="0" smtClean="0">
                <a:solidFill>
                  <a:srgbClr val="00B0F0"/>
                </a:solidFill>
              </a:rPr>
              <a:t>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8C024-9BBE-4967-A826-1228ABA1F56E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13" name="Zástupný symbol pro datum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16.9.2010</a:t>
            </a:r>
            <a:endParaRPr lang="cs-CZ" dirty="0"/>
          </a:p>
        </p:txBody>
      </p:sp>
      <p:sp>
        <p:nvSpPr>
          <p:cNvPr id="14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6249888" cy="457200"/>
          </a:xfrm>
        </p:spPr>
        <p:txBody>
          <a:bodyPr/>
          <a:lstStyle/>
          <a:p>
            <a:r>
              <a:rPr lang="cs-CZ" dirty="0" smtClean="0"/>
              <a:t>EU do škol šablona III/2 Inovace a zkvalitnění výuky prostřednictvím ICT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78621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dirty="0" smtClean="0"/>
              <a:t>Název hodiny:</a:t>
            </a:r>
            <a:br>
              <a:rPr lang="cs-CZ" sz="3600" dirty="0" smtClean="0"/>
            </a:br>
            <a:r>
              <a:rPr lang="cs-CZ" sz="3600" dirty="0" smtClean="0"/>
              <a:t>Zapnutí, vypnutí a restart počítače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Konfigurace pracovní plochy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F28F28-6A29-4FA0-89FD-4E54630E2F43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2</a:t>
            </a:fld>
            <a:endParaRPr lang="cs-CZ"/>
          </a:p>
        </p:txBody>
      </p:sp>
      <p:pic>
        <p:nvPicPr>
          <p:cNvPr id="73732" name="Picture 4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2051720" y="3068960"/>
            <a:ext cx="5714286" cy="2695951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Zapnutí počítače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1700"/>
              <a:t>Nejdříve se aktivuje BIOS, nejzákladnější program, uložený v paměti CMOS</a:t>
            </a:r>
            <a:br>
              <a:rPr lang="cs-CZ" sz="1700"/>
            </a:br>
            <a:r>
              <a:rPr lang="cs-CZ" sz="1700"/>
              <a:t>Na obrazovku se vypíše typ BIOS</a:t>
            </a:r>
            <a:br>
              <a:rPr lang="cs-CZ" sz="1700"/>
            </a:br>
            <a:endParaRPr lang="cs-CZ" sz="1700"/>
          </a:p>
          <a:p>
            <a:pPr>
              <a:lnSpc>
                <a:spcPct val="80000"/>
              </a:lnSpc>
            </a:pPr>
            <a:r>
              <a:rPr lang="cs-CZ" sz="1700"/>
              <a:t>Počítač začne detekovat další zařízení</a:t>
            </a:r>
            <a:br>
              <a:rPr lang="cs-CZ" sz="1700"/>
            </a:br>
            <a:endParaRPr lang="cs-CZ" sz="1700"/>
          </a:p>
          <a:p>
            <a:pPr>
              <a:lnSpc>
                <a:spcPct val="80000"/>
              </a:lnSpc>
            </a:pPr>
            <a:r>
              <a:rPr lang="cs-CZ" sz="1700"/>
              <a:t>BIOS kontroluje základní hardwarové komponenty a počítá paměť RAM, pokud zjistí, že neobsahuje nejpotřebnější komponenty, nepokračuje ve STARTU a vypíše chybové hlášení</a:t>
            </a:r>
            <a:br>
              <a:rPr lang="cs-CZ" sz="1700"/>
            </a:br>
            <a:endParaRPr lang="cs-CZ" sz="1700"/>
          </a:p>
          <a:p>
            <a:pPr>
              <a:lnSpc>
                <a:spcPct val="80000"/>
              </a:lnSpc>
            </a:pPr>
            <a:r>
              <a:rPr lang="cs-CZ" sz="1700"/>
              <a:t>Po proběhnutí základních testů informuje o klávese, kterou se dostanete do konfigurace BIOS – zpravidla DELETE</a:t>
            </a:r>
            <a:br>
              <a:rPr lang="cs-CZ" sz="1700"/>
            </a:br>
            <a:endParaRPr lang="cs-CZ" sz="1700"/>
          </a:p>
          <a:p>
            <a:pPr>
              <a:lnSpc>
                <a:spcPct val="80000"/>
              </a:lnSpc>
            </a:pPr>
            <a:r>
              <a:rPr lang="cs-CZ" sz="1700"/>
              <a:t>Následně začíná kontrola procesoru, disku, diskových mechanik, paměti, portů, atd....</a:t>
            </a:r>
          </a:p>
          <a:p>
            <a:pPr>
              <a:lnSpc>
                <a:spcPct val="80000"/>
              </a:lnSpc>
            </a:pPr>
            <a:endParaRPr lang="cs-CZ" sz="1700"/>
          </a:p>
          <a:p>
            <a:pPr>
              <a:lnSpc>
                <a:spcPct val="80000"/>
              </a:lnSpc>
            </a:pPr>
            <a:r>
              <a:rPr lang="cs-CZ" sz="1700"/>
              <a:t>Následuje start OPERAČNÍHO SYSTÉMU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EBF9E1-0953-48E8-9B87-33BF8013D322}" type="datetime1">
              <a:rPr lang="cs-CZ" smtClean="0"/>
              <a:pPr/>
              <a:t>18.11.2012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Vypnutí počítače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/>
              <a:t>Operační systém počítač sám vypne</a:t>
            </a:r>
            <a:br>
              <a:rPr lang="cs-CZ"/>
            </a:b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Před vypnutím musí operační systém nejdříve uložit všechna data, aby bylo možné s těmito daty pracovat i příště</a:t>
            </a:r>
            <a:br>
              <a:rPr lang="cs-CZ"/>
            </a:br>
            <a:endParaRPr lang="cs-CZ"/>
          </a:p>
          <a:p>
            <a:pPr>
              <a:lnSpc>
                <a:spcPct val="90000"/>
              </a:lnSpc>
            </a:pPr>
            <a:r>
              <a:rPr lang="cs-CZ"/>
              <a:t>Tlačítko na čelní straně počítače – používáme jen v případě, že operační systém počítač sám nevypne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B5AD57-BE88-4A4E-B0B8-5D6207FF2850}" type="datetime1">
              <a:rPr lang="cs-CZ" smtClean="0"/>
              <a:pPr/>
              <a:t>18.11.2012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/>
              <a:t>Restart počítače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100"/>
              <a:t>Někdy se stane, že počítač se dostane do stavu, kdy nereaguje na stisk kláves, pohyb myši atd.</a:t>
            </a:r>
            <a:br>
              <a:rPr lang="cs-CZ" sz="2100"/>
            </a:br>
            <a:endParaRPr lang="cs-CZ" sz="2100"/>
          </a:p>
          <a:p>
            <a:pPr>
              <a:lnSpc>
                <a:spcPct val="90000"/>
              </a:lnSpc>
            </a:pPr>
            <a:r>
              <a:rPr lang="cs-CZ" sz="2100"/>
              <a:t>Počítač zatuhl – zamrzl – je třeba provést RESTART</a:t>
            </a:r>
            <a:br>
              <a:rPr lang="cs-CZ" sz="2100"/>
            </a:br>
            <a:endParaRPr lang="cs-CZ" sz="2100"/>
          </a:p>
          <a:p>
            <a:pPr>
              <a:lnSpc>
                <a:spcPct val="90000"/>
              </a:lnSpc>
            </a:pPr>
            <a:r>
              <a:rPr lang="cs-CZ" sz="2100"/>
              <a:t>Jde o násilné ukončení činnosti počítače</a:t>
            </a:r>
            <a:br>
              <a:rPr lang="cs-CZ" sz="2100"/>
            </a:br>
            <a:endParaRPr lang="cs-CZ" sz="2100"/>
          </a:p>
          <a:p>
            <a:pPr>
              <a:lnSpc>
                <a:spcPct val="90000"/>
              </a:lnSpc>
            </a:pPr>
            <a:r>
              <a:rPr lang="cs-CZ" sz="2100"/>
              <a:t>Dojde k úplnému nastartování počítače jako po zapnutí s tím rozdílem, že nedošlo k přerušení dodávky elektrické energie</a:t>
            </a:r>
            <a:br>
              <a:rPr lang="cs-CZ" sz="2100"/>
            </a:br>
            <a:endParaRPr lang="cs-CZ" sz="2100"/>
          </a:p>
          <a:p>
            <a:pPr>
              <a:lnSpc>
                <a:spcPct val="90000"/>
              </a:lnSpc>
            </a:pPr>
            <a:r>
              <a:rPr lang="cs-CZ" sz="2100"/>
              <a:t>Při restartování dojde k okamžitému výmazu neuložených informací a informací  v RAM paměti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23A65F-359C-41FF-9E57-CDCC8EEB1495}" type="datetime1">
              <a:rPr lang="cs-CZ" smtClean="0"/>
              <a:pPr/>
              <a:t>18.11.2012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Odhlášení uživatele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Odhlásí aktuálně přihlášeného uživatele – uživatelský účet</a:t>
            </a:r>
          </a:p>
          <a:p>
            <a:r>
              <a:rPr lang="cs-CZ" dirty="0" smtClean="0"/>
              <a:t>Zobrazí okno pro přihlášení nového uživatele</a:t>
            </a:r>
          </a:p>
          <a:p>
            <a:r>
              <a:rPr lang="cs-CZ" dirty="0" smtClean="0"/>
              <a:t>Systém se v tomto případ nevypne</a:t>
            </a:r>
          </a:p>
          <a:p>
            <a:endParaRPr lang="cs-CZ" dirty="0" smtClean="0"/>
          </a:p>
          <a:p>
            <a:r>
              <a:rPr lang="cs-CZ" dirty="0" smtClean="0"/>
              <a:t>PC čeká na nového uživatele a je ihned po přihlášení připraven k práci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Konfigurace pracovní plochy u WINDOWS XP</a:t>
            </a:r>
            <a:endParaRPr lang="cs-CZ" sz="2800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348880"/>
            <a:ext cx="1962150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755576" y="1772816"/>
            <a:ext cx="2088232" cy="504056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Pravé tlačítko myši </a:t>
            </a:r>
            <a:endParaRPr lang="cs-CZ" dirty="0"/>
          </a:p>
        </p:txBody>
      </p:sp>
      <p:sp>
        <p:nvSpPr>
          <p:cNvPr id="9" name="Šipka dolů 8"/>
          <p:cNvSpPr/>
          <p:nvPr/>
        </p:nvSpPr>
        <p:spPr>
          <a:xfrm rot="2110880">
            <a:off x="3297431" y="3263229"/>
            <a:ext cx="484632" cy="978408"/>
          </a:xfrm>
          <a:prstGeom prst="downArrow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63888" y="2996952"/>
            <a:ext cx="1728192" cy="576064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Klikni na vlastnosti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1916832"/>
            <a:ext cx="41814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Šipka dolů 11"/>
          <p:cNvSpPr/>
          <p:nvPr/>
        </p:nvSpPr>
        <p:spPr>
          <a:xfrm rot="3209713">
            <a:off x="4579030" y="1553385"/>
            <a:ext cx="484632" cy="97840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48064" y="1124744"/>
            <a:ext cx="3024336" cy="172819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Zde lze jako pozadí nastavit libovolný obrázek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Šipka dolů 13"/>
          <p:cNvSpPr/>
          <p:nvPr/>
        </p:nvSpPr>
        <p:spPr>
          <a:xfrm rot="3059819">
            <a:off x="5222394" y="1635788"/>
            <a:ext cx="484632" cy="9784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2160" y="1340768"/>
            <a:ext cx="2808312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Pokud delší dobu nepíšete na klávesnici sníží spotřebu energie pro monitor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1916832"/>
            <a:ext cx="4162425" cy="441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1" animBg="1"/>
      <p:bldP spid="9" grpId="0" animBg="1"/>
      <p:bldP spid="10" grpId="0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Č.1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2276872"/>
            <a:ext cx="7772400" cy="374292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Nastav si sám(a) svou pracovní plochu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začátku hodiny jsi obdržel(a) pracovní list s šesti otázkami, nyní je čas, abys otázky správně zodpověděl(a), pusť se do práce, některé informace v hodině však nezazněly a budeš se muset pokusit vyhledat je na internetu. Hotový pracovní list odevzdej na konci hodiny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Informační zdroje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9D0D-7063-4030-B3C9-82215C01C5E4}" type="datetime1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55D51-1317-4161-B39F-ED9F8665D915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Pavel Navrátil S počítačem na základní škole 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Media</a:t>
            </a:r>
          </a:p>
          <a:p>
            <a:r>
              <a:rPr lang="cs-CZ" dirty="0" smtClean="0"/>
              <a:t>Pavel Navrátil Informatika a výpočetní technika –</a:t>
            </a:r>
            <a:r>
              <a:rPr lang="cs-CZ" dirty="0" err="1" smtClean="0"/>
              <a:t>Kompedium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err="1" smtClean="0"/>
              <a:t>Computer</a:t>
            </a:r>
            <a:r>
              <a:rPr lang="cs-CZ" dirty="0" smtClean="0"/>
              <a:t> Media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85</TotalTime>
  <Words>194</Words>
  <Application>Microsoft Office PowerPoint</Application>
  <PresentationFormat>Předvádění na obrazovce (4:3)</PresentationFormat>
  <Paragraphs>73</Paragraphs>
  <Slides>9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Jmění</vt:lpstr>
      <vt:lpstr>Základní škola a mateřská škola  Staré Město   Interaktivní škola pro žáka 21.století</vt:lpstr>
      <vt:lpstr>Název hodiny: Zapnutí, vypnutí a restart počítače Konfigurace pracovní plochy</vt:lpstr>
      <vt:lpstr>Zapnutí počítače</vt:lpstr>
      <vt:lpstr>Vypnutí počítače</vt:lpstr>
      <vt:lpstr>Restart počítače</vt:lpstr>
      <vt:lpstr>Odhlášení uživatele</vt:lpstr>
      <vt:lpstr>Konfigurace pracovní plochy u WINDOWS XP</vt:lpstr>
      <vt:lpstr>ÚKOL Č.1</vt:lpstr>
      <vt:lpstr>Informační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informačních technologií</dc:title>
  <dc:creator>HP</dc:creator>
  <cp:lastModifiedBy>Martin a Lída</cp:lastModifiedBy>
  <cp:revision>13</cp:revision>
  <dcterms:created xsi:type="dcterms:W3CDTF">2009-11-29T16:30:26Z</dcterms:created>
  <dcterms:modified xsi:type="dcterms:W3CDTF">2012-11-18T10:20:17Z</dcterms:modified>
</cp:coreProperties>
</file>