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8"/>
  </p:notesMasterIdLst>
  <p:handoutMasterIdLst>
    <p:handoutMasterId r:id="rId9"/>
  </p:handoutMasterIdLst>
  <p:sldIdLst>
    <p:sldId id="264" r:id="rId2"/>
    <p:sldId id="265" r:id="rId3"/>
    <p:sldId id="262" r:id="rId4"/>
    <p:sldId id="261" r:id="rId5"/>
    <p:sldId id="263" r:id="rId6"/>
    <p:sldId id="258" r:id="rId7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66"/>
    <a:srgbClr val="FF6600"/>
    <a:srgbClr val="FF00FF"/>
    <a:srgbClr val="777777"/>
    <a:srgbClr val="FFCC66"/>
    <a:srgbClr val="CC0099"/>
    <a:srgbClr val="0066FF"/>
    <a:srgbClr val="FFFF66"/>
    <a:srgbClr val="FF99FF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89862" autoAdjust="0"/>
  </p:normalViewPr>
  <p:slideViewPr>
    <p:cSldViewPr>
      <p:cViewPr>
        <p:scale>
          <a:sx n="60" d="100"/>
          <a:sy n="60" d="100"/>
        </p:scale>
        <p:origin x="-786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5" d="100"/>
          <a:sy n="75" d="100"/>
        </p:scale>
        <p:origin x="-1800" y="-84"/>
      </p:cViewPr>
      <p:guideLst>
        <p:guide orient="horz" pos="2160"/>
        <p:guide pos="306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28473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 kliknutí se objeví správné řešení. 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správné řešení klikni.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správné řešení klikni.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744F8-E361-48F8-A3DB-C761B9E42C7A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E56A-45FB-4A61-90A2-E1CFC8FBD76F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C0BB-C91F-47B9-BF9A-7C307C0806D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1D4D-8292-4A6E-A73D-FE68A1A23DBA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EC4E-3DB1-478D-913C-B182B9B1929C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721DE-B63D-424F-9709-31800D2FD89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E3CCB-FF8D-43C5-936B-B62E57C8E27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A8491-B857-4939-AE32-586340E3F8A2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A55C-1095-4C12-BD46-8D0317B20BE1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B9437-C1CD-404D-85B4-1CD557F4F4BB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ED024-12D7-4DD3-A93E-C5A0A9819A7B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85A4-36C9-4F58-8F27-EF9B43F845A2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2.wav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Komunikace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Nationality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VY_22_INOVACE_16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 Dlouhá,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57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9.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procvičení názvů zemí a národností, použití při představování se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podrobnější metodika viz </a:t>
            </a:r>
            <a:r>
              <a:rPr lang="cs-CZ" sz="1500">
                <a:latin typeface="Tahoma" pitchFamily="34" charset="0"/>
                <a:ea typeface="Tahoma" pitchFamily="34" charset="0"/>
                <a:cs typeface="Tahoma" pitchFamily="34" charset="0"/>
              </a:rPr>
              <a:t>poznámky </a:t>
            </a:r>
            <a:endParaRPr lang="cs-CZ" sz="15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u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jednotlivých snímků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5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0364" y="297284"/>
            <a:ext cx="8363272" cy="1143000"/>
          </a:xfrm>
          <a:solidFill>
            <a:srgbClr val="FF99FF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sz="15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Chceme komunikovat s cizinci v anglickém jazyce, ale umíme vůbec správně pojmenovat </a:t>
            </a:r>
            <a:r>
              <a:rPr lang="cs-CZ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jejich zemi</a:t>
            </a:r>
            <a:r>
              <a:rPr lang="cs-CZ" sz="15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cs-CZ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</a:t>
            </a:r>
            <a:r>
              <a:rPr lang="cs-CZ" sz="15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 </a:t>
            </a:r>
            <a:r>
              <a:rPr lang="cs-CZ" sz="15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národnost</a:t>
            </a:r>
            <a:r>
              <a:rPr lang="cs-CZ" sz="15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 Zkuste si to zopakovat na zemích, které již pravděpodobně umíte. </a:t>
            </a:r>
            <a:endParaRPr lang="en-GB" sz="1500" b="1" dirty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302142" y="14707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90366" y="1600202"/>
            <a:ext cx="8275047" cy="42050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numCol="3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en-GB" sz="1700" b="1" i="1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country</a:t>
            </a:r>
          </a:p>
          <a:p>
            <a:pPr algn="just">
              <a:buFont typeface="Arial" pitchFamily="34" charset="0"/>
              <a:buNone/>
            </a:pPr>
            <a:r>
              <a:rPr lang="en-GB" sz="17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Austria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Belgium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 Czech Republic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Denmark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Finland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France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Germany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rgbClr val="FF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Great Britain</a:t>
            </a:r>
            <a:endParaRPr lang="en-GB" sz="1600" b="1" dirty="0" smtClean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Greece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rgbClr val="0066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Ireland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Italy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Luxemburg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rgbClr val="CC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 Netherlands 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rgbClr val="777777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Portugal</a:t>
            </a:r>
          </a:p>
          <a:p>
            <a:pPr>
              <a:buFont typeface="Arial" pitchFamily="34" charset="0"/>
              <a:buNone/>
            </a:pPr>
            <a:endParaRPr lang="en-GB" sz="1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 typeface="Arial" pitchFamily="34" charset="0"/>
              <a:buNone/>
            </a:pPr>
            <a:endParaRPr lang="en-GB" sz="1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 typeface="Arial" pitchFamily="34" charset="0"/>
              <a:buNone/>
            </a:pPr>
            <a:endParaRPr lang="en-GB" sz="1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 typeface="Arial" pitchFamily="34" charset="0"/>
              <a:buNone/>
            </a:pPr>
            <a:endParaRPr lang="en-GB" sz="1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 typeface="Arial" pitchFamily="34" charset="0"/>
              <a:buNone/>
            </a:pPr>
            <a:r>
              <a:rPr lang="en-GB" sz="1700" b="1" i="1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language, nationality</a:t>
            </a:r>
          </a:p>
          <a:p>
            <a:pPr>
              <a:buFont typeface="Arial" pitchFamily="34" charset="0"/>
              <a:buNone/>
            </a:pPr>
            <a:endParaRPr lang="en-GB" sz="1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German, Austrian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Belgian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Czech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Danish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Finnish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French</a:t>
            </a:r>
          </a:p>
          <a:p>
            <a:pPr>
              <a:buFont typeface="Arial" pitchFamily="34" charset="0"/>
              <a:buNone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German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rgbClr val="FF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English, British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Greek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rgbClr val="0066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English, Irish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Italian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Luxemburg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rgbClr val="CC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Dutch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solidFill>
                  <a:srgbClr val="777777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Portuguese</a:t>
            </a:r>
          </a:p>
          <a:p>
            <a:pPr algn="just">
              <a:buFont typeface="Arial" pitchFamily="34" charset="0"/>
              <a:buNone/>
            </a:pPr>
            <a:endParaRPr lang="en-GB" sz="1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700" b="1" i="1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person</a:t>
            </a:r>
          </a:p>
          <a:p>
            <a:pPr algn="just">
              <a:buFont typeface="Arial" pitchFamily="34" charset="0"/>
              <a:buNone/>
            </a:pPr>
            <a:endParaRPr lang="en-GB" sz="1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16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 Austrian</a:t>
            </a:r>
          </a:p>
          <a:p>
            <a:pPr algn="just">
              <a:buFont typeface="Arial" pitchFamily="34" charset="0"/>
              <a:buNone/>
            </a:pPr>
            <a:r>
              <a:rPr lang="cs-CZ" sz="16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Belgian</a:t>
            </a:r>
          </a:p>
          <a:p>
            <a:pPr algn="just">
              <a:buFont typeface="Arial" pitchFamily="34" charset="0"/>
              <a:buNone/>
            </a:pPr>
            <a:r>
              <a:rPr lang="cs-CZ" sz="16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Czech</a:t>
            </a:r>
          </a:p>
          <a:p>
            <a:pPr algn="just">
              <a:buFont typeface="Arial" pitchFamily="34" charset="0"/>
              <a:buNone/>
            </a:pPr>
            <a:r>
              <a:rPr lang="cs-CZ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Dane</a:t>
            </a:r>
          </a:p>
          <a:p>
            <a:pPr algn="just">
              <a:buFont typeface="Arial" pitchFamily="34" charset="0"/>
              <a:buNone/>
            </a:pPr>
            <a:r>
              <a:rPr lang="cs-CZ" sz="1600" b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Finn</a:t>
            </a:r>
          </a:p>
          <a:p>
            <a:pPr algn="just">
              <a:buFont typeface="Arial" pitchFamily="34" charset="0"/>
              <a:buNone/>
            </a:pPr>
            <a:r>
              <a:rPr lang="cs-CZ" sz="15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5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Frenchman, Frenchwoman</a:t>
            </a:r>
          </a:p>
          <a:p>
            <a:pPr algn="just">
              <a:buFont typeface="Arial" pitchFamily="34" charset="0"/>
              <a:buNone/>
            </a:pPr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German</a:t>
            </a:r>
            <a:r>
              <a:rPr lang="en-GB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  </a:t>
            </a:r>
          </a:p>
          <a:p>
            <a:pPr algn="just">
              <a:buFont typeface="Arial" pitchFamily="34" charset="0"/>
              <a:buNone/>
            </a:pPr>
            <a:r>
              <a:rPr lang="cs-CZ" sz="1600" b="1" dirty="0" smtClean="0">
                <a:solidFill>
                  <a:srgbClr val="FF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rgbClr val="FF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Briton</a:t>
            </a:r>
          </a:p>
          <a:p>
            <a:pPr algn="just">
              <a:buFont typeface="Arial" pitchFamily="34" charset="0"/>
              <a:buNone/>
            </a:pPr>
            <a:r>
              <a:rPr lang="cs-CZ" sz="16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Greek</a:t>
            </a:r>
          </a:p>
          <a:p>
            <a:pPr algn="just">
              <a:buFont typeface="Arial" pitchFamily="34" charset="0"/>
              <a:buNone/>
            </a:pPr>
            <a:r>
              <a:rPr lang="cs-CZ" sz="1600" b="1" dirty="0">
                <a:solidFill>
                  <a:srgbClr val="0066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rgbClr val="0066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 Irishman, Irishwoman</a:t>
            </a:r>
          </a:p>
          <a:p>
            <a:pPr algn="just">
              <a:buFont typeface="Arial" pitchFamily="34" charset="0"/>
              <a:buNone/>
            </a:pPr>
            <a:r>
              <a:rPr lang="cs-CZ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 Italian</a:t>
            </a:r>
          </a:p>
          <a:p>
            <a:pPr algn="just">
              <a:buFont typeface="Arial" pitchFamily="34" charset="0"/>
              <a:buNone/>
            </a:pPr>
            <a:r>
              <a:rPr lang="cs-CZ" sz="1600" b="1" dirty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chemeClr val="accent4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Luxembourger</a:t>
            </a:r>
          </a:p>
          <a:p>
            <a:pPr algn="just">
              <a:buFont typeface="Arial" pitchFamily="34" charset="0"/>
              <a:buNone/>
            </a:pPr>
            <a:r>
              <a:rPr lang="cs-CZ" sz="1600" b="1" dirty="0">
                <a:solidFill>
                  <a:srgbClr val="CC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rgbClr val="CC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Dutchman, Dutchwoman</a:t>
            </a:r>
          </a:p>
          <a:p>
            <a:pPr algn="just">
              <a:buFont typeface="Arial" pitchFamily="34" charset="0"/>
              <a:buNone/>
            </a:pPr>
            <a:r>
              <a:rPr lang="cs-CZ" sz="1600" b="1" dirty="0">
                <a:solidFill>
                  <a:srgbClr val="777777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600" b="1" dirty="0" smtClean="0">
                <a:solidFill>
                  <a:srgbClr val="777777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Portuguese</a:t>
            </a:r>
          </a:p>
          <a:p>
            <a:pPr algn="just">
              <a:buFont typeface="Arial" pitchFamily="34" charset="0"/>
              <a:buNone/>
            </a:pPr>
            <a:r>
              <a:rPr lang="en-GB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endParaRPr lang="en-GB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542765" y="16231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90365" y="15319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dirty="0" smtClean="0"/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6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">
                                            <p:txEl>
                                              <p:pRg st="46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>
                                            <p:txEl>
                                              <p:pRg st="46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>
                                            <p:txEl>
                                              <p:pRg st="46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9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9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9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9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9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9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9">
                                            <p:txEl>
                                              <p:pRg st="49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9">
                                            <p:txEl>
                                              <p:pRg st="49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9">
                                            <p:txEl>
                                              <p:pRg st="49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9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9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9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9">
                                            <p:txEl>
                                              <p:pRg st="50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9">
                                            <p:txEl>
                                              <p:pRg st="5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9">
                                            <p:txEl>
                                              <p:pRg st="5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9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9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9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1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9">
                                            <p:txEl>
                                              <p:pRg st="51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9">
                                            <p:txEl>
                                              <p:pRg st="51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9">
                                            <p:txEl>
                                              <p:pRg st="51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9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9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9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2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9">
                                            <p:txEl>
                                              <p:pRg st="52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9">
                                            <p:txEl>
                                              <p:pRg st="52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9">
                                            <p:txEl>
                                              <p:pRg st="52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9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9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9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3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9">
                                            <p:txEl>
                                              <p:pRg st="53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9">
                                            <p:txEl>
                                              <p:pRg st="53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9">
                                            <p:txEl>
                                              <p:pRg st="53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9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9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9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9">
                                            <p:txEl>
                                              <p:pRg st="54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9">
                                            <p:txEl>
                                              <p:pRg st="5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9">
                                            <p:txEl>
                                              <p:pRg st="5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9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9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9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9">
                                            <p:txEl>
                                              <p:pRg st="55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9">
                                            <p:txEl>
                                              <p:p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9">
                                            <p:txEl>
                                              <p:p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1986"/>
            <a:ext cx="8229600" cy="1143000"/>
          </a:xfrm>
          <a:solidFill>
            <a:srgbClr val="FF99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Zkus i následné země.</a:t>
            </a:r>
            <a:endParaRPr lang="en-GB" sz="1100" b="1" dirty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" name="Zástupný symbol pro obsah 2"/>
          <p:cNvSpPr txBox="1">
            <a:spLocks/>
          </p:cNvSpPr>
          <p:nvPr/>
        </p:nvSpPr>
        <p:spPr>
          <a:xfrm>
            <a:off x="695165" y="17755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390365" y="1556791"/>
            <a:ext cx="8363271" cy="432048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vert="horz" lIns="91440" tIns="45720" rIns="91440" bIns="45720" numCol="3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600" b="1" i="1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Country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Spain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bg2">
                    <a:lumMod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Sweden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Lithuania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Latvia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Estonia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Slovenia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Slovakia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accent3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Bulgaria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Romania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Hungary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66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Poland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</a:p>
          <a:p>
            <a:pPr algn="just">
              <a:buFont typeface="Arial" pitchFamily="34" charset="0"/>
              <a:buNone/>
            </a:pPr>
            <a:endParaRPr lang="en-GB" sz="1500" b="1" i="1" u="sng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b="1" i="1" u="sng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b="1" i="1" u="sng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600" b="1" i="1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Language, </a:t>
            </a:r>
            <a:r>
              <a:rPr lang="cs-CZ" sz="1600" b="1" i="1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</a:t>
            </a:r>
            <a:r>
              <a:rPr lang="en-GB" sz="1600" b="1" i="1" u="sng" dirty="0" err="1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ationality</a:t>
            </a:r>
            <a:endParaRPr lang="en-GB" sz="1600" b="1" i="1" u="sng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Spanish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bg2">
                    <a:lumMod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Swedish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Lithuanian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Latvian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Estonian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Slovenian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Slovak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accent3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Bulgarian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Romanian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Hungarian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66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Polish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b="1" i="1" u="sng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b="1" i="1" u="sng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600" b="1" i="1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person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Spaniard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bg2">
                    <a:lumMod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Swede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Lithuanian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Latvian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 Estonian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Slovene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Slovak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accent3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Bulgarian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Romanian</a:t>
            </a:r>
            <a:endParaRPr lang="en-GB" sz="1500" b="1" dirty="0" smtClean="0">
              <a:solidFill>
                <a:srgbClr val="FF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Hungarian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66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Pole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  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endParaRPr lang="en-GB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8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38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38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38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4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4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4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>
                                            <p:txEl>
                                              <p:pRg st="41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4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4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7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7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7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6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7">
                                            <p:txEl>
                                              <p:pRg st="46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">
                                            <p:txEl>
                                              <p:pRg st="46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">
                                            <p:txEl>
                                              <p:pRg st="46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7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7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7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7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7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7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7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7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7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7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7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7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99FF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Doplň odkud jsou, jakou mají národnost a jakým mluví jazykem.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en-GB" sz="1500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16358"/>
            <a:ext cx="8229600" cy="4525963"/>
          </a:xfr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just">
              <a:buNone/>
            </a:pPr>
            <a:r>
              <a:rPr lang="cs-CZ" dirty="0" smtClean="0">
                <a:solidFill>
                  <a:srgbClr val="0070C0"/>
                </a:solidFill>
              </a:rPr>
              <a:t>   </a:t>
            </a:r>
            <a:endParaRPr lang="en-GB" sz="28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609600" y="1752601"/>
            <a:ext cx="8229600" cy="4525963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dirty="0" smtClean="0"/>
              <a:t>    </a:t>
            </a:r>
          </a:p>
        </p:txBody>
      </p:sp>
      <p:pic>
        <p:nvPicPr>
          <p:cNvPr id="1027" name="Picture 3" descr="C:\Users\oem\AppData\Local\Microsoft\Windows\Temporary Internet Files\Content.IE5\O4TQCB6E\MP90043937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21088"/>
            <a:ext cx="2908149" cy="150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álný popisek 7"/>
          <p:cNvSpPr/>
          <p:nvPr/>
        </p:nvSpPr>
        <p:spPr>
          <a:xfrm>
            <a:off x="755576" y="2840239"/>
            <a:ext cx="3600399" cy="90260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I am from </a:t>
            </a:r>
            <a:r>
              <a:rPr lang="en-GB" b="1" dirty="0" smtClean="0">
                <a:solidFill>
                  <a:srgbClr val="66FF66"/>
                </a:solidFill>
              </a:rPr>
              <a:t>Great Britain</a:t>
            </a:r>
            <a:r>
              <a:rPr lang="en-GB" b="1" dirty="0" smtClean="0"/>
              <a:t>. I am </a:t>
            </a:r>
            <a:r>
              <a:rPr lang="en-GB" b="1" dirty="0" smtClean="0">
                <a:solidFill>
                  <a:srgbClr val="66FF66"/>
                </a:solidFill>
              </a:rPr>
              <a:t>a Briton</a:t>
            </a:r>
            <a:r>
              <a:rPr lang="en-GB" b="1" dirty="0" smtClean="0"/>
              <a:t> and I speak </a:t>
            </a:r>
            <a:r>
              <a:rPr lang="en-GB" b="1" dirty="0" smtClean="0">
                <a:solidFill>
                  <a:srgbClr val="66FF66"/>
                </a:solidFill>
              </a:rPr>
              <a:t>English</a:t>
            </a:r>
            <a:r>
              <a:rPr lang="en-GB" b="1" dirty="0" smtClean="0"/>
              <a:t>. And you?</a:t>
            </a:r>
            <a:endParaRPr lang="en-GB" b="1" dirty="0"/>
          </a:p>
        </p:txBody>
      </p:sp>
      <p:pic>
        <p:nvPicPr>
          <p:cNvPr id="1029" name="Picture 5" descr="C:\Users\oem\AppData\Local\Microsoft\Windows\Temporary Internet Files\Content.IE5\O4TQCB6E\MP90040079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674" y="1964961"/>
            <a:ext cx="718844" cy="575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oem\AppData\Local\Microsoft\Windows\Temporary Internet Files\Content.IE5\O4TQCB6E\MP90043948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912" y="4221088"/>
            <a:ext cx="2264378" cy="1503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oem\AppData\Local\Microsoft\Windows\Temporary Internet Files\Content.IE5\O4TQCB6E\MP900362655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462" y="2043243"/>
            <a:ext cx="745278" cy="496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álný popisek 9"/>
          <p:cNvSpPr/>
          <p:nvPr/>
        </p:nvSpPr>
        <p:spPr>
          <a:xfrm>
            <a:off x="5148064" y="2840239"/>
            <a:ext cx="3312367" cy="105167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I am from </a:t>
            </a:r>
            <a:r>
              <a:rPr lang="en-GB" b="1" dirty="0" smtClean="0">
                <a:solidFill>
                  <a:srgbClr val="66FF66"/>
                </a:solidFill>
              </a:rPr>
              <a:t>the Czech Republic</a:t>
            </a:r>
            <a:r>
              <a:rPr lang="en-GB" b="1" dirty="0" smtClean="0"/>
              <a:t>. I am </a:t>
            </a:r>
            <a:r>
              <a:rPr lang="cs-CZ" b="1" dirty="0" smtClean="0"/>
              <a:t>a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66FF66"/>
                </a:solidFill>
              </a:rPr>
              <a:t>Czech</a:t>
            </a:r>
            <a:r>
              <a:rPr lang="en-GB" b="1" dirty="0" smtClean="0"/>
              <a:t> and I speak </a:t>
            </a:r>
            <a:r>
              <a:rPr lang="en-GB" b="1" dirty="0" smtClean="0">
                <a:solidFill>
                  <a:srgbClr val="66FF66"/>
                </a:solidFill>
              </a:rPr>
              <a:t>Czech</a:t>
            </a:r>
            <a:r>
              <a:rPr lang="en-GB" b="1" dirty="0" smtClean="0"/>
              <a:t>.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  <a:r>
              <a:rPr lang="cs-CZ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r>
              <a:rPr lang="en-GB" sz="1600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1301</TotalTime>
  <Words>246</Words>
  <Application>Microsoft Office PowerPoint</Application>
  <PresentationFormat>Předvádění na obrazovce (4:3)</PresentationFormat>
  <Paragraphs>170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 </vt:lpstr>
      <vt:lpstr>Chceme komunikovat s cizinci v anglickém jazyce, ale umíme vůbec správně pojmenovat jejich zemi, jazyk a národnost? Zkuste si to zopakovat na zemích, které již pravděpodobně umíte. </vt:lpstr>
      <vt:lpstr>Zkus i následné země.</vt:lpstr>
      <vt:lpstr>Doplň odkud jsou, jakou mají národnost a jakým mluví jazykem. 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Dlouhá Eva</cp:lastModifiedBy>
  <cp:revision>208</cp:revision>
  <dcterms:created xsi:type="dcterms:W3CDTF">2011-05-26T14:17:08Z</dcterms:created>
  <dcterms:modified xsi:type="dcterms:W3CDTF">2011-12-12T12:11:33Z</dcterms:modified>
</cp:coreProperties>
</file>