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1" r:id="rId2"/>
    <p:sldId id="265" r:id="rId3"/>
    <p:sldId id="257" r:id="rId4"/>
    <p:sldId id="260" r:id="rId5"/>
    <p:sldId id="259" r:id="rId6"/>
    <p:sldId id="261" r:id="rId7"/>
    <p:sldId id="266" r:id="rId8"/>
    <p:sldId id="267" r:id="rId9"/>
    <p:sldId id="268" r:id="rId10"/>
    <p:sldId id="269" r:id="rId11"/>
    <p:sldId id="270" r:id="rId12"/>
    <p:sldId id="272"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CC66"/>
    <a:srgbClr val="009900"/>
    <a:srgbClr val="00CC00"/>
    <a:srgbClr val="FFCC00"/>
    <a:srgbClr val="CC380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5" d="100"/>
          <a:sy n="75" d="100"/>
        </p:scale>
        <p:origin x="-510"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CDE7AE20-DCE8-47B7-8F19-1AC968AB417B}" type="datetimeFigureOut">
              <a:rPr lang="cs-CZ" smtClean="0"/>
              <a:pPr/>
              <a:t>18.11.2012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86ABE15-0854-4DC4-812B-35597454A6A2}" type="slidenum">
              <a:rPr lang="cs-CZ" smtClean="0"/>
              <a:pPr/>
              <a:t>‹#›</a:t>
            </a:fld>
            <a:endParaRPr lang="cs-CZ"/>
          </a:p>
        </p:txBody>
      </p:sp>
    </p:spTree>
    <p:extLst>
      <p:ext uri="{BB962C8B-B14F-4D97-AF65-F5344CB8AC3E}">
        <p14:creationId xmlns:p14="http://schemas.microsoft.com/office/powerpoint/2010/main" val="30542249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DE7AE20-DCE8-47B7-8F19-1AC968AB417B}" type="datetimeFigureOut">
              <a:rPr lang="cs-CZ" smtClean="0"/>
              <a:pPr/>
              <a:t>18.11.2012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86ABE15-0854-4DC4-812B-35597454A6A2}" type="slidenum">
              <a:rPr lang="cs-CZ" smtClean="0"/>
              <a:pPr/>
              <a:t>‹#›</a:t>
            </a:fld>
            <a:endParaRPr lang="cs-CZ"/>
          </a:p>
        </p:txBody>
      </p:sp>
    </p:spTree>
    <p:extLst>
      <p:ext uri="{BB962C8B-B14F-4D97-AF65-F5344CB8AC3E}">
        <p14:creationId xmlns:p14="http://schemas.microsoft.com/office/powerpoint/2010/main" val="1998551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CDE7AE20-DCE8-47B7-8F19-1AC968AB417B}" type="datetimeFigureOut">
              <a:rPr lang="cs-CZ" smtClean="0"/>
              <a:pPr/>
              <a:t>18.11.2012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86ABE15-0854-4DC4-812B-35597454A6A2}" type="slidenum">
              <a:rPr lang="cs-CZ" smtClean="0"/>
              <a:pPr/>
              <a:t>‹#›</a:t>
            </a:fld>
            <a:endParaRPr lang="cs-CZ"/>
          </a:p>
        </p:txBody>
      </p:sp>
    </p:spTree>
    <p:extLst>
      <p:ext uri="{BB962C8B-B14F-4D97-AF65-F5344CB8AC3E}">
        <p14:creationId xmlns:p14="http://schemas.microsoft.com/office/powerpoint/2010/main" val="4276074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CDE7AE20-DCE8-47B7-8F19-1AC968AB417B}" type="datetimeFigureOut">
              <a:rPr lang="cs-CZ" smtClean="0"/>
              <a:pPr/>
              <a:t>18.11.2012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86ABE15-0854-4DC4-812B-35597454A6A2}" type="slidenum">
              <a:rPr lang="cs-CZ" smtClean="0"/>
              <a:pPr/>
              <a:t>‹#›</a:t>
            </a:fld>
            <a:endParaRPr lang="cs-CZ"/>
          </a:p>
        </p:txBody>
      </p:sp>
    </p:spTree>
    <p:extLst>
      <p:ext uri="{BB962C8B-B14F-4D97-AF65-F5344CB8AC3E}">
        <p14:creationId xmlns:p14="http://schemas.microsoft.com/office/powerpoint/2010/main" val="27201869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CDE7AE20-DCE8-47B7-8F19-1AC968AB417B}" type="datetimeFigureOut">
              <a:rPr lang="cs-CZ" smtClean="0"/>
              <a:pPr/>
              <a:t>18.11.2012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86ABE15-0854-4DC4-812B-35597454A6A2}" type="slidenum">
              <a:rPr lang="cs-CZ" smtClean="0"/>
              <a:pPr/>
              <a:t>‹#›</a:t>
            </a:fld>
            <a:endParaRPr lang="cs-CZ"/>
          </a:p>
        </p:txBody>
      </p:sp>
    </p:spTree>
    <p:extLst>
      <p:ext uri="{BB962C8B-B14F-4D97-AF65-F5344CB8AC3E}">
        <p14:creationId xmlns:p14="http://schemas.microsoft.com/office/powerpoint/2010/main" val="2154866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CDE7AE20-DCE8-47B7-8F19-1AC968AB417B}" type="datetimeFigureOut">
              <a:rPr lang="cs-CZ" smtClean="0"/>
              <a:pPr/>
              <a:t>18.11.2012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86ABE15-0854-4DC4-812B-35597454A6A2}" type="slidenum">
              <a:rPr lang="cs-CZ" smtClean="0"/>
              <a:pPr/>
              <a:t>‹#›</a:t>
            </a:fld>
            <a:endParaRPr lang="cs-CZ"/>
          </a:p>
        </p:txBody>
      </p:sp>
    </p:spTree>
    <p:extLst>
      <p:ext uri="{BB962C8B-B14F-4D97-AF65-F5344CB8AC3E}">
        <p14:creationId xmlns:p14="http://schemas.microsoft.com/office/powerpoint/2010/main" val="76547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DE7AE20-DCE8-47B7-8F19-1AC968AB417B}" type="datetimeFigureOut">
              <a:rPr lang="cs-CZ" smtClean="0"/>
              <a:pPr/>
              <a:t>18.11.2012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86ABE15-0854-4DC4-812B-35597454A6A2}" type="slidenum">
              <a:rPr lang="cs-CZ" smtClean="0"/>
              <a:pPr/>
              <a:t>‹#›</a:t>
            </a:fld>
            <a:endParaRPr lang="cs-CZ"/>
          </a:p>
        </p:txBody>
      </p:sp>
    </p:spTree>
    <p:extLst>
      <p:ext uri="{BB962C8B-B14F-4D97-AF65-F5344CB8AC3E}">
        <p14:creationId xmlns:p14="http://schemas.microsoft.com/office/powerpoint/2010/main" val="452786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CDE7AE20-DCE8-47B7-8F19-1AC968AB417B}" type="datetimeFigureOut">
              <a:rPr lang="cs-CZ" smtClean="0"/>
              <a:pPr/>
              <a:t>18.11.2012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86ABE15-0854-4DC4-812B-35597454A6A2}" type="slidenum">
              <a:rPr lang="cs-CZ" smtClean="0"/>
              <a:pPr/>
              <a:t>‹#›</a:t>
            </a:fld>
            <a:endParaRPr lang="cs-CZ"/>
          </a:p>
        </p:txBody>
      </p:sp>
    </p:spTree>
    <p:extLst>
      <p:ext uri="{BB962C8B-B14F-4D97-AF65-F5344CB8AC3E}">
        <p14:creationId xmlns:p14="http://schemas.microsoft.com/office/powerpoint/2010/main" val="24364815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CDE7AE20-DCE8-47B7-8F19-1AC968AB417B}" type="datetimeFigureOut">
              <a:rPr lang="cs-CZ" smtClean="0"/>
              <a:pPr/>
              <a:t>18.11.2012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86ABE15-0854-4DC4-812B-35597454A6A2}" type="slidenum">
              <a:rPr lang="cs-CZ" smtClean="0"/>
              <a:pPr/>
              <a:t>‹#›</a:t>
            </a:fld>
            <a:endParaRPr lang="cs-CZ"/>
          </a:p>
        </p:txBody>
      </p:sp>
    </p:spTree>
    <p:extLst>
      <p:ext uri="{BB962C8B-B14F-4D97-AF65-F5344CB8AC3E}">
        <p14:creationId xmlns:p14="http://schemas.microsoft.com/office/powerpoint/2010/main" val="16607222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DE7AE20-DCE8-47B7-8F19-1AC968AB417B}" type="datetimeFigureOut">
              <a:rPr lang="cs-CZ" smtClean="0"/>
              <a:pPr/>
              <a:t>18.11.2012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86ABE15-0854-4DC4-812B-35597454A6A2}" type="slidenum">
              <a:rPr lang="cs-CZ" smtClean="0"/>
              <a:pPr/>
              <a:t>‹#›</a:t>
            </a:fld>
            <a:endParaRPr lang="cs-CZ"/>
          </a:p>
        </p:txBody>
      </p:sp>
    </p:spTree>
    <p:extLst>
      <p:ext uri="{BB962C8B-B14F-4D97-AF65-F5344CB8AC3E}">
        <p14:creationId xmlns:p14="http://schemas.microsoft.com/office/powerpoint/2010/main" val="2434871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DE7AE20-DCE8-47B7-8F19-1AC968AB417B}" type="datetimeFigureOut">
              <a:rPr lang="cs-CZ" smtClean="0"/>
              <a:pPr/>
              <a:t>18.11.2012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86ABE15-0854-4DC4-812B-35597454A6A2}" type="slidenum">
              <a:rPr lang="cs-CZ" smtClean="0"/>
              <a:pPr/>
              <a:t>‹#›</a:t>
            </a:fld>
            <a:endParaRPr lang="cs-CZ"/>
          </a:p>
        </p:txBody>
      </p:sp>
    </p:spTree>
    <p:extLst>
      <p:ext uri="{BB962C8B-B14F-4D97-AF65-F5344CB8AC3E}">
        <p14:creationId xmlns:p14="http://schemas.microsoft.com/office/powerpoint/2010/main" val="2898777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E7AE20-DCE8-47B7-8F19-1AC968AB417B}" type="datetimeFigureOut">
              <a:rPr lang="cs-CZ" smtClean="0"/>
              <a:pPr/>
              <a:t>18.11.2012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6ABE15-0854-4DC4-812B-35597454A6A2}" type="slidenum">
              <a:rPr lang="cs-CZ" smtClean="0"/>
              <a:pPr/>
              <a:t>‹#›</a:t>
            </a:fld>
            <a:endParaRPr lang="cs-CZ"/>
          </a:p>
        </p:txBody>
      </p:sp>
    </p:spTree>
    <p:extLst>
      <p:ext uri="{BB962C8B-B14F-4D97-AF65-F5344CB8AC3E}">
        <p14:creationId xmlns:p14="http://schemas.microsoft.com/office/powerpoint/2010/main" val="25351303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cs.wikipedia.org/wiki/Wikimedia_Commons" TargetMode="External"/><Relationship Id="rId2" Type="http://schemas.openxmlformats.org/officeDocument/2006/relationships/hyperlink" Target="http://cs.wikipedia.org/"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Group 40"/>
          <p:cNvGraphicFramePr>
            <a:graphicFrameLocks/>
          </p:cNvGraphicFramePr>
          <p:nvPr>
            <p:extLst>
              <p:ext uri="{D42A27DB-BD31-4B8C-83A1-F6EECF244321}">
                <p14:modId xmlns:p14="http://schemas.microsoft.com/office/powerpoint/2010/main" val="1975459252"/>
              </p:ext>
            </p:extLst>
          </p:nvPr>
        </p:nvGraphicFramePr>
        <p:xfrm>
          <a:off x="468313" y="1268413"/>
          <a:ext cx="8229600" cy="3987803"/>
        </p:xfrm>
        <a:graphic>
          <a:graphicData uri="http://schemas.openxmlformats.org/drawingml/2006/table">
            <a:tbl>
              <a:tblPr/>
              <a:tblGrid>
                <a:gridCol w="2016125"/>
                <a:gridCol w="6213475"/>
              </a:tblGrid>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rgbClr val="FFFFFF"/>
                          </a:solidFill>
                          <a:effectLst/>
                          <a:latin typeface="Arial" charset="0"/>
                          <a:cs typeface="Arial" charset="0"/>
                        </a:rPr>
                        <a:t>Číslo projektu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1" i="0" u="none" strike="noStrike" cap="none" normalizeH="0" baseline="0" smtClean="0">
                          <a:ln>
                            <a:noFill/>
                          </a:ln>
                          <a:solidFill>
                            <a:schemeClr val="tx1"/>
                          </a:solidFill>
                          <a:effectLst/>
                          <a:latin typeface="Arial" charset="0"/>
                          <a:cs typeface="Arial" charset="0"/>
                        </a:rPr>
                        <a:t>CZ.1.07/1.5.00/34.0969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415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školy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Gymnázium Česká a Olympijských nadějí, České Budějovice, Česká 64</a:t>
                      </a:r>
                      <a:endParaRPr kumimoji="0" lang="cs-CZ" sz="1800" b="0" i="0" u="none" strike="noStrike" cap="none" normalizeH="0" baseline="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materiálu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rgbClr val="000000"/>
                          </a:solidFill>
                          <a:effectLst/>
                          <a:latin typeface="Arial" charset="0"/>
                          <a:cs typeface="Arial" charset="0"/>
                        </a:rPr>
                        <a:t>Odpady</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Autor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Mgr. Petra </a:t>
                      </a:r>
                      <a:r>
                        <a:rPr kumimoji="0" lang="cs-CZ" sz="1800" b="0" i="0" u="none" strike="noStrike" cap="none" normalizeH="0" baseline="0" dirty="0" err="1" smtClean="0">
                          <a:ln>
                            <a:noFill/>
                          </a:ln>
                          <a:solidFill>
                            <a:srgbClr val="000000"/>
                          </a:solidFill>
                          <a:effectLst/>
                          <a:latin typeface="Arial" charset="0"/>
                          <a:cs typeface="Arial" charset="0"/>
                        </a:rPr>
                        <a:t>Habertová</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Tematický okruh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err="1" smtClean="0">
                          <a:ln>
                            <a:noFill/>
                          </a:ln>
                          <a:solidFill>
                            <a:srgbClr val="000000"/>
                          </a:solidFill>
                          <a:effectLst/>
                          <a:latin typeface="Arial" charset="0"/>
                          <a:cs typeface="Arial" charset="0"/>
                        </a:rPr>
                        <a:t>Enviromentální</a:t>
                      </a:r>
                      <a:r>
                        <a:rPr kumimoji="0" lang="cs-CZ" sz="1800" b="0" i="0" u="none" strike="noStrike" cap="none" normalizeH="0" baseline="0" dirty="0" smtClean="0">
                          <a:ln>
                            <a:noFill/>
                          </a:ln>
                          <a:solidFill>
                            <a:srgbClr val="000000"/>
                          </a:solidFill>
                          <a:effectLst/>
                          <a:latin typeface="Arial" charset="0"/>
                          <a:cs typeface="Arial" charset="0"/>
                        </a:rPr>
                        <a:t> výchova – třídění a recyklace odpadu</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Ročník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Tercie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Datum tvorby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16.11.2012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Anotace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Arial" charset="0"/>
                        </a:rPr>
                        <a:t>Prezentace je určena nejen k výkladu, ale i k ověření znalostí týkajících se </a:t>
                      </a:r>
                      <a:r>
                        <a:rPr kumimoji="0" lang="cs-CZ" sz="1200" b="0" i="0" u="none" strike="noStrike" cap="none" normalizeH="0" baseline="0" dirty="0" smtClean="0">
                          <a:ln>
                            <a:noFill/>
                          </a:ln>
                          <a:solidFill>
                            <a:schemeClr val="tx1"/>
                          </a:solidFill>
                          <a:effectLst/>
                          <a:latin typeface="Arial" charset="0"/>
                          <a:cs typeface="Arial" charset="0"/>
                        </a:rPr>
                        <a:t>třídění a recyklace odpadu.</a:t>
                      </a: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4572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Metodický pokyn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Arial" charset="0"/>
                        </a:rPr>
                        <a:t>Prezentace je určena jako výklad do hodiny i jako materiál k samostudiu.</a:t>
                      </a:r>
                    </a:p>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Times New Roman" pitchFamily="18" charset="0"/>
                        </a:rPr>
                        <a:t>Možnosti využití: promítání, práce jednotlivců nebo dvojic u PC</a:t>
                      </a:r>
                      <a:r>
                        <a:rPr kumimoji="0" lang="cs-CZ" sz="1200" b="0" i="0" u="none" strike="noStrike" cap="none" normalizeH="0" baseline="0" dirty="0" smtClean="0">
                          <a:ln>
                            <a:noFill/>
                          </a:ln>
                          <a:solidFill>
                            <a:schemeClr val="tx1"/>
                          </a:solidFill>
                          <a:effectLst/>
                          <a:latin typeface="Times New Roman" pitchFamily="18" charset="0"/>
                          <a:cs typeface="Times New Roman" pitchFamily="18" charset="0"/>
                        </a:rPr>
                        <a:t> .</a:t>
                      </a: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457200">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Times New Roman" pitchFamily="18" charset="0"/>
                        </a:rPr>
                        <a:t>Pokud není uvedeno jinak, použitý materiál je z vlastních </a:t>
                      </a:r>
                      <a:r>
                        <a:rPr kumimoji="0" lang="cs-CZ" sz="1200" b="0" i="0" u="none" strike="noStrike" cap="none" normalizeH="0" baseline="0" smtClean="0">
                          <a:ln>
                            <a:noFill/>
                          </a:ln>
                          <a:solidFill>
                            <a:schemeClr val="tx1"/>
                          </a:solidFill>
                          <a:effectLst/>
                          <a:latin typeface="Arial" charset="0"/>
                          <a:cs typeface="Times New Roman" pitchFamily="18" charset="0"/>
                        </a:rPr>
                        <a:t>zdrojů </a:t>
                      </a:r>
                      <a:r>
                        <a:rPr kumimoji="0" lang="cs-CZ" sz="1200" b="0" i="0" u="none" strike="noStrike" cap="none" normalizeH="0" baseline="0" smtClean="0">
                          <a:ln>
                            <a:noFill/>
                          </a:ln>
                          <a:solidFill>
                            <a:schemeClr val="tx1"/>
                          </a:solidFill>
                          <a:effectLst/>
                          <a:latin typeface="Arial" charset="0"/>
                          <a:cs typeface="Times New Roman" pitchFamily="18" charset="0"/>
                        </a:rPr>
                        <a:t>autora.</a:t>
                      </a:r>
                      <a:endParaRPr kumimoji="0" lang="cs-CZ" sz="1200" b="0" i="0" u="none" strike="noStrike" cap="none" normalizeH="0" baseline="0" dirty="0" smtClean="0">
                        <a:ln>
                          <a:noFill/>
                        </a:ln>
                        <a:solidFill>
                          <a:schemeClr val="tx1"/>
                        </a:solidFill>
                        <a:effectLst/>
                        <a:latin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hMerge="1">
                  <a:txBody>
                    <a:bodyPr/>
                    <a:lstStyle/>
                    <a:p>
                      <a:endParaRPr lang="cs-CZ"/>
                    </a:p>
                  </a:txBody>
                  <a:tcPr/>
                </a:tc>
              </a:tr>
            </a:tbl>
          </a:graphicData>
        </a:graphic>
      </p:graphicFrame>
      <p:sp>
        <p:nvSpPr>
          <p:cNvPr id="5" name="Rectangle 45"/>
          <p:cNvSpPr>
            <a:spLocks noChangeArrowheads="1"/>
          </p:cNvSpPr>
          <p:nvPr/>
        </p:nvSpPr>
        <p:spPr bwMode="auto">
          <a:xfrm>
            <a:off x="1979613" y="620713"/>
            <a:ext cx="5040312" cy="369887"/>
          </a:xfrm>
          <a:prstGeom prst="rect">
            <a:avLst/>
          </a:prstGeom>
          <a:noFill/>
          <a:ln w="9525">
            <a:noFill/>
            <a:miter lim="800000"/>
            <a:headEnd/>
            <a:tailEnd/>
          </a:ln>
        </p:spPr>
        <p:txBody>
          <a:bodyPr>
            <a:spAutoFit/>
          </a:bodyPr>
          <a:lstStyle/>
          <a:p>
            <a:pPr algn="ctr">
              <a:defRPr/>
            </a:pPr>
            <a:r>
              <a:rPr lang="cs-CZ" b="1" dirty="0">
                <a:latin typeface="+mj-lt"/>
              </a:rPr>
              <a:t>DIGITÁLNÍ UČEBNÍ MATERIÁL</a:t>
            </a:r>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63713" y="5229225"/>
            <a:ext cx="6081712"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5875"/>
            <a:ext cx="9153525" cy="552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46" descr="logo_pruhl"/>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56550" y="260350"/>
            <a:ext cx="857250"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984689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EFD1"/>
            </a:gs>
            <a:gs pos="80000">
              <a:srgbClr val="F0EBD5">
                <a:lumMod val="91000"/>
              </a:srgbClr>
            </a:gs>
            <a:gs pos="100000">
              <a:srgbClr val="D1C39F"/>
            </a:gs>
          </a:gsLst>
          <a:lin ang="13500000" scaled="0"/>
          <a:tileRect/>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467544" y="260648"/>
            <a:ext cx="8229600" cy="1143000"/>
          </a:xfrm>
        </p:spPr>
        <p:style>
          <a:lnRef idx="0">
            <a:schemeClr val="accent6"/>
          </a:lnRef>
          <a:fillRef idx="3">
            <a:schemeClr val="accent6"/>
          </a:fillRef>
          <a:effectRef idx="3">
            <a:schemeClr val="accent6"/>
          </a:effectRef>
          <a:fontRef idx="minor">
            <a:schemeClr val="lt1"/>
          </a:fontRef>
        </p:style>
        <p:txBody>
          <a:bodyPr>
            <a:noAutofit/>
          </a:bodyPr>
          <a:lstStyle/>
          <a:p>
            <a:r>
              <a:rPr lang="cs-CZ" sz="6600" b="1" dirty="0" smtClean="0">
                <a:effectLst>
                  <a:outerShdw blurRad="38100" dist="38100" dir="2700000" algn="tl">
                    <a:srgbClr val="000000">
                      <a:alpha val="43137"/>
                    </a:srgbClr>
                  </a:outerShdw>
                </a:effectLst>
                <a:latin typeface="+mj-lt"/>
                <a:cs typeface="Times New Roman" pitchFamily="18" charset="0"/>
              </a:rPr>
              <a:t>ODPAD</a:t>
            </a:r>
            <a:endParaRPr lang="cs-CZ" sz="6600" b="1" dirty="0">
              <a:effectLst>
                <a:outerShdw blurRad="38100" dist="38100" dir="2700000" algn="tl">
                  <a:srgbClr val="000000">
                    <a:alpha val="43137"/>
                  </a:srgbClr>
                </a:outerShdw>
              </a:effectLst>
              <a:latin typeface="+mj-lt"/>
              <a:cs typeface="Times New Roman" pitchFamily="18" charset="0"/>
            </a:endParaRPr>
          </a:p>
        </p:txBody>
      </p:sp>
      <p:sp>
        <p:nvSpPr>
          <p:cNvPr id="3" name="Zástupný symbol pro obsah 2"/>
          <p:cNvSpPr>
            <a:spLocks noGrp="1"/>
          </p:cNvSpPr>
          <p:nvPr>
            <p:ph idx="1"/>
          </p:nvPr>
        </p:nvSpPr>
        <p:spPr>
          <a:xfrm>
            <a:off x="539552" y="1396976"/>
            <a:ext cx="8229600" cy="5344392"/>
          </a:xfrm>
        </p:spPr>
        <p:txBody>
          <a:bodyPr>
            <a:normAutofit lnSpcReduction="10000"/>
          </a:bodyPr>
          <a:lstStyle/>
          <a:p>
            <a:r>
              <a:rPr lang="cs-CZ" sz="2000" dirty="0" smtClean="0"/>
              <a:t>mezi odpad patří předměty, které už zkrátka nepotřebujeme.</a:t>
            </a:r>
          </a:p>
          <a:p>
            <a:pPr marL="0" indent="0">
              <a:buNone/>
            </a:pPr>
            <a:r>
              <a:rPr lang="cs-CZ" sz="2400" b="1" u="sng" dirty="0" smtClean="0">
                <a:effectLst>
                  <a:outerShdw blurRad="38100" dist="38100" dir="2700000" algn="tl">
                    <a:srgbClr val="000000">
                      <a:alpha val="43137"/>
                    </a:srgbClr>
                  </a:outerShdw>
                </a:effectLst>
              </a:rPr>
              <a:t>Rozdělení odpadu</a:t>
            </a:r>
          </a:p>
          <a:p>
            <a:r>
              <a:rPr lang="cs-CZ" sz="2000" b="1" dirty="0" smtClean="0"/>
              <a:t>KOMUNÁLNÍ ODPAD </a:t>
            </a:r>
            <a:r>
              <a:rPr lang="cs-CZ" sz="2000" dirty="0" smtClean="0"/>
              <a:t>– odpad bez dalšího využití, také nazývaný směsný. Končí nejčastěji v popelnici</a:t>
            </a:r>
          </a:p>
          <a:p>
            <a:r>
              <a:rPr lang="cs-CZ" sz="2000" b="1" dirty="0" smtClean="0"/>
              <a:t>TŘÍDĚNÝ ODPAD </a:t>
            </a:r>
            <a:r>
              <a:rPr lang="cs-CZ" sz="2000" dirty="0" smtClean="0"/>
              <a:t>– rozdělený podle materiálu, který lze vhodně použít na výrobu nových věcí. Speciální vozidla odvážejí vytříděné odpady z barevných kontejnerů. Tyto odpady se poté transportují do určených závodů, kde se pak dále recyklují.</a:t>
            </a:r>
          </a:p>
          <a:p>
            <a:r>
              <a:rPr lang="cs-CZ" sz="2000" dirty="0" smtClean="0"/>
              <a:t>Během procesu třídění a vyhazování </a:t>
            </a:r>
            <a:br>
              <a:rPr lang="cs-CZ" sz="2000" dirty="0" smtClean="0"/>
            </a:br>
            <a:r>
              <a:rPr lang="cs-CZ" sz="2000" dirty="0" smtClean="0"/>
              <a:t>odpadu  je velmi nutné dávat pozor na </a:t>
            </a:r>
            <a:br>
              <a:rPr lang="cs-CZ" sz="2000" dirty="0" smtClean="0"/>
            </a:br>
            <a:r>
              <a:rPr lang="cs-CZ" sz="2000" b="1" dirty="0" smtClean="0"/>
              <a:t>NEBEZPEČNÝ ODPAD</a:t>
            </a:r>
            <a:r>
              <a:rPr lang="cs-CZ" sz="2000" dirty="0" smtClean="0"/>
              <a:t>. Je nebezpečný </a:t>
            </a:r>
            <a:br>
              <a:rPr lang="cs-CZ" sz="2000" dirty="0" smtClean="0"/>
            </a:br>
            <a:r>
              <a:rPr lang="cs-CZ" sz="2000" dirty="0" smtClean="0"/>
              <a:t>nejen pro samotného člověka, ale může</a:t>
            </a:r>
            <a:br>
              <a:rPr lang="cs-CZ" sz="2000" dirty="0" smtClean="0"/>
            </a:br>
            <a:r>
              <a:rPr lang="cs-CZ" sz="2000" dirty="0" smtClean="0"/>
              <a:t>způsobit nenávratné škody na životním </a:t>
            </a:r>
            <a:br>
              <a:rPr lang="cs-CZ" sz="2000" dirty="0" smtClean="0"/>
            </a:br>
            <a:r>
              <a:rPr lang="cs-CZ" sz="2000" dirty="0" smtClean="0"/>
              <a:t>prostředí. Zmíněný odpad se v žádném </a:t>
            </a:r>
            <a:br>
              <a:rPr lang="cs-CZ" sz="2000" dirty="0" smtClean="0"/>
            </a:br>
            <a:r>
              <a:rPr lang="cs-CZ" sz="2000" dirty="0" smtClean="0"/>
              <a:t>případě nevhazuje do kontejneru či </a:t>
            </a:r>
            <a:br>
              <a:rPr lang="cs-CZ" sz="2000" dirty="0" smtClean="0"/>
            </a:br>
            <a:r>
              <a:rPr lang="cs-CZ" sz="2000" dirty="0" smtClean="0"/>
              <a:t>popelnice, ale měl by se dopravit do </a:t>
            </a:r>
            <a:br>
              <a:rPr lang="cs-CZ" sz="2000" dirty="0" smtClean="0"/>
            </a:br>
            <a:r>
              <a:rPr lang="cs-CZ" sz="2000" dirty="0" smtClean="0"/>
              <a:t>zařízení, které se označuje jako sběrný </a:t>
            </a:r>
            <a:br>
              <a:rPr lang="cs-CZ" sz="2000" dirty="0" smtClean="0"/>
            </a:br>
            <a:r>
              <a:rPr lang="cs-CZ" sz="2000" dirty="0" smtClean="0"/>
              <a:t>dvůr.</a:t>
            </a:r>
          </a:p>
        </p:txBody>
      </p:sp>
      <p:pic>
        <p:nvPicPr>
          <p:cNvPr id="4" name="Obrázek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94711" y="3717032"/>
            <a:ext cx="3487936" cy="2615952"/>
          </a:xfrm>
          <a:prstGeom prst="rect">
            <a:avLst/>
          </a:prstGeom>
        </p:spPr>
      </p:pic>
      <p:sp>
        <p:nvSpPr>
          <p:cNvPr id="5" name="Obdélník 4"/>
          <p:cNvSpPr/>
          <p:nvPr/>
        </p:nvSpPr>
        <p:spPr>
          <a:xfrm>
            <a:off x="5931683" y="6351638"/>
            <a:ext cx="2213992" cy="276999"/>
          </a:xfrm>
          <a:prstGeom prst="rect">
            <a:avLst/>
          </a:prstGeom>
        </p:spPr>
        <p:txBody>
          <a:bodyPr wrap="square">
            <a:spAutoFit/>
          </a:bodyPr>
          <a:lstStyle/>
          <a:p>
            <a:r>
              <a:rPr lang="cs-CZ" sz="600" dirty="0"/>
              <a:t>http://upload.wikimedia.org/wikipedia/commons/3/30/CRT_mountain_-_geograph.org.uk_-_652983.jpg</a:t>
            </a:r>
          </a:p>
        </p:txBody>
      </p:sp>
    </p:spTree>
    <p:extLst>
      <p:ext uri="{BB962C8B-B14F-4D97-AF65-F5344CB8AC3E}">
        <p14:creationId xmlns:p14="http://schemas.microsoft.com/office/powerpoint/2010/main" val="3412523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EFD1"/>
            </a:gs>
            <a:gs pos="80000">
              <a:srgbClr val="F0EBD5">
                <a:lumMod val="91000"/>
              </a:srgbClr>
            </a:gs>
            <a:gs pos="100000">
              <a:srgbClr val="D1C39F"/>
            </a:gs>
          </a:gsLst>
          <a:lin ang="13500000" scaled="0"/>
          <a:tileRect/>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467544" y="260648"/>
            <a:ext cx="8229600" cy="1143000"/>
          </a:xfrm>
        </p:spPr>
        <p:style>
          <a:lnRef idx="0">
            <a:schemeClr val="accent6"/>
          </a:lnRef>
          <a:fillRef idx="3">
            <a:schemeClr val="accent6"/>
          </a:fillRef>
          <a:effectRef idx="3">
            <a:schemeClr val="accent6"/>
          </a:effectRef>
          <a:fontRef idx="minor">
            <a:schemeClr val="lt1"/>
          </a:fontRef>
        </p:style>
        <p:txBody>
          <a:bodyPr>
            <a:noAutofit/>
          </a:bodyPr>
          <a:lstStyle/>
          <a:p>
            <a:r>
              <a:rPr lang="cs-CZ" sz="6600" b="1" dirty="0">
                <a:effectLst>
                  <a:outerShdw blurRad="38100" dist="38100" dir="2700000" algn="tl">
                    <a:srgbClr val="000000">
                      <a:alpha val="43137"/>
                    </a:srgbClr>
                  </a:outerShdw>
                </a:effectLst>
                <a:latin typeface="+mj-lt"/>
                <a:cs typeface="Times New Roman" pitchFamily="18" charset="0"/>
              </a:rPr>
              <a:t>RECYKLACE</a:t>
            </a:r>
          </a:p>
        </p:txBody>
      </p:sp>
      <p:sp>
        <p:nvSpPr>
          <p:cNvPr id="3" name="Zástupný symbol pro obsah 2"/>
          <p:cNvSpPr>
            <a:spLocks noGrp="1"/>
          </p:cNvSpPr>
          <p:nvPr>
            <p:ph idx="1"/>
          </p:nvPr>
        </p:nvSpPr>
        <p:spPr>
          <a:xfrm>
            <a:off x="467544" y="1385392"/>
            <a:ext cx="8208912" cy="4707904"/>
          </a:xfrm>
        </p:spPr>
        <p:txBody>
          <a:bodyPr>
            <a:normAutofit/>
          </a:bodyPr>
          <a:lstStyle/>
          <a:p>
            <a:pPr marL="285750" indent="-285750"/>
            <a:r>
              <a:rPr lang="cs-CZ" sz="2200" dirty="0" smtClean="0">
                <a:cs typeface="Times New Roman" pitchFamily="18" charset="0"/>
              </a:rPr>
              <a:t>je proces</a:t>
            </a:r>
            <a:r>
              <a:rPr lang="cs-CZ" sz="2200" dirty="0">
                <a:cs typeface="Times New Roman" pitchFamily="18" charset="0"/>
              </a:rPr>
              <a:t>, při kterém se odpady </a:t>
            </a:r>
            <a:r>
              <a:rPr lang="cs-CZ" sz="2200" dirty="0" smtClean="0">
                <a:cs typeface="Times New Roman" pitchFamily="18" charset="0"/>
              </a:rPr>
              <a:t/>
            </a:r>
            <a:br>
              <a:rPr lang="cs-CZ" sz="2200" dirty="0" smtClean="0">
                <a:cs typeface="Times New Roman" pitchFamily="18" charset="0"/>
              </a:rPr>
            </a:br>
            <a:r>
              <a:rPr lang="cs-CZ" sz="2200" dirty="0" smtClean="0">
                <a:cs typeface="Times New Roman" pitchFamily="18" charset="0"/>
              </a:rPr>
              <a:t>zpracovávají </a:t>
            </a:r>
            <a:r>
              <a:rPr lang="cs-CZ" sz="2200" dirty="0">
                <a:cs typeface="Times New Roman" pitchFamily="18" charset="0"/>
              </a:rPr>
              <a:t>takovým způsobem, že je lze opětovně </a:t>
            </a:r>
            <a:r>
              <a:rPr lang="cs-CZ" sz="2200" dirty="0" smtClean="0">
                <a:cs typeface="Times New Roman" pitchFamily="18" charset="0"/>
              </a:rPr>
              <a:t/>
            </a:r>
            <a:br>
              <a:rPr lang="cs-CZ" sz="2200" dirty="0" smtClean="0">
                <a:cs typeface="Times New Roman" pitchFamily="18" charset="0"/>
              </a:rPr>
            </a:br>
            <a:r>
              <a:rPr lang="cs-CZ" sz="2200" dirty="0" smtClean="0">
                <a:cs typeface="Times New Roman" pitchFamily="18" charset="0"/>
              </a:rPr>
              <a:t>použít </a:t>
            </a:r>
            <a:r>
              <a:rPr lang="cs-CZ" sz="2200" dirty="0">
                <a:cs typeface="Times New Roman" pitchFamily="18" charset="0"/>
              </a:rPr>
              <a:t>k výrobě nových potřebných produktů</a:t>
            </a:r>
            <a:r>
              <a:rPr lang="cs-CZ" sz="2200" dirty="0" smtClean="0">
                <a:cs typeface="Times New Roman" pitchFamily="18" charset="0"/>
              </a:rPr>
              <a:t>. </a:t>
            </a:r>
          </a:p>
          <a:p>
            <a:pPr marL="285750" indent="-285750"/>
            <a:r>
              <a:rPr lang="cs-CZ" sz="2200" dirty="0">
                <a:cs typeface="Times New Roman" pitchFamily="18" charset="0"/>
              </a:rPr>
              <a:t>Díky recyklaci vzniká velká spousta věcí, které nás </a:t>
            </a:r>
            <a:br>
              <a:rPr lang="cs-CZ" sz="2200" dirty="0">
                <a:cs typeface="Times New Roman" pitchFamily="18" charset="0"/>
              </a:rPr>
            </a:br>
            <a:r>
              <a:rPr lang="cs-CZ" sz="2200" dirty="0">
                <a:cs typeface="Times New Roman" pitchFamily="18" charset="0"/>
              </a:rPr>
              <a:t>obklopují v každodenním životě. Jen se kolem </a:t>
            </a:r>
            <a:r>
              <a:rPr lang="cs-CZ" sz="2200" dirty="0" smtClean="0">
                <a:cs typeface="Times New Roman" pitchFamily="18" charset="0"/>
              </a:rPr>
              <a:t/>
            </a:r>
            <a:br>
              <a:rPr lang="cs-CZ" sz="2200" dirty="0" smtClean="0">
                <a:cs typeface="Times New Roman" pitchFamily="18" charset="0"/>
              </a:rPr>
            </a:br>
            <a:r>
              <a:rPr lang="cs-CZ" sz="2200" dirty="0" smtClean="0">
                <a:cs typeface="Times New Roman" pitchFamily="18" charset="0"/>
              </a:rPr>
              <a:t>sebe </a:t>
            </a:r>
            <a:r>
              <a:rPr lang="cs-CZ" sz="2200" dirty="0">
                <a:cs typeface="Times New Roman" pitchFamily="18" charset="0"/>
              </a:rPr>
              <a:t>pečlivě porozhlédněte. </a:t>
            </a:r>
            <a:r>
              <a:rPr lang="cs-CZ" sz="2200" dirty="0" smtClean="0">
                <a:cs typeface="Times New Roman" pitchFamily="18" charset="0"/>
              </a:rPr>
              <a:t>Třeba </a:t>
            </a:r>
            <a:r>
              <a:rPr lang="cs-CZ" sz="2200" dirty="0">
                <a:cs typeface="Times New Roman" pitchFamily="18" charset="0"/>
              </a:rPr>
              <a:t>zrovna sešit, </a:t>
            </a:r>
            <a:r>
              <a:rPr lang="cs-CZ" sz="2200" dirty="0" smtClean="0">
                <a:cs typeface="Times New Roman" pitchFamily="18" charset="0"/>
              </a:rPr>
              <a:t/>
            </a:r>
            <a:br>
              <a:rPr lang="cs-CZ" sz="2200" dirty="0" smtClean="0">
                <a:cs typeface="Times New Roman" pitchFamily="18" charset="0"/>
              </a:rPr>
            </a:br>
            <a:r>
              <a:rPr lang="cs-CZ" sz="2200" dirty="0" smtClean="0">
                <a:cs typeface="Times New Roman" pitchFamily="18" charset="0"/>
              </a:rPr>
              <a:t>do </a:t>
            </a:r>
            <a:r>
              <a:rPr lang="cs-CZ" sz="2200" dirty="0">
                <a:cs typeface="Times New Roman" pitchFamily="18" charset="0"/>
              </a:rPr>
              <a:t>kterého poctivě vypracováváte školní </a:t>
            </a:r>
            <a:r>
              <a:rPr lang="cs-CZ" sz="2200" dirty="0" smtClean="0">
                <a:cs typeface="Times New Roman" pitchFamily="18" charset="0"/>
              </a:rPr>
              <a:t>úkoly, </a:t>
            </a:r>
            <a:br>
              <a:rPr lang="cs-CZ" sz="2200" dirty="0" smtClean="0">
                <a:cs typeface="Times New Roman" pitchFamily="18" charset="0"/>
              </a:rPr>
            </a:br>
            <a:r>
              <a:rPr lang="cs-CZ" sz="2200" dirty="0" smtClean="0">
                <a:cs typeface="Times New Roman" pitchFamily="18" charset="0"/>
              </a:rPr>
              <a:t>je </a:t>
            </a:r>
            <a:r>
              <a:rPr lang="cs-CZ" sz="2200" dirty="0">
                <a:cs typeface="Times New Roman" pitchFamily="18" charset="0"/>
              </a:rPr>
              <a:t>z recyklovaného papíru.    </a:t>
            </a:r>
          </a:p>
          <a:p>
            <a:pPr marL="285750" indent="-285750"/>
            <a:r>
              <a:rPr lang="cs-CZ" sz="2200" b="1" dirty="0">
                <a:cs typeface="Times New Roman" pitchFamily="18" charset="0"/>
              </a:rPr>
              <a:t>Jak mohu přispět</a:t>
            </a:r>
            <a:r>
              <a:rPr lang="cs-CZ" sz="2200" b="1" dirty="0" smtClean="0">
                <a:cs typeface="Times New Roman" pitchFamily="18" charset="0"/>
              </a:rPr>
              <a:t>? </a:t>
            </a:r>
            <a:r>
              <a:rPr lang="cs-CZ" sz="2200" dirty="0" smtClean="0">
                <a:cs typeface="Times New Roman" pitchFamily="18" charset="0"/>
              </a:rPr>
              <a:t>Cílem je zachránit co nejvíce materiálu k dalšímu zpracování. Nesmíte </a:t>
            </a:r>
            <a:r>
              <a:rPr lang="cs-CZ" sz="2200" dirty="0">
                <a:cs typeface="Times New Roman" pitchFamily="18" charset="0"/>
              </a:rPr>
              <a:t>tedy umisťovat odpady, které lze dále využít do již zmíněného komunálního odpadu. </a:t>
            </a:r>
            <a:endParaRPr lang="cs-CZ" sz="2200" dirty="0" smtClean="0">
              <a:cs typeface="Times New Roman" pitchFamily="18" charset="0"/>
            </a:endParaRPr>
          </a:p>
          <a:p>
            <a:pPr marL="285750" indent="-285750"/>
            <a:r>
              <a:rPr lang="cs-CZ" sz="2200" b="1" dirty="0" smtClean="0">
                <a:cs typeface="Times New Roman" pitchFamily="18" charset="0"/>
              </a:rPr>
              <a:t>Co lze nejspíš třídit? </a:t>
            </a:r>
            <a:r>
              <a:rPr lang="cs-CZ" sz="2200" dirty="0" smtClean="0">
                <a:cs typeface="Times New Roman" pitchFamily="18" charset="0"/>
              </a:rPr>
              <a:t>Papír</a:t>
            </a:r>
            <a:r>
              <a:rPr lang="cs-CZ" sz="2200" dirty="0">
                <a:cs typeface="Times New Roman" pitchFamily="18" charset="0"/>
              </a:rPr>
              <a:t>, plast, sklo, kartony od nápojů, biologický odpad, kovové předměty a elektroodpad</a:t>
            </a:r>
            <a:r>
              <a:rPr lang="cs-CZ" sz="2200" dirty="0" smtClean="0">
                <a:cs typeface="Times New Roman" pitchFamily="18" charset="0"/>
              </a:rPr>
              <a:t>. </a:t>
            </a:r>
            <a:endParaRPr lang="cs-CZ" sz="2200" dirty="0">
              <a:cs typeface="Times New Roman" pitchFamily="18" charset="0"/>
            </a:endParaRPr>
          </a:p>
          <a:p>
            <a:pPr marL="354013" indent="-354013">
              <a:buNone/>
            </a:pPr>
            <a:endParaRPr lang="cs-CZ" sz="2200" dirty="0">
              <a:cs typeface="Times New Roman" pitchFamily="18" charset="0"/>
            </a:endParaRPr>
          </a:p>
        </p:txBody>
      </p:sp>
      <p:pic>
        <p:nvPicPr>
          <p:cNvPr id="4" name="Obrázek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49440" y="1556792"/>
            <a:ext cx="2232248" cy="2232248"/>
          </a:xfrm>
          <a:prstGeom prst="rect">
            <a:avLst/>
          </a:prstGeom>
        </p:spPr>
      </p:pic>
      <p:sp>
        <p:nvSpPr>
          <p:cNvPr id="7" name="Obdélník 6"/>
          <p:cNvSpPr/>
          <p:nvPr/>
        </p:nvSpPr>
        <p:spPr>
          <a:xfrm>
            <a:off x="7054612" y="3789040"/>
            <a:ext cx="1421904" cy="369332"/>
          </a:xfrm>
          <a:prstGeom prst="rect">
            <a:avLst/>
          </a:prstGeom>
        </p:spPr>
        <p:txBody>
          <a:bodyPr wrap="square">
            <a:spAutoFit/>
          </a:bodyPr>
          <a:lstStyle/>
          <a:p>
            <a:r>
              <a:rPr lang="cs-CZ" sz="600" dirty="0"/>
              <a:t>http://upload.wikimedia.org/wikipedia/commons/4/47/Crystal_Clear_mimetype_recycled.png</a:t>
            </a:r>
          </a:p>
        </p:txBody>
      </p:sp>
    </p:spTree>
    <p:extLst>
      <p:ext uri="{BB962C8B-B14F-4D97-AF65-F5344CB8AC3E}">
        <p14:creationId xmlns:p14="http://schemas.microsoft.com/office/powerpoint/2010/main" val="1993894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style>
          <a:lnRef idx="0">
            <a:schemeClr val="accent1"/>
          </a:lnRef>
          <a:fillRef idx="3">
            <a:schemeClr val="accent1"/>
          </a:fillRef>
          <a:effectRef idx="3">
            <a:schemeClr val="accent1"/>
          </a:effectRef>
          <a:fontRef idx="minor">
            <a:schemeClr val="lt1"/>
          </a:fontRef>
        </p:style>
        <p:txBody>
          <a:bodyPr>
            <a:normAutofit/>
          </a:bodyPr>
          <a:lstStyle/>
          <a:p>
            <a:r>
              <a:rPr lang="cs-CZ" sz="66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cs typeface="Times New Roman" pitchFamily="18" charset="0"/>
              </a:rPr>
              <a:t>PAPÍR</a:t>
            </a:r>
            <a:endParaRPr lang="cs-CZ" sz="66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cs typeface="Times New Roman" pitchFamily="18" charset="0"/>
            </a:endParaRPr>
          </a:p>
        </p:txBody>
      </p:sp>
      <p:sp>
        <p:nvSpPr>
          <p:cNvPr id="3" name="Zástupný symbol pro obsah 2"/>
          <p:cNvSpPr>
            <a:spLocks noGrp="1"/>
          </p:cNvSpPr>
          <p:nvPr>
            <p:ph idx="1"/>
          </p:nvPr>
        </p:nvSpPr>
        <p:spPr>
          <a:xfrm>
            <a:off x="467544" y="1556792"/>
            <a:ext cx="8003232" cy="4853136"/>
          </a:xfrm>
        </p:spPr>
        <p:txBody>
          <a:bodyPr>
            <a:normAutofit fontScale="92500" lnSpcReduction="10000"/>
          </a:bodyPr>
          <a:lstStyle/>
          <a:p>
            <a:pPr marL="0" indent="0">
              <a:buNone/>
            </a:pPr>
            <a:r>
              <a:rPr lang="cs-CZ" sz="1700" i="1" dirty="0" smtClean="0">
                <a:cs typeface="Times New Roman" pitchFamily="18" charset="0"/>
              </a:rPr>
              <a:t>I v dnešní přetechnizované době má právě papír stále své nezastupitelné místo. Připomenu třeba psaníčka, která si občas posíláte během vyučovací hodiny. Nemusíte se totiž obávat, že se vám vybije baterka jako je tomu u mobilního telefonu. </a:t>
            </a:r>
          </a:p>
          <a:p>
            <a:pPr marL="0" indent="0">
              <a:buNone/>
            </a:pPr>
            <a:r>
              <a:rPr lang="cs-CZ" sz="2000" b="1" dirty="0" smtClean="0">
                <a:effectLst>
                  <a:outerShdw blurRad="38100" dist="38100" dir="2700000" algn="tl">
                    <a:srgbClr val="000000">
                      <a:alpha val="43137"/>
                    </a:srgbClr>
                  </a:outerShdw>
                </a:effectLst>
                <a:cs typeface="Times New Roman" pitchFamily="18" charset="0"/>
              </a:rPr>
              <a:t>Sběr papíru: </a:t>
            </a:r>
          </a:p>
          <a:p>
            <a:r>
              <a:rPr lang="cs-CZ" sz="2000" dirty="0" smtClean="0">
                <a:cs typeface="Times New Roman" pitchFamily="18" charset="0"/>
              </a:rPr>
              <a:t>do kontejnerů označených MODROU barvou </a:t>
            </a:r>
          </a:p>
          <a:p>
            <a:pPr marL="0" indent="0">
              <a:buNone/>
            </a:pPr>
            <a:r>
              <a:rPr lang="cs-CZ" sz="2000" b="1" dirty="0" smtClean="0">
                <a:effectLst>
                  <a:outerShdw blurRad="38100" dist="38100" dir="2700000" algn="tl">
                    <a:srgbClr val="000000">
                      <a:alpha val="43137"/>
                    </a:srgbClr>
                  </a:outerShdw>
                </a:effectLst>
                <a:cs typeface="Times New Roman" pitchFamily="18" charset="0"/>
              </a:rPr>
              <a:t>Co do kontejneru nepatří:</a:t>
            </a:r>
          </a:p>
          <a:p>
            <a:r>
              <a:rPr lang="cs-CZ" sz="2000" dirty="0" smtClean="0">
                <a:cs typeface="Times New Roman" pitchFamily="18" charset="0"/>
              </a:rPr>
              <a:t>mastný nebo vlhký papír</a:t>
            </a:r>
          </a:p>
          <a:p>
            <a:r>
              <a:rPr lang="cs-CZ" sz="2000" dirty="0" smtClean="0">
                <a:cs typeface="Times New Roman" pitchFamily="18" charset="0"/>
              </a:rPr>
              <a:t>znečištěný papír</a:t>
            </a:r>
          </a:p>
          <a:p>
            <a:r>
              <a:rPr lang="cs-CZ" sz="2000" dirty="0" smtClean="0">
                <a:cs typeface="Times New Roman" pitchFamily="18" charset="0"/>
              </a:rPr>
              <a:t>výrobky, které nejsou z papíru.   </a:t>
            </a:r>
          </a:p>
          <a:p>
            <a:pPr marL="0" indent="0">
              <a:buNone/>
            </a:pPr>
            <a:r>
              <a:rPr lang="cs-CZ" sz="2000" b="1" dirty="0" smtClean="0">
                <a:effectLst>
                  <a:outerShdw blurRad="38100" dist="38100" dir="2700000" algn="tl">
                    <a:srgbClr val="000000">
                      <a:alpha val="43137"/>
                    </a:srgbClr>
                  </a:outerShdw>
                </a:effectLst>
                <a:cs typeface="Times New Roman" pitchFamily="18" charset="0"/>
              </a:rPr>
              <a:t>Využití recyklovaného papíru</a:t>
            </a:r>
          </a:p>
          <a:p>
            <a:r>
              <a:rPr lang="cs-CZ" sz="2000" dirty="0" smtClean="0">
                <a:cs typeface="Times New Roman" pitchFamily="18" charset="0"/>
              </a:rPr>
              <a:t>noviny, ve kterých se dozvíme o aktuálním dění </a:t>
            </a:r>
            <a:br>
              <a:rPr lang="cs-CZ" sz="2000" dirty="0" smtClean="0">
                <a:cs typeface="Times New Roman" pitchFamily="18" charset="0"/>
              </a:rPr>
            </a:br>
            <a:r>
              <a:rPr lang="cs-CZ" sz="2000" dirty="0" smtClean="0">
                <a:cs typeface="Times New Roman" pitchFamily="18" charset="0"/>
              </a:rPr>
              <a:t>doma i ve světě</a:t>
            </a:r>
          </a:p>
          <a:p>
            <a:r>
              <a:rPr lang="cs-CZ" sz="2000" dirty="0" smtClean="0">
                <a:cs typeface="Times New Roman" pitchFamily="18" charset="0"/>
              </a:rPr>
              <a:t>knihy, učebnice a sešity, bez kterých se </a:t>
            </a:r>
            <a:br>
              <a:rPr lang="cs-CZ" sz="2000" dirty="0" smtClean="0">
                <a:cs typeface="Times New Roman" pitchFamily="18" charset="0"/>
              </a:rPr>
            </a:br>
            <a:r>
              <a:rPr lang="cs-CZ" sz="2000" dirty="0" smtClean="0">
                <a:cs typeface="Times New Roman" pitchFamily="18" charset="0"/>
              </a:rPr>
              <a:t>neobejdeme ve škole, </a:t>
            </a:r>
            <a:endParaRPr lang="cs-CZ" sz="2000" dirty="0">
              <a:cs typeface="Times New Roman" pitchFamily="18" charset="0"/>
            </a:endParaRPr>
          </a:p>
          <a:p>
            <a:r>
              <a:rPr lang="cs-CZ" sz="2000" dirty="0" smtClean="0">
                <a:cs typeface="Times New Roman" pitchFamily="18" charset="0"/>
              </a:rPr>
              <a:t>ubrousky či kapesníčky</a:t>
            </a:r>
          </a:p>
          <a:p>
            <a:r>
              <a:rPr lang="cs-CZ" sz="2000" dirty="0" smtClean="0">
                <a:cs typeface="Times New Roman" pitchFamily="18" charset="0"/>
              </a:rPr>
              <a:t>toaletní papír</a:t>
            </a:r>
            <a:endParaRPr lang="cs-CZ" sz="2000" dirty="0">
              <a:cs typeface="Times New Roman" pitchFamily="18" charset="0"/>
            </a:endParaRPr>
          </a:p>
        </p:txBody>
      </p:sp>
      <p:pic>
        <p:nvPicPr>
          <p:cNvPr id="5" name="Obrázek 4"/>
          <p:cNvPicPr>
            <a:picLocks noChangeAspect="1"/>
          </p:cNvPicPr>
          <p:nvPr/>
        </p:nvPicPr>
        <p:blipFill rotWithShape="1">
          <a:blip r:embed="rId2" cstate="print">
            <a:extLst>
              <a:ext uri="{28A0092B-C50C-407E-A947-70E740481C1C}">
                <a14:useLocalDpi xmlns:a14="http://schemas.microsoft.com/office/drawing/2010/main" val="0"/>
              </a:ext>
            </a:extLst>
          </a:blip>
          <a:srcRect l="6116" r="23158"/>
          <a:stretch/>
        </p:blipFill>
        <p:spPr>
          <a:xfrm>
            <a:off x="5724128" y="2924944"/>
            <a:ext cx="3001145" cy="3182514"/>
          </a:xfrm>
          <a:prstGeom prst="rect">
            <a:avLst/>
          </a:prstGeom>
        </p:spPr>
      </p:pic>
      <p:sp>
        <p:nvSpPr>
          <p:cNvPr id="6" name="Obdélník 5"/>
          <p:cNvSpPr/>
          <p:nvPr/>
        </p:nvSpPr>
        <p:spPr>
          <a:xfrm>
            <a:off x="6804248" y="6309320"/>
            <a:ext cx="2141984" cy="276999"/>
          </a:xfrm>
          <a:prstGeom prst="rect">
            <a:avLst/>
          </a:prstGeom>
        </p:spPr>
        <p:txBody>
          <a:bodyPr wrap="square">
            <a:spAutoFit/>
          </a:bodyPr>
          <a:lstStyle/>
          <a:p>
            <a:r>
              <a:rPr lang="cs-CZ" sz="600" dirty="0"/>
              <a:t>http://upload.wikimedia.org/wikipedia/commons/thumb/9/91/Recycled_kitten.jpg/800px-Recycled_kitten.jpg</a:t>
            </a:r>
          </a:p>
        </p:txBody>
      </p:sp>
    </p:spTree>
    <p:extLst>
      <p:ext uri="{BB962C8B-B14F-4D97-AF65-F5344CB8AC3E}">
        <p14:creationId xmlns:p14="http://schemas.microsoft.com/office/powerpoint/2010/main" val="1062450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600200"/>
            <a:ext cx="8229600" cy="4853136"/>
          </a:xfrm>
        </p:spPr>
        <p:txBody>
          <a:bodyPr>
            <a:normAutofit fontScale="92500" lnSpcReduction="20000"/>
          </a:bodyPr>
          <a:lstStyle/>
          <a:p>
            <a:pPr marL="0" indent="0">
              <a:buNone/>
            </a:pPr>
            <a:r>
              <a:rPr lang="cs-CZ" sz="1800" i="1" dirty="0" smtClean="0">
                <a:cs typeface="Times New Roman" pitchFamily="18" charset="0"/>
              </a:rPr>
              <a:t>		   Pozorně se porozhlédněte kolem sebe a uvědomte si, kolik výrobků z 		   plastu nás obklopuje. Jedná se o PET lahve, kuchyňské nádobí, 		   příbory, různé kelímky, fólie, igelitové pytlíky, tašky nebo třeba i 		   zahradní nábytek, který nám přináší zasloužené pohodlí v letních 		   měsících.  </a:t>
            </a:r>
          </a:p>
          <a:p>
            <a:pPr marL="0" indent="0">
              <a:buNone/>
            </a:pPr>
            <a:r>
              <a:rPr lang="cs-CZ" sz="2000" b="1" dirty="0" smtClean="0">
                <a:effectLst>
                  <a:outerShdw blurRad="38100" dist="38100" dir="2700000" algn="tl">
                    <a:srgbClr val="000000">
                      <a:alpha val="43137"/>
                    </a:srgbClr>
                  </a:outerShdw>
                </a:effectLst>
                <a:cs typeface="Times New Roman" pitchFamily="18" charset="0"/>
              </a:rPr>
              <a:t>		   Sběr plastu: </a:t>
            </a:r>
            <a:endParaRPr lang="cs-CZ" sz="2000" dirty="0" smtClean="0">
              <a:cs typeface="Times New Roman" pitchFamily="18" charset="0"/>
            </a:endParaRPr>
          </a:p>
          <a:p>
            <a:r>
              <a:rPr lang="cs-CZ" sz="2000" dirty="0" smtClean="0">
                <a:cs typeface="Times New Roman" pitchFamily="18" charset="0"/>
              </a:rPr>
              <a:t>                                do kontejnerů označených ŽLUTOU barvou.</a:t>
            </a:r>
          </a:p>
          <a:p>
            <a:pPr marL="0" indent="0">
              <a:buNone/>
            </a:pPr>
            <a:r>
              <a:rPr lang="cs-CZ" sz="2000" dirty="0" smtClean="0">
                <a:cs typeface="Times New Roman" pitchFamily="18" charset="0"/>
              </a:rPr>
              <a:t>  </a:t>
            </a:r>
          </a:p>
          <a:p>
            <a:pPr marL="0" indent="0">
              <a:buNone/>
            </a:pPr>
            <a:r>
              <a:rPr lang="cs-CZ" sz="2000" b="1" dirty="0" smtClean="0">
                <a:effectLst>
                  <a:outerShdw blurRad="38100" dist="38100" dir="2700000" algn="tl">
                    <a:srgbClr val="000000">
                      <a:alpha val="43137"/>
                    </a:srgbClr>
                  </a:outerShdw>
                </a:effectLst>
                <a:cs typeface="Times New Roman" pitchFamily="18" charset="0"/>
              </a:rPr>
              <a:t>Co </a:t>
            </a:r>
            <a:r>
              <a:rPr lang="cs-CZ" sz="2000" b="1" dirty="0">
                <a:effectLst>
                  <a:outerShdw blurRad="38100" dist="38100" dir="2700000" algn="tl">
                    <a:srgbClr val="000000">
                      <a:alpha val="43137"/>
                    </a:srgbClr>
                  </a:outerShdw>
                </a:effectLst>
                <a:cs typeface="Times New Roman" pitchFamily="18" charset="0"/>
              </a:rPr>
              <a:t>do kontejneru nepatří:</a:t>
            </a:r>
          </a:p>
          <a:p>
            <a:r>
              <a:rPr lang="cs-CZ" sz="2000" dirty="0">
                <a:cs typeface="Times New Roman" pitchFamily="18" charset="0"/>
              </a:rPr>
              <a:t>podlahové </a:t>
            </a:r>
            <a:r>
              <a:rPr lang="cs-CZ" sz="2000" dirty="0" smtClean="0">
                <a:cs typeface="Times New Roman" pitchFamily="18" charset="0"/>
              </a:rPr>
              <a:t>krytiny</a:t>
            </a:r>
          </a:p>
          <a:p>
            <a:r>
              <a:rPr lang="cs-CZ" sz="2000" dirty="0" smtClean="0">
                <a:cs typeface="Times New Roman" pitchFamily="18" charset="0"/>
              </a:rPr>
              <a:t>staré koberce a rohože</a:t>
            </a:r>
          </a:p>
          <a:p>
            <a:r>
              <a:rPr lang="cs-CZ" sz="2000" dirty="0" smtClean="0">
                <a:cs typeface="Times New Roman" pitchFamily="18" charset="0"/>
              </a:rPr>
              <a:t>velký </a:t>
            </a:r>
            <a:r>
              <a:rPr lang="cs-CZ" sz="2000" dirty="0">
                <a:cs typeface="Times New Roman" pitchFamily="18" charset="0"/>
              </a:rPr>
              <a:t>pozor si dejte na obaly od léků či jiných chemikálií, </a:t>
            </a:r>
            <a:r>
              <a:rPr lang="cs-CZ" sz="2000" dirty="0" smtClean="0">
                <a:cs typeface="Times New Roman" pitchFamily="18" charset="0"/>
              </a:rPr>
              <a:t/>
            </a:r>
            <a:br>
              <a:rPr lang="cs-CZ" sz="2000" dirty="0" smtClean="0">
                <a:cs typeface="Times New Roman" pitchFamily="18" charset="0"/>
              </a:rPr>
            </a:br>
            <a:r>
              <a:rPr lang="cs-CZ" sz="2000" dirty="0" smtClean="0">
                <a:cs typeface="Times New Roman" pitchFamily="18" charset="0"/>
              </a:rPr>
              <a:t>často </a:t>
            </a:r>
            <a:r>
              <a:rPr lang="cs-CZ" sz="2000" dirty="0">
                <a:cs typeface="Times New Roman" pitchFamily="18" charset="0"/>
              </a:rPr>
              <a:t>totiž obsahují zbytky jedovatých </a:t>
            </a:r>
            <a:r>
              <a:rPr lang="cs-CZ" sz="2000" dirty="0" smtClean="0">
                <a:cs typeface="Times New Roman" pitchFamily="18" charset="0"/>
              </a:rPr>
              <a:t>látek  </a:t>
            </a:r>
            <a:endParaRPr lang="cs-CZ" sz="2000" dirty="0">
              <a:cs typeface="Times New Roman" pitchFamily="18" charset="0"/>
            </a:endParaRPr>
          </a:p>
          <a:p>
            <a:pPr marL="0" indent="0">
              <a:buNone/>
            </a:pPr>
            <a:r>
              <a:rPr lang="cs-CZ" sz="2000" b="1" dirty="0" smtClean="0">
                <a:effectLst>
                  <a:outerShdw blurRad="38100" dist="38100" dir="2700000" algn="tl">
                    <a:srgbClr val="000000">
                      <a:alpha val="43137"/>
                    </a:srgbClr>
                  </a:outerShdw>
                </a:effectLst>
                <a:cs typeface="Times New Roman" pitchFamily="18" charset="0"/>
              </a:rPr>
              <a:t>Příklady využití </a:t>
            </a:r>
            <a:r>
              <a:rPr lang="cs-CZ" sz="2000" b="1" dirty="0">
                <a:effectLst>
                  <a:outerShdw blurRad="38100" dist="38100" dir="2700000" algn="tl">
                    <a:srgbClr val="000000">
                      <a:alpha val="43137"/>
                    </a:srgbClr>
                  </a:outerShdw>
                </a:effectLst>
                <a:cs typeface="Times New Roman" pitchFamily="18" charset="0"/>
              </a:rPr>
              <a:t>recyklovaného </a:t>
            </a:r>
            <a:r>
              <a:rPr lang="cs-CZ" sz="2000" b="1" dirty="0" smtClean="0">
                <a:effectLst>
                  <a:outerShdw blurRad="38100" dist="38100" dir="2700000" algn="tl">
                    <a:srgbClr val="000000">
                      <a:alpha val="43137"/>
                    </a:srgbClr>
                  </a:outerShdw>
                </a:effectLst>
                <a:cs typeface="Times New Roman" pitchFamily="18" charset="0"/>
              </a:rPr>
              <a:t>plastu</a:t>
            </a:r>
            <a:endParaRPr lang="cs-CZ" sz="2000" b="1" dirty="0">
              <a:effectLst>
                <a:outerShdw blurRad="38100" dist="38100" dir="2700000" algn="tl">
                  <a:srgbClr val="000000">
                    <a:alpha val="43137"/>
                  </a:srgbClr>
                </a:outerShdw>
              </a:effectLst>
              <a:cs typeface="Times New Roman" pitchFamily="18" charset="0"/>
            </a:endParaRPr>
          </a:p>
          <a:p>
            <a:r>
              <a:rPr lang="cs-CZ" sz="2000" dirty="0" smtClean="0">
                <a:cs typeface="Times New Roman" pitchFamily="18" charset="0"/>
              </a:rPr>
              <a:t>nové koberce</a:t>
            </a:r>
          </a:p>
          <a:p>
            <a:r>
              <a:rPr lang="cs-CZ" sz="2000" dirty="0" smtClean="0">
                <a:cs typeface="Times New Roman" pitchFamily="18" charset="0"/>
              </a:rPr>
              <a:t>Oblečení</a:t>
            </a:r>
          </a:p>
          <a:p>
            <a:r>
              <a:rPr lang="cs-CZ" sz="2000" dirty="0" smtClean="0">
                <a:cs typeface="Times New Roman" pitchFamily="18" charset="0"/>
              </a:rPr>
              <a:t>Lavičky….                                                                                                                   </a:t>
            </a:r>
          </a:p>
        </p:txBody>
      </p:sp>
      <p:sp>
        <p:nvSpPr>
          <p:cNvPr id="5" name="Nadpis 4"/>
          <p:cNvSpPr>
            <a:spLocks noGrp="1"/>
          </p:cNvSpPr>
          <p:nvPr>
            <p:ph type="title"/>
          </p:nvPr>
        </p:nvSpPr>
        <p:spPr>
          <a:solidFill>
            <a:srgbClr val="FFCC00"/>
          </a:solidFill>
        </p:spPr>
        <p:style>
          <a:lnRef idx="0">
            <a:schemeClr val="accent6"/>
          </a:lnRef>
          <a:fillRef idx="3">
            <a:schemeClr val="accent6"/>
          </a:fillRef>
          <a:effectRef idx="3">
            <a:schemeClr val="accent6"/>
          </a:effectRef>
          <a:fontRef idx="minor">
            <a:schemeClr val="lt1"/>
          </a:fontRef>
        </p:style>
        <p:txBody>
          <a:bodyPr>
            <a:normAutofit/>
          </a:bodyPr>
          <a:lstStyle/>
          <a:p>
            <a:r>
              <a:rPr lang="cs-CZ" sz="6600" b="1" dirty="0" smtClean="0">
                <a:effectLst>
                  <a:outerShdw blurRad="38100" dist="38100" dir="2700000" algn="tl">
                    <a:srgbClr val="000000">
                      <a:alpha val="43137"/>
                    </a:srgbClr>
                  </a:outerShdw>
                </a:effectLst>
              </a:rPr>
              <a:t>PLAST</a:t>
            </a:r>
            <a:endParaRPr lang="cs-CZ" sz="6000" b="1" dirty="0">
              <a:effectLst>
                <a:outerShdw blurRad="38100" dist="38100" dir="2700000" algn="tl">
                  <a:srgbClr val="000000">
                    <a:alpha val="43137"/>
                  </a:srgbClr>
                </a:outerShdw>
              </a:effectLst>
            </a:endParaRPr>
          </a:p>
        </p:txBody>
      </p:sp>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7544" y="1628800"/>
            <a:ext cx="1922574" cy="1604075"/>
          </a:xfrm>
          <a:prstGeom prst="rect">
            <a:avLst/>
          </a:prstGeom>
        </p:spPr>
      </p:pic>
      <p:pic>
        <p:nvPicPr>
          <p:cNvPr id="4" name="Obrázek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81081" y="2523383"/>
            <a:ext cx="1741437" cy="1747261"/>
          </a:xfrm>
          <a:prstGeom prst="rect">
            <a:avLst/>
          </a:prstGeom>
        </p:spPr>
      </p:pic>
      <p:pic>
        <p:nvPicPr>
          <p:cNvPr id="6" name="Obrázek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238875" y="4732309"/>
            <a:ext cx="1872208" cy="1872208"/>
          </a:xfrm>
          <a:prstGeom prst="rect">
            <a:avLst/>
          </a:prstGeom>
        </p:spPr>
      </p:pic>
      <p:sp>
        <p:nvSpPr>
          <p:cNvPr id="7" name="Obdélník 6"/>
          <p:cNvSpPr/>
          <p:nvPr/>
        </p:nvSpPr>
        <p:spPr>
          <a:xfrm>
            <a:off x="285831" y="3165982"/>
            <a:ext cx="2286000" cy="338554"/>
          </a:xfrm>
          <a:prstGeom prst="rect">
            <a:avLst/>
          </a:prstGeom>
        </p:spPr>
        <p:txBody>
          <a:bodyPr wrap="square">
            <a:spAutoFit/>
          </a:bodyPr>
          <a:lstStyle/>
          <a:p>
            <a:r>
              <a:rPr lang="cs-CZ" sz="800" dirty="0"/>
              <a:t>http://upload.wikimedia.org/wikipedia/commons/c/c5/Plastiktueten.jpg</a:t>
            </a:r>
          </a:p>
        </p:txBody>
      </p:sp>
      <p:sp>
        <p:nvSpPr>
          <p:cNvPr id="8" name="Obdélník 7"/>
          <p:cNvSpPr/>
          <p:nvPr/>
        </p:nvSpPr>
        <p:spPr>
          <a:xfrm>
            <a:off x="3639970" y="6223345"/>
            <a:ext cx="1565920" cy="369332"/>
          </a:xfrm>
          <a:prstGeom prst="rect">
            <a:avLst/>
          </a:prstGeom>
        </p:spPr>
        <p:txBody>
          <a:bodyPr wrap="square">
            <a:spAutoFit/>
          </a:bodyPr>
          <a:lstStyle/>
          <a:p>
            <a:r>
              <a:rPr lang="cs-CZ" sz="600" dirty="0"/>
              <a:t>http://upload.wikimedia.org/wikipedia/commons/thumb/9/99/Flexibuild_material_2.png/600px-Flexibuild_material_2.png</a:t>
            </a:r>
          </a:p>
        </p:txBody>
      </p:sp>
      <p:sp>
        <p:nvSpPr>
          <p:cNvPr id="9" name="TextovéPole 8"/>
          <p:cNvSpPr txBox="1"/>
          <p:nvPr/>
        </p:nvSpPr>
        <p:spPr>
          <a:xfrm>
            <a:off x="7092926" y="5654377"/>
            <a:ext cx="1741437" cy="52322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cs-CZ" sz="1400" dirty="0" smtClean="0"/>
              <a:t>Tepelná izolace z recyklovaného plastu</a:t>
            </a:r>
            <a:endParaRPr lang="cs-CZ" sz="1400" dirty="0"/>
          </a:p>
        </p:txBody>
      </p:sp>
      <p:sp>
        <p:nvSpPr>
          <p:cNvPr id="11" name="Obdélník 10"/>
          <p:cNvSpPr/>
          <p:nvPr/>
        </p:nvSpPr>
        <p:spPr>
          <a:xfrm>
            <a:off x="7480373" y="4270644"/>
            <a:ext cx="1353970" cy="461665"/>
          </a:xfrm>
          <a:prstGeom prst="rect">
            <a:avLst/>
          </a:prstGeom>
        </p:spPr>
        <p:txBody>
          <a:bodyPr wrap="square">
            <a:spAutoFit/>
          </a:bodyPr>
          <a:lstStyle/>
          <a:p>
            <a:r>
              <a:rPr lang="cs-CZ" sz="600" dirty="0"/>
              <a:t>http://upload.wikimedia.org/wikipedia/commons/thumb/f/fd/PE_and_PP_objects.jpg/598px-PE_and_PP_objects.jpg</a:t>
            </a:r>
          </a:p>
        </p:txBody>
      </p:sp>
    </p:spTree>
    <p:extLst>
      <p:ext uri="{BB962C8B-B14F-4D97-AF65-F5344CB8AC3E}">
        <p14:creationId xmlns:p14="http://schemas.microsoft.com/office/powerpoint/2010/main" val="1135535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after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par>
                          <p:cTn id="8" fill="hold">
                            <p:stCondLst>
                              <p:cond delay="500"/>
                            </p:stCondLst>
                            <p:childTnLst>
                              <p:par>
                                <p:cTn id="9" presetID="32" presetClass="emph" presetSubtype="0" fill="hold" nodeType="afterEffect">
                                  <p:stCondLst>
                                    <p:cond delay="0"/>
                                  </p:stCondLst>
                                  <p:childTnLst>
                                    <p:animRot by="120000">
                                      <p:cBhvr>
                                        <p:cTn id="10" dur="100" fill="hold">
                                          <p:stCondLst>
                                            <p:cond delay="0"/>
                                          </p:stCondLst>
                                        </p:cTn>
                                        <p:tgtEl>
                                          <p:spTgt spid="4"/>
                                        </p:tgtEl>
                                        <p:attrNameLst>
                                          <p:attrName>r</p:attrName>
                                        </p:attrNameLst>
                                      </p:cBhvr>
                                    </p:animRot>
                                    <p:animRot by="-240000">
                                      <p:cBhvr>
                                        <p:cTn id="11" dur="200" fill="hold">
                                          <p:stCondLst>
                                            <p:cond delay="200"/>
                                          </p:stCondLst>
                                        </p:cTn>
                                        <p:tgtEl>
                                          <p:spTgt spid="4"/>
                                        </p:tgtEl>
                                        <p:attrNameLst>
                                          <p:attrName>r</p:attrName>
                                        </p:attrNameLst>
                                      </p:cBhvr>
                                    </p:animRot>
                                    <p:animRot by="240000">
                                      <p:cBhvr>
                                        <p:cTn id="12" dur="200" fill="hold">
                                          <p:stCondLst>
                                            <p:cond delay="400"/>
                                          </p:stCondLst>
                                        </p:cTn>
                                        <p:tgtEl>
                                          <p:spTgt spid="4"/>
                                        </p:tgtEl>
                                        <p:attrNameLst>
                                          <p:attrName>r</p:attrName>
                                        </p:attrNameLst>
                                      </p:cBhvr>
                                    </p:animRot>
                                    <p:animRot by="-240000">
                                      <p:cBhvr>
                                        <p:cTn id="13" dur="200" fill="hold">
                                          <p:stCondLst>
                                            <p:cond delay="600"/>
                                          </p:stCondLst>
                                        </p:cTn>
                                        <p:tgtEl>
                                          <p:spTgt spid="4"/>
                                        </p:tgtEl>
                                        <p:attrNameLst>
                                          <p:attrName>r</p:attrName>
                                        </p:attrNameLst>
                                      </p:cBhvr>
                                    </p:animRot>
                                    <p:animRot by="120000">
                                      <p:cBhvr>
                                        <p:cTn id="14" dur="200" fill="hold">
                                          <p:stCondLst>
                                            <p:cond delay="800"/>
                                          </p:stCondLst>
                                        </p:cTn>
                                        <p:tgtEl>
                                          <p:spTgt spid="4"/>
                                        </p:tgtEl>
                                        <p:attrNameLst>
                                          <p:attrName>r</p:attrName>
                                        </p:attrNameLst>
                                      </p:cBhvr>
                                    </p:animRot>
                                  </p:childTnLst>
                                </p:cTn>
                              </p:par>
                            </p:childTnLst>
                          </p:cTn>
                        </p:par>
                        <p:par>
                          <p:cTn id="15" fill="hold">
                            <p:stCondLst>
                              <p:cond delay="1500"/>
                            </p:stCondLst>
                            <p:childTnLst>
                              <p:par>
                                <p:cTn id="16" presetID="31" presetClass="entr" presetSubtype="0" fill="hold" nodeType="afterEffect">
                                  <p:stCondLst>
                                    <p:cond delay="0"/>
                                  </p:stCondLst>
                                  <p:childTnLst>
                                    <p:set>
                                      <p:cBhvr>
                                        <p:cTn id="17" dur="1" fill="hold">
                                          <p:stCondLst>
                                            <p:cond delay="0"/>
                                          </p:stCondLst>
                                        </p:cTn>
                                        <p:tgtEl>
                                          <p:spTgt spid="6"/>
                                        </p:tgtEl>
                                        <p:attrNameLst>
                                          <p:attrName>style.visibility</p:attrName>
                                        </p:attrNameLst>
                                      </p:cBhvr>
                                      <p:to>
                                        <p:strVal val="visible"/>
                                      </p:to>
                                    </p:set>
                                    <p:anim calcmode="lin" valueType="num">
                                      <p:cBhvr>
                                        <p:cTn id="18" dur="1000" fill="hold"/>
                                        <p:tgtEl>
                                          <p:spTgt spid="6"/>
                                        </p:tgtEl>
                                        <p:attrNameLst>
                                          <p:attrName>ppt_w</p:attrName>
                                        </p:attrNameLst>
                                      </p:cBhvr>
                                      <p:tavLst>
                                        <p:tav tm="0">
                                          <p:val>
                                            <p:fltVal val="0"/>
                                          </p:val>
                                        </p:tav>
                                        <p:tav tm="100000">
                                          <p:val>
                                            <p:strVal val="#ppt_w"/>
                                          </p:val>
                                        </p:tav>
                                      </p:tavLst>
                                    </p:anim>
                                    <p:anim calcmode="lin" valueType="num">
                                      <p:cBhvr>
                                        <p:cTn id="19" dur="1000" fill="hold"/>
                                        <p:tgtEl>
                                          <p:spTgt spid="6"/>
                                        </p:tgtEl>
                                        <p:attrNameLst>
                                          <p:attrName>ppt_h</p:attrName>
                                        </p:attrNameLst>
                                      </p:cBhvr>
                                      <p:tavLst>
                                        <p:tav tm="0">
                                          <p:val>
                                            <p:fltVal val="0"/>
                                          </p:val>
                                        </p:tav>
                                        <p:tav tm="100000">
                                          <p:val>
                                            <p:strVal val="#ppt_h"/>
                                          </p:val>
                                        </p:tav>
                                      </p:tavLst>
                                    </p:anim>
                                    <p:anim calcmode="lin" valueType="num">
                                      <p:cBhvr>
                                        <p:cTn id="20" dur="1000" fill="hold"/>
                                        <p:tgtEl>
                                          <p:spTgt spid="6"/>
                                        </p:tgtEl>
                                        <p:attrNameLst>
                                          <p:attrName>style.rotation</p:attrName>
                                        </p:attrNameLst>
                                      </p:cBhvr>
                                      <p:tavLst>
                                        <p:tav tm="0">
                                          <p:val>
                                            <p:fltVal val="90"/>
                                          </p:val>
                                        </p:tav>
                                        <p:tav tm="100000">
                                          <p:val>
                                            <p:fltVal val="0"/>
                                          </p:val>
                                        </p:tav>
                                      </p:tavLst>
                                    </p:anim>
                                    <p:animEffect transition="in" filter="fade">
                                      <p:cBhvr>
                                        <p:cTn id="21" dur="1000"/>
                                        <p:tgtEl>
                                          <p:spTgt spid="6"/>
                                        </p:tgtEl>
                                      </p:cBhvr>
                                    </p:animEffect>
                                  </p:childTnLst>
                                </p:cTn>
                              </p:par>
                            </p:childTnLst>
                          </p:cTn>
                        </p:par>
                        <p:par>
                          <p:cTn id="22" fill="hold">
                            <p:stCondLst>
                              <p:cond delay="2500"/>
                            </p:stCondLst>
                            <p:childTnLst>
                              <p:par>
                                <p:cTn id="23" presetID="2" presetClass="entr" presetSubtype="4" fill="hold" grpId="0" nodeType="after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00CC00"/>
          </a:solidFill>
        </p:spPr>
        <p:style>
          <a:lnRef idx="0">
            <a:schemeClr val="accent3"/>
          </a:lnRef>
          <a:fillRef idx="3">
            <a:schemeClr val="accent3"/>
          </a:fillRef>
          <a:effectRef idx="3">
            <a:schemeClr val="accent3"/>
          </a:effectRef>
          <a:fontRef idx="minor">
            <a:schemeClr val="lt1"/>
          </a:fontRef>
        </p:style>
        <p:txBody>
          <a:bodyPr>
            <a:noAutofit/>
          </a:bodyPr>
          <a:lstStyle/>
          <a:p>
            <a:r>
              <a:rPr lang="cs-CZ" sz="6600" b="1" dirty="0" smtClean="0">
                <a:effectLst>
                  <a:outerShdw blurRad="38100" dist="38100" dir="2700000" algn="tl">
                    <a:srgbClr val="000000">
                      <a:alpha val="43137"/>
                    </a:srgbClr>
                  </a:outerShdw>
                </a:effectLst>
                <a:latin typeface="+mj-lt"/>
                <a:cs typeface="Times New Roman" pitchFamily="18" charset="0"/>
              </a:rPr>
              <a:t>SKLO</a:t>
            </a:r>
            <a:endParaRPr lang="cs-CZ" sz="2800" b="1" dirty="0">
              <a:effectLst>
                <a:outerShdw blurRad="38100" dist="38100" dir="2700000" algn="tl">
                  <a:srgbClr val="000000">
                    <a:alpha val="43137"/>
                  </a:srgbClr>
                </a:outerShdw>
              </a:effectLst>
              <a:latin typeface="+mj-lt"/>
              <a:cs typeface="Times New Roman" pitchFamily="18" charset="0"/>
            </a:endParaRPr>
          </a:p>
        </p:txBody>
      </p:sp>
      <p:sp>
        <p:nvSpPr>
          <p:cNvPr id="3" name="Zástupný symbol pro obsah 2"/>
          <p:cNvSpPr>
            <a:spLocks noGrp="1"/>
          </p:cNvSpPr>
          <p:nvPr>
            <p:ph idx="1"/>
          </p:nvPr>
        </p:nvSpPr>
        <p:spPr>
          <a:xfrm>
            <a:off x="467544" y="1556792"/>
            <a:ext cx="8229600" cy="3023773"/>
          </a:xfrm>
        </p:spPr>
        <p:txBody>
          <a:bodyPr>
            <a:noAutofit/>
          </a:bodyPr>
          <a:lstStyle/>
          <a:p>
            <a:pPr marL="0" indent="0">
              <a:buNone/>
            </a:pPr>
            <a:r>
              <a:rPr lang="cs-CZ" sz="1200" i="1" dirty="0">
                <a:cs typeface="Times New Roman" pitchFamily="18" charset="0"/>
              </a:rPr>
              <a:t>Výrobky ze skla nás doprovázejí již celá dlouhá staletí a mají proto v České republice svou nezastupitelnou tradici. Tyto výrobky lákají ke koupi i mnoho zahraničních turistů, což hovoří samo za sebe.</a:t>
            </a:r>
          </a:p>
          <a:p>
            <a:pPr marL="0" indent="0">
              <a:buNone/>
            </a:pPr>
            <a:r>
              <a:rPr lang="cs-CZ" sz="1400" b="1" dirty="0" smtClean="0">
                <a:effectLst>
                  <a:outerShdw blurRad="38100" dist="38100" dir="2700000" algn="tl">
                    <a:srgbClr val="000000">
                      <a:alpha val="43137"/>
                    </a:srgbClr>
                  </a:outerShdw>
                </a:effectLst>
                <a:cs typeface="Times New Roman" pitchFamily="18" charset="0"/>
              </a:rPr>
              <a:t>Sběr skla: </a:t>
            </a:r>
            <a:endParaRPr lang="cs-CZ" sz="1400" b="1" dirty="0">
              <a:effectLst>
                <a:outerShdw blurRad="38100" dist="38100" dir="2700000" algn="tl">
                  <a:srgbClr val="000000">
                    <a:alpha val="43137"/>
                  </a:srgbClr>
                </a:outerShdw>
              </a:effectLst>
              <a:cs typeface="Times New Roman" pitchFamily="18" charset="0"/>
            </a:endParaRPr>
          </a:p>
          <a:p>
            <a:pPr marL="0" indent="0">
              <a:buNone/>
            </a:pPr>
            <a:r>
              <a:rPr lang="cs-CZ" sz="1400" dirty="0">
                <a:cs typeface="Times New Roman" pitchFamily="18" charset="0"/>
              </a:rPr>
              <a:t>Pokud chcete třídit sklo opravdu důsledně, nesmíte do jednoho kontejneru vhazovat současně sklo čiré a sklo barevné. </a:t>
            </a:r>
            <a:r>
              <a:rPr lang="cs-CZ" sz="1400" dirty="0" smtClean="0">
                <a:cs typeface="Times New Roman" pitchFamily="18" charset="0"/>
              </a:rPr>
              <a:t>Z barevných </a:t>
            </a:r>
            <a:r>
              <a:rPr lang="cs-CZ" sz="1400" dirty="0">
                <a:cs typeface="Times New Roman" pitchFamily="18" charset="0"/>
              </a:rPr>
              <a:t>skleněných </a:t>
            </a:r>
            <a:r>
              <a:rPr lang="cs-CZ" sz="1400" dirty="0" smtClean="0">
                <a:cs typeface="Times New Roman" pitchFamily="18" charset="0"/>
              </a:rPr>
              <a:t>střepů nelze totiž vyrobit </a:t>
            </a:r>
            <a:r>
              <a:rPr lang="cs-CZ" sz="1400" dirty="0">
                <a:cs typeface="Times New Roman" pitchFamily="18" charset="0"/>
              </a:rPr>
              <a:t>sklo čiré.    </a:t>
            </a:r>
          </a:p>
          <a:p>
            <a:pPr marL="0" indent="0">
              <a:buNone/>
            </a:pPr>
            <a:r>
              <a:rPr lang="cs-CZ" sz="1400" b="1" dirty="0" smtClean="0">
                <a:solidFill>
                  <a:schemeClr val="bg1"/>
                </a:solidFill>
                <a:effectLst>
                  <a:outerShdw blurRad="38100" dist="38100" dir="2700000" algn="tl">
                    <a:srgbClr val="000000">
                      <a:alpha val="43137"/>
                    </a:srgbClr>
                  </a:outerShdw>
                </a:effectLst>
                <a:cs typeface="Times New Roman" pitchFamily="18" charset="0"/>
              </a:rPr>
              <a:t>BÍLÝ</a:t>
            </a:r>
            <a:r>
              <a:rPr lang="cs-CZ" sz="1400" dirty="0" smtClean="0">
                <a:effectLst>
                  <a:outerShdw blurRad="38100" dist="38100" dir="2700000" algn="tl">
                    <a:srgbClr val="000000">
                      <a:alpha val="43137"/>
                    </a:srgbClr>
                  </a:outerShdw>
                </a:effectLst>
                <a:cs typeface="Times New Roman" pitchFamily="18" charset="0"/>
              </a:rPr>
              <a:t> </a:t>
            </a:r>
            <a:r>
              <a:rPr lang="cs-CZ" sz="1400" dirty="0">
                <a:cs typeface="Times New Roman" pitchFamily="18" charset="0"/>
              </a:rPr>
              <a:t>kontejner slouží pro sběr čirého skla a do </a:t>
            </a:r>
            <a:r>
              <a:rPr lang="cs-CZ" sz="1400" dirty="0" smtClean="0">
                <a:cs typeface="Times New Roman" pitchFamily="18" charset="0"/>
              </a:rPr>
              <a:t>ZELENÉHO </a:t>
            </a:r>
            <a:r>
              <a:rPr lang="cs-CZ" sz="1400" dirty="0">
                <a:cs typeface="Times New Roman" pitchFamily="18" charset="0"/>
              </a:rPr>
              <a:t>kontejneru patří sklo </a:t>
            </a:r>
            <a:r>
              <a:rPr lang="cs-CZ" sz="1400" dirty="0" smtClean="0">
                <a:cs typeface="Times New Roman" pitchFamily="18" charset="0"/>
              </a:rPr>
              <a:t/>
            </a:r>
            <a:br>
              <a:rPr lang="cs-CZ" sz="1400" dirty="0" smtClean="0">
                <a:cs typeface="Times New Roman" pitchFamily="18" charset="0"/>
              </a:rPr>
            </a:br>
            <a:r>
              <a:rPr lang="cs-CZ" sz="1400" dirty="0" smtClean="0">
                <a:cs typeface="Times New Roman" pitchFamily="18" charset="0"/>
              </a:rPr>
              <a:t>barevné</a:t>
            </a:r>
            <a:r>
              <a:rPr lang="cs-CZ" sz="1400" dirty="0">
                <a:cs typeface="Times New Roman" pitchFamily="18" charset="0"/>
              </a:rPr>
              <a:t>.    </a:t>
            </a:r>
          </a:p>
          <a:p>
            <a:pPr marL="0" indent="0">
              <a:buNone/>
            </a:pPr>
            <a:r>
              <a:rPr lang="cs-CZ" sz="1400" b="1" dirty="0" smtClean="0">
                <a:effectLst>
                  <a:outerShdw blurRad="38100" dist="38100" dir="2700000" algn="tl">
                    <a:srgbClr val="000000">
                      <a:alpha val="43137"/>
                    </a:srgbClr>
                  </a:outerShdw>
                </a:effectLst>
                <a:cs typeface="Times New Roman" pitchFamily="18" charset="0"/>
              </a:rPr>
              <a:t>Co </a:t>
            </a:r>
            <a:r>
              <a:rPr lang="cs-CZ" sz="1400" b="1" dirty="0">
                <a:effectLst>
                  <a:outerShdw blurRad="38100" dist="38100" dir="2700000" algn="tl">
                    <a:srgbClr val="000000">
                      <a:alpha val="43137"/>
                    </a:srgbClr>
                  </a:outerShdw>
                </a:effectLst>
                <a:cs typeface="Times New Roman" pitchFamily="18" charset="0"/>
              </a:rPr>
              <a:t>do kontejneru nepatří:</a:t>
            </a:r>
          </a:p>
          <a:p>
            <a:r>
              <a:rPr lang="cs-CZ" sz="1400" dirty="0" smtClean="0">
                <a:cs typeface="Times New Roman" pitchFamily="18" charset="0"/>
              </a:rPr>
              <a:t>výrobky </a:t>
            </a:r>
            <a:r>
              <a:rPr lang="cs-CZ" sz="1400" dirty="0">
                <a:cs typeface="Times New Roman" pitchFamily="18" charset="0"/>
              </a:rPr>
              <a:t>z porcelánu, </a:t>
            </a:r>
            <a:r>
              <a:rPr lang="cs-CZ" sz="1400" dirty="0" smtClean="0">
                <a:cs typeface="Times New Roman" pitchFamily="18" charset="0"/>
              </a:rPr>
              <a:t>keramiky</a:t>
            </a:r>
          </a:p>
          <a:p>
            <a:r>
              <a:rPr lang="cs-CZ" sz="1400" dirty="0" smtClean="0">
                <a:cs typeface="Times New Roman" pitchFamily="18" charset="0"/>
              </a:rPr>
              <a:t>televizní </a:t>
            </a:r>
            <a:r>
              <a:rPr lang="cs-CZ" sz="1400" dirty="0">
                <a:cs typeface="Times New Roman" pitchFamily="18" charset="0"/>
              </a:rPr>
              <a:t>obrazovky, počítačové </a:t>
            </a:r>
            <a:r>
              <a:rPr lang="cs-CZ" sz="1400" dirty="0" smtClean="0">
                <a:cs typeface="Times New Roman" pitchFamily="18" charset="0"/>
              </a:rPr>
              <a:t>monitory</a:t>
            </a:r>
          </a:p>
          <a:p>
            <a:r>
              <a:rPr lang="cs-CZ" sz="1400" dirty="0" smtClean="0">
                <a:cs typeface="Times New Roman" pitchFamily="18" charset="0"/>
              </a:rPr>
              <a:t>Zrcadla</a:t>
            </a:r>
          </a:p>
          <a:p>
            <a:r>
              <a:rPr lang="cs-CZ" sz="1400" dirty="0">
                <a:cs typeface="Times New Roman" pitchFamily="18" charset="0"/>
              </a:rPr>
              <a:t>l</a:t>
            </a:r>
            <a:r>
              <a:rPr lang="cs-CZ" sz="1400" dirty="0" smtClean="0">
                <a:cs typeface="Times New Roman" pitchFamily="18" charset="0"/>
              </a:rPr>
              <a:t>ahvičky </a:t>
            </a:r>
            <a:r>
              <a:rPr lang="cs-CZ" sz="1400" dirty="0">
                <a:cs typeface="Times New Roman" pitchFamily="18" charset="0"/>
              </a:rPr>
              <a:t>od léků – ty raději odneste do nejbližší lékárny. </a:t>
            </a:r>
            <a:endParaRPr lang="cs-CZ" sz="1400" dirty="0" smtClean="0">
              <a:cs typeface="Times New Roman" pitchFamily="18" charset="0"/>
            </a:endParaRPr>
          </a:p>
          <a:p>
            <a:r>
              <a:rPr lang="cs-CZ" sz="1400" dirty="0" smtClean="0">
                <a:cs typeface="Times New Roman" pitchFamily="18" charset="0"/>
              </a:rPr>
              <a:t>lahvičky </a:t>
            </a:r>
            <a:r>
              <a:rPr lang="cs-CZ" sz="1400" dirty="0">
                <a:cs typeface="Times New Roman" pitchFamily="18" charset="0"/>
              </a:rPr>
              <a:t>na parfém. </a:t>
            </a:r>
          </a:p>
          <a:p>
            <a:endParaRPr lang="cs-CZ" sz="1400" dirty="0">
              <a:cs typeface="Times New Roman" pitchFamily="18" charset="0"/>
            </a:endParaRPr>
          </a:p>
        </p:txBody>
      </p:sp>
      <p:pic>
        <p:nvPicPr>
          <p:cNvPr id="5" name="Obráze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73217" y="2562692"/>
            <a:ext cx="2751970" cy="2063977"/>
          </a:xfrm>
          <a:prstGeom prst="rect">
            <a:avLst/>
          </a:prstGeom>
        </p:spPr>
      </p:pic>
      <p:pic>
        <p:nvPicPr>
          <p:cNvPr id="6" name="Obrázek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7544" y="4820441"/>
            <a:ext cx="2808312" cy="1871037"/>
          </a:xfrm>
          <a:prstGeom prst="rect">
            <a:avLst/>
          </a:prstGeom>
        </p:spPr>
      </p:pic>
      <p:sp>
        <p:nvSpPr>
          <p:cNvPr id="7" name="TextovéPole 6"/>
          <p:cNvSpPr txBox="1"/>
          <p:nvPr/>
        </p:nvSpPr>
        <p:spPr>
          <a:xfrm>
            <a:off x="3563888" y="4653136"/>
            <a:ext cx="5184576" cy="2092881"/>
          </a:xfrm>
          <a:prstGeom prst="rect">
            <a:avLst/>
          </a:prstGeom>
          <a:noFill/>
        </p:spPr>
        <p:txBody>
          <a:bodyPr wrap="square" rtlCol="0">
            <a:spAutoFit/>
          </a:bodyPr>
          <a:lstStyle/>
          <a:p>
            <a:r>
              <a:rPr lang="cs-CZ" sz="1400" b="1" dirty="0">
                <a:effectLst>
                  <a:outerShdw blurRad="38100" dist="38100" dir="2700000" algn="tl">
                    <a:srgbClr val="000000">
                      <a:alpha val="43137"/>
                    </a:srgbClr>
                  </a:outerShdw>
                </a:effectLst>
                <a:cs typeface="Times New Roman" pitchFamily="18" charset="0"/>
              </a:rPr>
              <a:t>Využití recyklovaného skla</a:t>
            </a:r>
          </a:p>
          <a:p>
            <a:r>
              <a:rPr lang="cs-CZ" sz="1400" dirty="0">
                <a:cs typeface="Times New Roman" pitchFamily="18" charset="0"/>
              </a:rPr>
              <a:t>Sklo má na rozdíl od výrobků z papíru či plastu jednu velkou výhodu. Dá se totiž recyklovat v podstatě nepřetržitě. Ze starých střepů lze vyprodukovat krásné nové věci, ať už praktické nebo pouze okrasné.  Jsou to např.:</a:t>
            </a:r>
          </a:p>
          <a:p>
            <a:pPr marL="285750" indent="-285750">
              <a:buFont typeface="Arial" pitchFamily="34" charset="0"/>
              <a:buChar char="•"/>
            </a:pPr>
            <a:r>
              <a:rPr lang="cs-CZ" sz="1400" dirty="0">
                <a:cs typeface="Times New Roman" pitchFamily="18" charset="0"/>
              </a:rPr>
              <a:t>nová okna, dveře</a:t>
            </a:r>
          </a:p>
          <a:p>
            <a:pPr marL="285750" indent="-285750">
              <a:buFont typeface="Arial" pitchFamily="34" charset="0"/>
              <a:buChar char="•"/>
            </a:pPr>
            <a:r>
              <a:rPr lang="cs-CZ" sz="1400" dirty="0">
                <a:cs typeface="Times New Roman" pitchFamily="18" charset="0"/>
              </a:rPr>
              <a:t>skleničky, misky a mísy, vázy</a:t>
            </a:r>
          </a:p>
          <a:p>
            <a:pPr marL="285750" indent="-285750">
              <a:buFont typeface="Arial" pitchFamily="34" charset="0"/>
              <a:buChar char="•"/>
            </a:pPr>
            <a:r>
              <a:rPr lang="cs-CZ" sz="1400" dirty="0">
                <a:cs typeface="Times New Roman" pitchFamily="18" charset="0"/>
              </a:rPr>
              <a:t>lustry, žárovky</a:t>
            </a:r>
          </a:p>
          <a:p>
            <a:endParaRPr lang="cs-CZ" dirty="0"/>
          </a:p>
        </p:txBody>
      </p:sp>
      <p:sp>
        <p:nvSpPr>
          <p:cNvPr id="8" name="Obdélník 7"/>
          <p:cNvSpPr/>
          <p:nvPr/>
        </p:nvSpPr>
        <p:spPr>
          <a:xfrm>
            <a:off x="7933944" y="3564794"/>
            <a:ext cx="485800" cy="923330"/>
          </a:xfrm>
          <a:prstGeom prst="rect">
            <a:avLst/>
          </a:prstGeom>
        </p:spPr>
        <p:txBody>
          <a:bodyPr wrap="square">
            <a:spAutoFit/>
          </a:bodyPr>
          <a:lstStyle/>
          <a:p>
            <a:r>
              <a:rPr lang="cs-CZ" sz="600" dirty="0"/>
              <a:t>http://upload.wikimedia.org/wikipedia/commons/c/c2/Colorful_bottle.jpg</a:t>
            </a:r>
          </a:p>
        </p:txBody>
      </p:sp>
      <p:sp>
        <p:nvSpPr>
          <p:cNvPr id="9" name="Obdélník 8"/>
          <p:cNvSpPr/>
          <p:nvPr/>
        </p:nvSpPr>
        <p:spPr>
          <a:xfrm>
            <a:off x="3261985" y="6552978"/>
            <a:ext cx="4572000" cy="276999"/>
          </a:xfrm>
          <a:prstGeom prst="rect">
            <a:avLst/>
          </a:prstGeom>
        </p:spPr>
        <p:txBody>
          <a:bodyPr>
            <a:spAutoFit/>
          </a:bodyPr>
          <a:lstStyle/>
          <a:p>
            <a:r>
              <a:rPr lang="cs-CZ" sz="600" dirty="0"/>
              <a:t>http://upload.wikimedia.org/wikipedia/commons/thumb/b/b6/Broken_glass%2C_Belfast%2C_April_2010.JPG/800px-Broken_glass%2C_Belfast%2C_April_2010.JPG</a:t>
            </a:r>
          </a:p>
        </p:txBody>
      </p:sp>
    </p:spTree>
    <p:extLst>
      <p:ext uri="{BB962C8B-B14F-4D97-AF65-F5344CB8AC3E}">
        <p14:creationId xmlns:p14="http://schemas.microsoft.com/office/powerpoint/2010/main" val="779315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2000" fill="hold"/>
                                        <p:tgtEl>
                                          <p:spTgt spid="5"/>
                                        </p:tgtEl>
                                        <p:attrNameLst>
                                          <p:attrName>ppt_w</p:attrName>
                                        </p:attrNameLst>
                                      </p:cBhvr>
                                      <p:tavLst>
                                        <p:tav tm="0">
                                          <p:val>
                                            <p:fltVal val="0"/>
                                          </p:val>
                                        </p:tav>
                                        <p:tav tm="100000">
                                          <p:val>
                                            <p:strVal val="#ppt_w"/>
                                          </p:val>
                                        </p:tav>
                                      </p:tavLst>
                                    </p:anim>
                                    <p:anim calcmode="lin" valueType="num">
                                      <p:cBhvr>
                                        <p:cTn id="8" dur="2000" fill="hold"/>
                                        <p:tgtEl>
                                          <p:spTgt spid="5"/>
                                        </p:tgtEl>
                                        <p:attrNameLst>
                                          <p:attrName>ppt_h</p:attrName>
                                        </p:attrNameLst>
                                      </p:cBhvr>
                                      <p:tavLst>
                                        <p:tav tm="0">
                                          <p:val>
                                            <p:fltVal val="0"/>
                                          </p:val>
                                        </p:tav>
                                        <p:tav tm="100000">
                                          <p:val>
                                            <p:strVal val="#ppt_h"/>
                                          </p:val>
                                        </p:tav>
                                      </p:tavLst>
                                    </p:anim>
                                    <p:animEffect transition="in" filter="fade">
                                      <p:cBhvr>
                                        <p:cTn id="9" dur="2000"/>
                                        <p:tgtEl>
                                          <p:spTgt spid="5"/>
                                        </p:tgtEl>
                                      </p:cBhvr>
                                    </p:animEffect>
                                  </p:childTnLst>
                                </p:cTn>
                              </p:par>
                            </p:childTnLst>
                          </p:cTn>
                        </p:par>
                        <p:par>
                          <p:cTn id="10" fill="hold">
                            <p:stCondLst>
                              <p:cond delay="2000"/>
                            </p:stCondLst>
                            <p:childTnLst>
                              <p:par>
                                <p:cTn id="11" presetID="2" presetClass="entr" presetSubtype="12" fill="hold"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0-#ppt_w/2"/>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EFD1"/>
            </a:gs>
            <a:gs pos="80000">
              <a:srgbClr val="F0EBD5">
                <a:lumMod val="91000"/>
              </a:srgbClr>
            </a:gs>
            <a:gs pos="100000">
              <a:srgbClr val="D1C39F"/>
            </a:gs>
          </a:gsLst>
          <a:lin ang="13500000" scaled="0"/>
          <a:tileRect/>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467544" y="260648"/>
            <a:ext cx="8229600" cy="1296144"/>
          </a:xfrm>
        </p:spPr>
        <p:style>
          <a:lnRef idx="0">
            <a:schemeClr val="accent6"/>
          </a:lnRef>
          <a:fillRef idx="3">
            <a:schemeClr val="accent6"/>
          </a:fillRef>
          <a:effectRef idx="3">
            <a:schemeClr val="accent6"/>
          </a:effectRef>
          <a:fontRef idx="minor">
            <a:schemeClr val="lt1"/>
          </a:fontRef>
        </p:style>
        <p:txBody>
          <a:bodyPr>
            <a:noAutofit/>
          </a:bodyPr>
          <a:lstStyle/>
          <a:p>
            <a:r>
              <a:rPr lang="cs-CZ" sz="4000" b="1" dirty="0" smtClean="0">
                <a:effectLst>
                  <a:outerShdw blurRad="38100" dist="38100" dir="2700000" algn="tl">
                    <a:srgbClr val="000000">
                      <a:alpha val="43137"/>
                    </a:srgbClr>
                  </a:outerShdw>
                </a:effectLst>
                <a:latin typeface="+mj-lt"/>
                <a:cs typeface="Times New Roman" pitchFamily="18" charset="0"/>
              </a:rPr>
              <a:t>PŘÍKLADY ZAŘÍZENÍ PRO NAKLÁDÁNÍ S ODPADY</a:t>
            </a:r>
            <a:endParaRPr lang="cs-CZ" sz="4000" b="1" dirty="0">
              <a:effectLst>
                <a:outerShdw blurRad="38100" dist="38100" dir="2700000" algn="tl">
                  <a:srgbClr val="000000">
                    <a:alpha val="43137"/>
                  </a:srgbClr>
                </a:outerShdw>
              </a:effectLst>
              <a:latin typeface="+mj-lt"/>
              <a:cs typeface="Times New Roman" pitchFamily="18" charset="0"/>
            </a:endParaRPr>
          </a:p>
        </p:txBody>
      </p:sp>
      <p:sp>
        <p:nvSpPr>
          <p:cNvPr id="3" name="Zástupný symbol pro obsah 2"/>
          <p:cNvSpPr>
            <a:spLocks noGrp="1"/>
          </p:cNvSpPr>
          <p:nvPr>
            <p:ph idx="1"/>
          </p:nvPr>
        </p:nvSpPr>
        <p:spPr>
          <a:xfrm>
            <a:off x="437170" y="1628800"/>
            <a:ext cx="5286958" cy="1467544"/>
          </a:xfrm>
        </p:spPr>
        <p:txBody>
          <a:bodyPr>
            <a:normAutofit fontScale="70000" lnSpcReduction="20000"/>
          </a:bodyPr>
          <a:lstStyle/>
          <a:p>
            <a:pPr marL="0" indent="0" algn="ctr">
              <a:buNone/>
            </a:pPr>
            <a:r>
              <a:rPr lang="cs-CZ" sz="2400" b="1" dirty="0">
                <a:cs typeface="Times New Roman" pitchFamily="18" charset="0"/>
              </a:rPr>
              <a:t>SBĚRNÝ DVŮR</a:t>
            </a:r>
          </a:p>
          <a:p>
            <a:pPr marL="0" indent="0">
              <a:buNone/>
            </a:pPr>
            <a:r>
              <a:rPr lang="cs-CZ" sz="2400" dirty="0" smtClean="0">
                <a:cs typeface="Times New Roman" pitchFamily="18" charset="0"/>
              </a:rPr>
              <a:t>Do </a:t>
            </a:r>
            <a:r>
              <a:rPr lang="cs-CZ" sz="2400" dirty="0">
                <a:cs typeface="Times New Roman" pitchFamily="18" charset="0"/>
              </a:rPr>
              <a:t>sběrného dvora odváží lidé odpady, které nepatří v žádném případě do klasických kontejnerů. Mezi tyto výrobky patří staré židle, stoly, skříně, police, koberce, lina, již nefunkční vysloužilé elektrospotřebiče či odpad ze stavebních prací.              </a:t>
            </a:r>
          </a:p>
          <a:p>
            <a:pPr marL="354013" indent="-354013">
              <a:buNone/>
            </a:pPr>
            <a:endParaRPr lang="cs-CZ" sz="2200" dirty="0">
              <a:cs typeface="Times New Roman" pitchFamily="18" charset="0"/>
            </a:endParaRPr>
          </a:p>
        </p:txBody>
      </p:sp>
      <p:sp>
        <p:nvSpPr>
          <p:cNvPr id="5" name="Zástupný symbol pro obsah 2"/>
          <p:cNvSpPr txBox="1">
            <a:spLocks/>
          </p:cNvSpPr>
          <p:nvPr/>
        </p:nvSpPr>
        <p:spPr>
          <a:xfrm>
            <a:off x="1907704" y="3140968"/>
            <a:ext cx="6768752" cy="1683568"/>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cs-CZ" sz="2400" b="1" dirty="0">
                <a:cs typeface="Times New Roman" pitchFamily="18" charset="0"/>
              </a:rPr>
              <a:t>DOTŘIĎOVACÍ LINKA</a:t>
            </a:r>
          </a:p>
          <a:p>
            <a:pPr marL="0" indent="0">
              <a:buNone/>
            </a:pPr>
            <a:r>
              <a:rPr lang="cs-CZ" sz="2400" dirty="0" smtClean="0">
                <a:cs typeface="Times New Roman" pitchFamily="18" charset="0"/>
              </a:rPr>
              <a:t>Jak </a:t>
            </a:r>
            <a:r>
              <a:rPr lang="cs-CZ" sz="2400" dirty="0">
                <a:cs typeface="Times New Roman" pitchFamily="18" charset="0"/>
              </a:rPr>
              <a:t>už ze samotného názvu vyplývá, na tomto místě se dotřiďují již vytříděné odpady z velkých barevných kontejnerů. A jak samotný proces probíhá? Zaměstnanci linky ručně odpad dotřiďují, což jim usnadňuje jakýsi běžící pás, na který se nasypou odpady předem vytříděné námi lidmi. Takto vytříděný odpad se pak dále přepravuje do továren, kde dochází k jeho recyklaci.    </a:t>
            </a:r>
          </a:p>
          <a:p>
            <a:pPr marL="354013" indent="-354013">
              <a:buFont typeface="Arial" pitchFamily="34" charset="0"/>
              <a:buNone/>
            </a:pPr>
            <a:endParaRPr lang="cs-CZ" sz="2200" dirty="0">
              <a:cs typeface="Times New Roman" pitchFamily="18" charset="0"/>
            </a:endParaRPr>
          </a:p>
        </p:txBody>
      </p:sp>
      <p:sp>
        <p:nvSpPr>
          <p:cNvPr id="6" name="Zástupný symbol pro obsah 2"/>
          <p:cNvSpPr txBox="1">
            <a:spLocks/>
          </p:cNvSpPr>
          <p:nvPr/>
        </p:nvSpPr>
        <p:spPr>
          <a:xfrm>
            <a:off x="467544" y="4824536"/>
            <a:ext cx="8208912" cy="1728192"/>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cs-CZ" sz="2400" b="1" dirty="0">
                <a:cs typeface="Times New Roman" pitchFamily="18" charset="0"/>
              </a:rPr>
              <a:t>SKLÁDKA</a:t>
            </a:r>
          </a:p>
          <a:p>
            <a:pPr marL="0" indent="0">
              <a:buNone/>
            </a:pPr>
            <a:r>
              <a:rPr lang="cs-CZ" sz="2400" dirty="0" smtClean="0">
                <a:cs typeface="Times New Roman" pitchFamily="18" charset="0"/>
              </a:rPr>
              <a:t>Skládka</a:t>
            </a:r>
            <a:r>
              <a:rPr lang="cs-CZ" sz="2400" dirty="0">
                <a:cs typeface="Times New Roman" pitchFamily="18" charset="0"/>
              </a:rPr>
              <a:t>, jak už samotný název napovídá, je lokalita, kam se ukládají věci, které již nelze dále recyklovat. Skládka nemůže být založena na libovolném místě. Je velmi nutné brát na zřetel životní prostředí, které nesmí být skládkou ohroženo. A jak vlastně taková skládka vypadá? Vyhloubí se předem stanovené místo do dostatečné hloubky, a když je toto místo zcela zaplněné všelijakými odpady, zasype se zeminou, a po té se na něm vysadí tráva či různé keře.</a:t>
            </a:r>
          </a:p>
          <a:p>
            <a:pPr marL="354013" indent="-354013">
              <a:buFont typeface="Arial" pitchFamily="34" charset="0"/>
              <a:buNone/>
            </a:pPr>
            <a:endParaRPr lang="cs-CZ" sz="2200" dirty="0">
              <a:cs typeface="Times New Roman" pitchFamily="18" charset="0"/>
            </a:endParaRPr>
          </a:p>
        </p:txBody>
      </p:sp>
      <p:pic>
        <p:nvPicPr>
          <p:cNvPr id="7" name="Obrázek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51254" y="1828705"/>
            <a:ext cx="2006352" cy="1331716"/>
          </a:xfrm>
          <a:prstGeom prst="rect">
            <a:avLst/>
          </a:prstGeom>
        </p:spPr>
      </p:pic>
      <p:pic>
        <p:nvPicPr>
          <p:cNvPr id="8" name="Obrázek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3845" y="3131705"/>
            <a:ext cx="1231392" cy="1825752"/>
          </a:xfrm>
          <a:prstGeom prst="rect">
            <a:avLst/>
          </a:prstGeom>
        </p:spPr>
      </p:pic>
      <p:sp>
        <p:nvSpPr>
          <p:cNvPr id="9" name="Obdélník 8"/>
          <p:cNvSpPr/>
          <p:nvPr/>
        </p:nvSpPr>
        <p:spPr>
          <a:xfrm>
            <a:off x="5868144" y="1791857"/>
            <a:ext cx="883110" cy="923330"/>
          </a:xfrm>
          <a:prstGeom prst="rect">
            <a:avLst/>
          </a:prstGeom>
        </p:spPr>
        <p:txBody>
          <a:bodyPr wrap="square">
            <a:spAutoFit/>
          </a:bodyPr>
          <a:lstStyle/>
          <a:p>
            <a:r>
              <a:rPr lang="cs-CZ" sz="600" dirty="0"/>
              <a:t>http://upload.wikimedia.org/wikipedia/commons/thumb/b/b7/Recycled_books_in_bales_at_Big_River_Books.jpg/800px-Recycled_books_in_bales_at_Big_River_Books.jpg</a:t>
            </a:r>
          </a:p>
        </p:txBody>
      </p:sp>
      <p:sp>
        <p:nvSpPr>
          <p:cNvPr id="10" name="Obdélník 9"/>
          <p:cNvSpPr/>
          <p:nvPr/>
        </p:nvSpPr>
        <p:spPr>
          <a:xfrm>
            <a:off x="206078" y="3113557"/>
            <a:ext cx="485800" cy="1862048"/>
          </a:xfrm>
          <a:prstGeom prst="rect">
            <a:avLst/>
          </a:prstGeom>
        </p:spPr>
        <p:txBody>
          <a:bodyPr wrap="square">
            <a:spAutoFit/>
          </a:bodyPr>
          <a:lstStyle/>
          <a:p>
            <a:r>
              <a:rPr lang="cs-CZ" sz="500" dirty="0"/>
              <a:t>http://upload.wikimedia.org/</a:t>
            </a:r>
            <a:r>
              <a:rPr lang="cs-CZ" sz="500" dirty="0" err="1"/>
              <a:t>wikipedia</a:t>
            </a:r>
            <a:r>
              <a:rPr lang="cs-CZ" sz="500" dirty="0"/>
              <a:t>/</a:t>
            </a:r>
            <a:r>
              <a:rPr lang="cs-CZ" sz="500" dirty="0" err="1"/>
              <a:t>commons</a:t>
            </a:r>
            <a:r>
              <a:rPr lang="cs-CZ" sz="500" dirty="0"/>
              <a:t>/</a:t>
            </a:r>
            <a:r>
              <a:rPr lang="cs-CZ" sz="500" dirty="0" err="1"/>
              <a:t>thumb</a:t>
            </a:r>
            <a:r>
              <a:rPr lang="cs-CZ" sz="500" dirty="0"/>
              <a:t>/1/11/USED_BEER_BOTTLES_ARE_FED_INTO_GLASS_CRUSHER_FOR_PULVERIZING_THEY_WILL_BE_COMPLETELY_RECYCLED_INTO_NEW_BOTTLES_FOR..._-_NARA_-_543706.jpg</a:t>
            </a:r>
          </a:p>
        </p:txBody>
      </p:sp>
    </p:spTree>
    <p:extLst>
      <p:ext uri="{BB962C8B-B14F-4D97-AF65-F5344CB8AC3E}">
        <p14:creationId xmlns:p14="http://schemas.microsoft.com/office/powerpoint/2010/main" val="664190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par>
                                <p:cTn id="8" presetID="6" presetClass="entr" presetSubtype="16"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circle(in)">
                                      <p:cBhvr>
                                        <p:cTn id="10"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EFD1"/>
            </a:gs>
            <a:gs pos="80000">
              <a:srgbClr val="F0EBD5">
                <a:lumMod val="91000"/>
              </a:srgbClr>
            </a:gs>
            <a:gs pos="100000">
              <a:srgbClr val="D1C39F"/>
            </a:gs>
          </a:gsLst>
          <a:lin ang="13500000" scaled="0"/>
          <a:tileRect/>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445142" y="332656"/>
            <a:ext cx="8229600" cy="1296144"/>
          </a:xfrm>
        </p:spPr>
        <p:style>
          <a:lnRef idx="0">
            <a:schemeClr val="accent6"/>
          </a:lnRef>
          <a:fillRef idx="3">
            <a:schemeClr val="accent6"/>
          </a:fillRef>
          <a:effectRef idx="3">
            <a:schemeClr val="accent6"/>
          </a:effectRef>
          <a:fontRef idx="minor">
            <a:schemeClr val="lt1"/>
          </a:fontRef>
        </p:style>
        <p:txBody>
          <a:bodyPr>
            <a:noAutofit/>
          </a:bodyPr>
          <a:lstStyle/>
          <a:p>
            <a:r>
              <a:rPr lang="cs-CZ" sz="4000" b="1" dirty="0" smtClean="0">
                <a:effectLst>
                  <a:outerShdw blurRad="38100" dist="38100" dir="2700000" algn="tl">
                    <a:srgbClr val="000000">
                      <a:alpha val="43137"/>
                    </a:srgbClr>
                  </a:outerShdw>
                </a:effectLst>
                <a:latin typeface="+mj-lt"/>
                <a:cs typeface="Times New Roman" pitchFamily="18" charset="0"/>
              </a:rPr>
              <a:t>BAREVNÉ KONTEJNERY PRO TŘÍDĚNÍ ODPADU</a:t>
            </a:r>
            <a:endParaRPr lang="cs-CZ" sz="4000" b="1" dirty="0">
              <a:effectLst>
                <a:outerShdw blurRad="38100" dist="38100" dir="2700000" algn="tl">
                  <a:srgbClr val="000000">
                    <a:alpha val="43137"/>
                  </a:srgbClr>
                </a:outerShdw>
              </a:effectLst>
              <a:latin typeface="+mj-lt"/>
              <a:cs typeface="Times New Roman" pitchFamily="18" charset="0"/>
            </a:endParaRPr>
          </a:p>
        </p:txBody>
      </p:sp>
      <p:pic>
        <p:nvPicPr>
          <p:cNvPr id="11" name="Zástupný symbol pro obsah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971600" y="1772816"/>
            <a:ext cx="7461212" cy="4392488"/>
          </a:xfrm>
        </p:spPr>
      </p:pic>
      <p:sp>
        <p:nvSpPr>
          <p:cNvPr id="12" name="TextovéPole 11"/>
          <p:cNvSpPr txBox="1"/>
          <p:nvPr/>
        </p:nvSpPr>
        <p:spPr>
          <a:xfrm>
            <a:off x="3213375" y="6192066"/>
            <a:ext cx="2304256" cy="369332"/>
          </a:xfrm>
          <a:prstGeom prst="rect">
            <a:avLst/>
          </a:prstGeom>
          <a:noFill/>
        </p:spPr>
        <p:txBody>
          <a:bodyPr wrap="square" rtlCol="0">
            <a:spAutoFit/>
          </a:bodyPr>
          <a:lstStyle/>
          <a:p>
            <a:r>
              <a:rPr lang="cs-CZ" dirty="0" smtClean="0"/>
              <a:t>Foto: archiv autorky</a:t>
            </a:r>
            <a:endParaRPr lang="cs-CZ" dirty="0"/>
          </a:p>
        </p:txBody>
      </p:sp>
    </p:spTree>
    <p:extLst>
      <p:ext uri="{BB962C8B-B14F-4D97-AF65-F5344CB8AC3E}">
        <p14:creationId xmlns:p14="http://schemas.microsoft.com/office/powerpoint/2010/main" val="3779169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randombar(horizontal)">
                                      <p:cBhvr>
                                        <p:cTn id="7"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EFD1"/>
            </a:gs>
            <a:gs pos="80000">
              <a:srgbClr val="F0EBD5">
                <a:lumMod val="91000"/>
              </a:srgbClr>
            </a:gs>
            <a:gs pos="100000">
              <a:srgbClr val="D1C39F"/>
            </a:gs>
          </a:gsLst>
          <a:lin ang="13500000" scaled="0"/>
          <a:tileRect/>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445142" y="332656"/>
            <a:ext cx="8229600" cy="1296144"/>
          </a:xfrm>
        </p:spPr>
        <p:style>
          <a:lnRef idx="0">
            <a:schemeClr val="accent6"/>
          </a:lnRef>
          <a:fillRef idx="3">
            <a:schemeClr val="accent6"/>
          </a:fillRef>
          <a:effectRef idx="3">
            <a:schemeClr val="accent6"/>
          </a:effectRef>
          <a:fontRef idx="minor">
            <a:schemeClr val="lt1"/>
          </a:fontRef>
        </p:style>
        <p:txBody>
          <a:bodyPr>
            <a:noAutofit/>
          </a:bodyPr>
          <a:lstStyle/>
          <a:p>
            <a:r>
              <a:rPr lang="cs-CZ" sz="4000" b="1" dirty="0" smtClean="0">
                <a:effectLst>
                  <a:outerShdw blurRad="38100" dist="38100" dir="2700000" algn="tl">
                    <a:srgbClr val="000000">
                      <a:alpha val="43137"/>
                    </a:srgbClr>
                  </a:outerShdw>
                </a:effectLst>
                <a:latin typeface="+mj-lt"/>
                <a:cs typeface="Times New Roman" pitchFamily="18" charset="0"/>
              </a:rPr>
              <a:t>TAKTO BY TO ROZHODNĚ VYPADAT NEMĚLO!</a:t>
            </a:r>
            <a:endParaRPr lang="cs-CZ" sz="4000" b="1" dirty="0">
              <a:effectLst>
                <a:outerShdw blurRad="38100" dist="38100" dir="2700000" algn="tl">
                  <a:srgbClr val="000000">
                    <a:alpha val="43137"/>
                  </a:srgbClr>
                </a:outerShdw>
              </a:effectLst>
              <a:latin typeface="+mj-lt"/>
              <a:cs typeface="Times New Roman" pitchFamily="18" charset="0"/>
            </a:endParaRPr>
          </a:p>
        </p:txBody>
      </p:sp>
      <p:sp>
        <p:nvSpPr>
          <p:cNvPr id="12" name="TextovéPole 11"/>
          <p:cNvSpPr txBox="1"/>
          <p:nvPr/>
        </p:nvSpPr>
        <p:spPr>
          <a:xfrm>
            <a:off x="3213375" y="6192066"/>
            <a:ext cx="2304256" cy="369332"/>
          </a:xfrm>
          <a:prstGeom prst="rect">
            <a:avLst/>
          </a:prstGeom>
          <a:noFill/>
        </p:spPr>
        <p:txBody>
          <a:bodyPr wrap="square" rtlCol="0">
            <a:spAutoFit/>
          </a:bodyPr>
          <a:lstStyle/>
          <a:p>
            <a:r>
              <a:rPr lang="cs-CZ" dirty="0" smtClean="0"/>
              <a:t>Foto: archiv autorky</a:t>
            </a:r>
            <a:endParaRPr lang="cs-CZ" dirty="0"/>
          </a:p>
        </p:txBody>
      </p:sp>
      <p:pic>
        <p:nvPicPr>
          <p:cNvPr id="6" name="Zástupný symbol pro obsah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28155" y="1828309"/>
            <a:ext cx="7300230" cy="4297854"/>
          </a:xfrm>
        </p:spPr>
      </p:pic>
    </p:spTree>
    <p:extLst>
      <p:ext uri="{BB962C8B-B14F-4D97-AF65-F5344CB8AC3E}">
        <p14:creationId xmlns:p14="http://schemas.microsoft.com/office/powerpoint/2010/main" val="33501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EFD1"/>
            </a:gs>
            <a:gs pos="80000">
              <a:srgbClr val="F0EBD5">
                <a:lumMod val="91000"/>
              </a:srgbClr>
            </a:gs>
            <a:gs pos="100000">
              <a:srgbClr val="D1C39F"/>
            </a:gs>
          </a:gsLst>
          <a:lin ang="13500000" scaled="0"/>
          <a:tileRect/>
        </a:gradFill>
        <a:effectLst/>
      </p:bgPr>
    </p:bg>
    <p:spTree>
      <p:nvGrpSpPr>
        <p:cNvPr id="1" name=""/>
        <p:cNvGrpSpPr/>
        <p:nvPr/>
      </p:nvGrpSpPr>
      <p:grpSpPr>
        <a:xfrm>
          <a:off x="0" y="0"/>
          <a:ext cx="0" cy="0"/>
          <a:chOff x="0" y="0"/>
          <a:chExt cx="0" cy="0"/>
        </a:xfrm>
      </p:grpSpPr>
      <p:pic>
        <p:nvPicPr>
          <p:cNvPr id="10" name="Obrázek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89666" y="4614153"/>
            <a:ext cx="1530806" cy="1725001"/>
          </a:xfrm>
          <a:prstGeom prst="rect">
            <a:avLst/>
          </a:prstGeom>
        </p:spPr>
      </p:pic>
      <p:pic>
        <p:nvPicPr>
          <p:cNvPr id="8" name="Obrázek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48264" y="1676805"/>
            <a:ext cx="1872208" cy="2496277"/>
          </a:xfrm>
          <a:prstGeom prst="rect">
            <a:avLst/>
          </a:prstGeom>
        </p:spPr>
      </p:pic>
      <p:sp>
        <p:nvSpPr>
          <p:cNvPr id="2" name="Nadpis 1"/>
          <p:cNvSpPr>
            <a:spLocks noGrp="1"/>
          </p:cNvSpPr>
          <p:nvPr>
            <p:ph type="title"/>
          </p:nvPr>
        </p:nvSpPr>
        <p:spPr>
          <a:xfrm>
            <a:off x="445142" y="332656"/>
            <a:ext cx="8229600" cy="1224136"/>
          </a:xfrm>
        </p:spPr>
        <p:style>
          <a:lnRef idx="0">
            <a:schemeClr val="accent6"/>
          </a:lnRef>
          <a:fillRef idx="3">
            <a:schemeClr val="accent6"/>
          </a:fillRef>
          <a:effectRef idx="3">
            <a:schemeClr val="accent6"/>
          </a:effectRef>
          <a:fontRef idx="minor">
            <a:schemeClr val="lt1"/>
          </a:fontRef>
        </p:style>
        <p:txBody>
          <a:bodyPr>
            <a:noAutofit/>
          </a:bodyPr>
          <a:lstStyle/>
          <a:p>
            <a:r>
              <a:rPr lang="cs-CZ" sz="6000" b="1" dirty="0" smtClean="0">
                <a:effectLst>
                  <a:outerShdw blurRad="38100" dist="38100" dir="2700000" algn="tl">
                    <a:srgbClr val="000000">
                      <a:alpha val="43137"/>
                    </a:srgbClr>
                  </a:outerShdw>
                </a:effectLst>
                <a:latin typeface="+mj-lt"/>
                <a:cs typeface="Times New Roman" pitchFamily="18" charset="0"/>
              </a:rPr>
              <a:t>ODPOVĚZTE NA OTÁZKY</a:t>
            </a:r>
            <a:endParaRPr lang="cs-CZ" sz="6000" b="1" dirty="0">
              <a:effectLst>
                <a:outerShdw blurRad="38100" dist="38100" dir="2700000" algn="tl">
                  <a:srgbClr val="000000">
                    <a:alpha val="43137"/>
                  </a:srgbClr>
                </a:outerShdw>
              </a:effectLst>
              <a:latin typeface="+mj-lt"/>
              <a:cs typeface="Times New Roman" pitchFamily="18" charset="0"/>
            </a:endParaRPr>
          </a:p>
        </p:txBody>
      </p:sp>
      <p:sp>
        <p:nvSpPr>
          <p:cNvPr id="12" name="TextovéPole 11"/>
          <p:cNvSpPr txBox="1"/>
          <p:nvPr/>
        </p:nvSpPr>
        <p:spPr>
          <a:xfrm>
            <a:off x="3275856" y="6266844"/>
            <a:ext cx="2304256" cy="276999"/>
          </a:xfrm>
          <a:prstGeom prst="rect">
            <a:avLst/>
          </a:prstGeom>
          <a:noFill/>
        </p:spPr>
        <p:txBody>
          <a:bodyPr wrap="square" rtlCol="0">
            <a:spAutoFit/>
          </a:bodyPr>
          <a:lstStyle/>
          <a:p>
            <a:r>
              <a:rPr lang="cs-CZ" sz="400" dirty="0"/>
              <a:t>http://upload.wikimedia.org/wikipedia/commons/thumb/2/2a/Karlovy_Vary%2C_Jate%C4%8Dn%C3%AD%2C_u_Lidlu%2C_kontejnery.jpg/800px-Karlovy_Vary%2C_Jate%C4%8Dn%C3%AD%2C_u_Lidlu%2C_kontejnery.jpg</a:t>
            </a:r>
          </a:p>
        </p:txBody>
      </p:sp>
      <p:sp>
        <p:nvSpPr>
          <p:cNvPr id="3" name="Zástupný symbol pro obsah 2"/>
          <p:cNvSpPr>
            <a:spLocks noGrp="1"/>
          </p:cNvSpPr>
          <p:nvPr>
            <p:ph idx="1"/>
          </p:nvPr>
        </p:nvSpPr>
        <p:spPr/>
        <p:txBody>
          <a:bodyPr>
            <a:normAutofit lnSpcReduction="10000"/>
          </a:bodyPr>
          <a:lstStyle/>
          <a:p>
            <a:pPr marL="0" indent="0">
              <a:buNone/>
            </a:pPr>
            <a:r>
              <a:rPr lang="cs-CZ" dirty="0" smtClean="0"/>
              <a:t>Kam byste umístili:</a:t>
            </a:r>
          </a:p>
          <a:p>
            <a:pPr marL="514350" indent="-514350">
              <a:buAutoNum type="alphaLcParenR"/>
            </a:pPr>
            <a:r>
              <a:rPr lang="cs-CZ" dirty="0" smtClean="0"/>
              <a:t>PET láhev od koly?</a:t>
            </a:r>
          </a:p>
          <a:p>
            <a:pPr marL="514350" indent="-514350">
              <a:buAutoNum type="alphaLcParenR"/>
            </a:pPr>
            <a:endParaRPr lang="cs-CZ" dirty="0"/>
          </a:p>
          <a:p>
            <a:pPr marL="514350" indent="-514350">
              <a:buAutoNum type="alphaLcParenR"/>
            </a:pPr>
            <a:r>
              <a:rPr lang="cs-CZ" dirty="0" smtClean="0"/>
              <a:t>rozbitou myš od počítače? </a:t>
            </a:r>
          </a:p>
          <a:p>
            <a:pPr marL="514350" indent="-514350">
              <a:buAutoNum type="alphaLcParenR"/>
            </a:pPr>
            <a:endParaRPr lang="cs-CZ" dirty="0"/>
          </a:p>
          <a:p>
            <a:pPr marL="514350" indent="-514350">
              <a:buAutoNum type="alphaLcParenR"/>
            </a:pPr>
            <a:r>
              <a:rPr lang="cs-CZ" dirty="0" smtClean="0"/>
              <a:t>baterii ze svítilny?</a:t>
            </a:r>
          </a:p>
          <a:p>
            <a:pPr marL="514350" indent="-514350">
              <a:buAutoNum type="alphaLcParenR"/>
            </a:pPr>
            <a:endParaRPr lang="cs-CZ" dirty="0" smtClean="0"/>
          </a:p>
          <a:p>
            <a:pPr marL="514350" indent="-514350">
              <a:buAutoNum type="alphaLcParenR"/>
            </a:pPr>
            <a:r>
              <a:rPr lang="cs-CZ" dirty="0" smtClean="0"/>
              <a:t>staré noviny</a:t>
            </a:r>
            <a:endParaRPr lang="cs-CZ" dirty="0"/>
          </a:p>
        </p:txBody>
      </p:sp>
      <p:sp>
        <p:nvSpPr>
          <p:cNvPr id="5" name="Obdélník 4"/>
          <p:cNvSpPr/>
          <p:nvPr/>
        </p:nvSpPr>
        <p:spPr>
          <a:xfrm>
            <a:off x="7686600" y="3913399"/>
            <a:ext cx="1133872" cy="400110"/>
          </a:xfrm>
          <a:prstGeom prst="rect">
            <a:avLst/>
          </a:prstGeom>
        </p:spPr>
        <p:txBody>
          <a:bodyPr wrap="square">
            <a:spAutoFit/>
          </a:bodyPr>
          <a:lstStyle/>
          <a:p>
            <a:r>
              <a:rPr lang="cs-CZ" sz="400" dirty="0"/>
              <a:t>http://</a:t>
            </a:r>
            <a:r>
              <a:rPr lang="cs-CZ" sz="400" dirty="0" smtClean="0"/>
              <a:t>upload.wikimedia.org/wikipedia/commons/thumb/b/b3/Choce%C5%88%2C_kontejner_na_elektroodpad.jpg/450px-Choce%C5%88%2C_kontejner_na_elektroodpad.jpg</a:t>
            </a:r>
            <a:endParaRPr lang="cs-CZ" sz="400" dirty="0"/>
          </a:p>
        </p:txBody>
      </p:sp>
      <p:sp>
        <p:nvSpPr>
          <p:cNvPr id="6" name="TextovéPole 5"/>
          <p:cNvSpPr txBox="1"/>
          <p:nvPr/>
        </p:nvSpPr>
        <p:spPr>
          <a:xfrm>
            <a:off x="5508104" y="3095382"/>
            <a:ext cx="1584176" cy="923330"/>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cs-CZ" dirty="0" smtClean="0"/>
              <a:t>do červeného kontejneru na elektroodpad</a:t>
            </a:r>
            <a:endParaRPr lang="cs-CZ" dirty="0"/>
          </a:p>
        </p:txBody>
      </p:sp>
      <p:pic>
        <p:nvPicPr>
          <p:cNvPr id="14" name="Obrázek 13"/>
          <p:cNvPicPr>
            <a:picLocks noChangeAspect="1"/>
          </p:cNvPicPr>
          <p:nvPr/>
        </p:nvPicPr>
        <p:blipFill rotWithShape="1">
          <a:blip r:embed="rId4" cstate="print">
            <a:extLst>
              <a:ext uri="{28A0092B-C50C-407E-A947-70E740481C1C}">
                <a14:useLocalDpi xmlns:a14="http://schemas.microsoft.com/office/drawing/2010/main" val="0"/>
              </a:ext>
            </a:extLst>
          </a:blip>
          <a:srcRect l="23111" t="21740" r="38444" b="29922"/>
          <a:stretch/>
        </p:blipFill>
        <p:spPr>
          <a:xfrm>
            <a:off x="4283968" y="1705148"/>
            <a:ext cx="1140802" cy="1075780"/>
          </a:xfrm>
          <a:prstGeom prst="rect">
            <a:avLst/>
          </a:prstGeom>
        </p:spPr>
      </p:pic>
      <p:sp>
        <p:nvSpPr>
          <p:cNvPr id="7" name="Zaoblený obdélník 6"/>
          <p:cNvSpPr/>
          <p:nvPr/>
        </p:nvSpPr>
        <p:spPr>
          <a:xfrm>
            <a:off x="4064867" y="4316275"/>
            <a:ext cx="3799723" cy="656395"/>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cs-CZ" sz="1600" dirty="0" smtClean="0">
                <a:solidFill>
                  <a:schemeClr val="tx1"/>
                </a:solidFill>
              </a:rPr>
              <a:t>do každého obchodu, který prodává baterie má tudíž povinnost odebírat vybité</a:t>
            </a:r>
            <a:endParaRPr lang="cs-CZ" sz="1600" dirty="0">
              <a:solidFill>
                <a:schemeClr val="tx1"/>
              </a:solidFill>
            </a:endParaRPr>
          </a:p>
        </p:txBody>
      </p:sp>
      <p:sp>
        <p:nvSpPr>
          <p:cNvPr id="9" name="Obdélník 8"/>
          <p:cNvSpPr/>
          <p:nvPr/>
        </p:nvSpPr>
        <p:spPr>
          <a:xfrm>
            <a:off x="8253536" y="6046766"/>
            <a:ext cx="557808" cy="584775"/>
          </a:xfrm>
          <a:prstGeom prst="rect">
            <a:avLst/>
          </a:prstGeom>
        </p:spPr>
        <p:txBody>
          <a:bodyPr wrap="square">
            <a:spAutoFit/>
          </a:bodyPr>
          <a:lstStyle/>
          <a:p>
            <a:r>
              <a:rPr lang="cs-CZ" sz="400" dirty="0"/>
              <a:t>http://upload.wikimedia.org/wikipedia/commons/thumb/b/b3/Battery-collection-box.jpg/532px-Battery-collection-box.jpg</a:t>
            </a:r>
          </a:p>
        </p:txBody>
      </p:sp>
      <p:sp>
        <p:nvSpPr>
          <p:cNvPr id="11" name="Zaoblený obdélník 10"/>
          <p:cNvSpPr/>
          <p:nvPr/>
        </p:nvSpPr>
        <p:spPr>
          <a:xfrm>
            <a:off x="3734983" y="5310063"/>
            <a:ext cx="1728192" cy="8625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do sběrny nebo do modrého kontejneru</a:t>
            </a:r>
            <a:endParaRPr lang="cs-CZ" dirty="0"/>
          </a:p>
        </p:txBody>
      </p:sp>
      <p:sp>
        <p:nvSpPr>
          <p:cNvPr id="13" name="TextovéPole 12"/>
          <p:cNvSpPr txBox="1"/>
          <p:nvPr/>
        </p:nvSpPr>
        <p:spPr>
          <a:xfrm>
            <a:off x="5460673" y="1705148"/>
            <a:ext cx="1008112" cy="461665"/>
          </a:xfrm>
          <a:prstGeom prst="rect">
            <a:avLst/>
          </a:prstGeom>
          <a:noFill/>
        </p:spPr>
        <p:txBody>
          <a:bodyPr wrap="square" rtlCol="0">
            <a:spAutoFit/>
          </a:bodyPr>
          <a:lstStyle/>
          <a:p>
            <a:r>
              <a:rPr lang="cs-CZ" sz="400" dirty="0"/>
              <a:t>http://upload.wikimedia.org/wikipedia/commons/thumb/2/2a/Karlovy_Vary%2C_Jate%C4%8Dn%C3%AD%2C_u_Lidlu%2C_kontejnery.jpg/800px-Karlovy_Vary%2C_Jate%C4%8Dn%C3%AD%2C_u_Lidlu%2C_kontejnery.jpg</a:t>
            </a:r>
          </a:p>
        </p:txBody>
      </p:sp>
      <p:sp>
        <p:nvSpPr>
          <p:cNvPr id="4" name="Zaoblený obdélník 3"/>
          <p:cNvSpPr/>
          <p:nvPr/>
        </p:nvSpPr>
        <p:spPr>
          <a:xfrm>
            <a:off x="5270986" y="2255681"/>
            <a:ext cx="1502770" cy="504056"/>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do žlutého kontejneru</a:t>
            </a:r>
            <a:endParaRPr lang="cs-CZ" dirty="0">
              <a:solidFill>
                <a:schemeClr val="tx1"/>
              </a:solidFill>
            </a:endParaRPr>
          </a:p>
        </p:txBody>
      </p:sp>
      <p:pic>
        <p:nvPicPr>
          <p:cNvPr id="15" name="Obrázek 14"/>
          <p:cNvPicPr>
            <a:picLocks noChangeAspect="1"/>
          </p:cNvPicPr>
          <p:nvPr/>
        </p:nvPicPr>
        <p:blipFill rotWithShape="1">
          <a:blip r:embed="rId4" cstate="print">
            <a:extLst>
              <a:ext uri="{28A0092B-C50C-407E-A947-70E740481C1C}">
                <a14:useLocalDpi xmlns:a14="http://schemas.microsoft.com/office/drawing/2010/main" val="0"/>
              </a:ext>
            </a:extLst>
          </a:blip>
          <a:srcRect l="59614" t="24073" r="7623" b="27591"/>
          <a:stretch/>
        </p:blipFill>
        <p:spPr>
          <a:xfrm>
            <a:off x="5463175" y="5121966"/>
            <a:ext cx="1200201" cy="1328059"/>
          </a:xfrm>
          <a:prstGeom prst="rect">
            <a:avLst/>
          </a:prstGeom>
        </p:spPr>
      </p:pic>
    </p:spTree>
    <p:extLst>
      <p:ext uri="{BB962C8B-B14F-4D97-AF65-F5344CB8AC3E}">
        <p14:creationId xmlns:p14="http://schemas.microsoft.com/office/powerpoint/2010/main" val="1284988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2000"/>
                                        <p:tgtEl>
                                          <p:spTgt spid="3">
                                            <p:txEl>
                                              <p:pRg st="0" end="0"/>
                                            </p:txEl>
                                          </p:spTgt>
                                        </p:tgtEl>
                                      </p:cBhvr>
                                    </p:animEffect>
                                  </p:childTnLst>
                                </p:cTn>
                              </p:par>
                            </p:childTnLst>
                          </p:cTn>
                        </p:par>
                        <p:par>
                          <p:cTn id="8" fill="hold">
                            <p:stCondLst>
                              <p:cond delay="2000"/>
                            </p:stCondLst>
                            <p:childTnLst>
                              <p:par>
                                <p:cTn id="9" presetID="22" presetClass="entr" presetSubtype="4"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wipe(down)">
                                      <p:cBhvr>
                                        <p:cTn id="11" dur="2000"/>
                                        <p:tgtEl>
                                          <p:spTgt spid="3">
                                            <p:txEl>
                                              <p:pRg st="1" end="1"/>
                                            </p:txEl>
                                          </p:spTgt>
                                        </p:tgtEl>
                                      </p:cBhvr>
                                    </p:animEffect>
                                  </p:childTnLst>
                                </p:cTn>
                              </p:par>
                            </p:childTnLst>
                          </p:cTn>
                        </p:par>
                        <p:par>
                          <p:cTn id="12" fill="hold">
                            <p:stCondLst>
                              <p:cond delay="4000"/>
                            </p:stCondLst>
                            <p:childTnLst>
                              <p:par>
                                <p:cTn id="13" presetID="22" presetClass="entr" presetSubtype="4" fill="hold" grpId="0" nodeType="after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wipe(down)">
                                      <p:cBhvr>
                                        <p:cTn id="15" dur="2000"/>
                                        <p:tgtEl>
                                          <p:spTgt spid="3">
                                            <p:txEl>
                                              <p:pRg st="3" end="3"/>
                                            </p:txEl>
                                          </p:spTgt>
                                        </p:tgtEl>
                                      </p:cBhvr>
                                    </p:animEffect>
                                  </p:childTnLst>
                                </p:cTn>
                              </p:par>
                            </p:childTnLst>
                          </p:cTn>
                        </p:par>
                        <p:par>
                          <p:cTn id="16" fill="hold">
                            <p:stCondLst>
                              <p:cond delay="6000"/>
                            </p:stCondLst>
                            <p:childTnLst>
                              <p:par>
                                <p:cTn id="17" presetID="22" presetClass="entr" presetSubtype="4" fill="hold" grpId="0" nodeType="after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wipe(down)">
                                      <p:cBhvr>
                                        <p:cTn id="19" dur="2000"/>
                                        <p:tgtEl>
                                          <p:spTgt spid="3">
                                            <p:txEl>
                                              <p:pRg st="5" end="5"/>
                                            </p:txEl>
                                          </p:spTgt>
                                        </p:tgtEl>
                                      </p:cBhvr>
                                    </p:animEffect>
                                  </p:childTnLst>
                                </p:cTn>
                              </p:par>
                            </p:childTnLst>
                          </p:cTn>
                        </p:par>
                        <p:par>
                          <p:cTn id="20" fill="hold">
                            <p:stCondLst>
                              <p:cond delay="8000"/>
                            </p:stCondLst>
                            <p:childTnLst>
                              <p:par>
                                <p:cTn id="21" presetID="22" presetClass="entr" presetSubtype="4" fill="hold" grpId="0" nodeType="after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wipe(down)">
                                      <p:cBhvr>
                                        <p:cTn id="23" dur="2000"/>
                                        <p:tgtEl>
                                          <p:spTgt spid="3">
                                            <p:txEl>
                                              <p:pRg st="7" end="7"/>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1" presetClass="entr" presetSubtype="1" fill="hold" nodeType="click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wheel(1)">
                                      <p:cBhvr>
                                        <p:cTn id="28" dur="2000"/>
                                        <p:tgtEl>
                                          <p:spTgt spid="14"/>
                                        </p:tgtEl>
                                      </p:cBhvr>
                                    </p:animEffect>
                                  </p:childTnLst>
                                </p:cTn>
                              </p:par>
                              <p:par>
                                <p:cTn id="29" presetID="2" presetClass="entr" presetSubtype="1" fill="hold" grpId="0" nodeType="with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0-#ppt_h/2"/>
                                          </p:val>
                                        </p:tav>
                                        <p:tav tm="100000">
                                          <p:val>
                                            <p:strVal val="#ppt_y"/>
                                          </p:val>
                                        </p:tav>
                                      </p:tavLst>
                                    </p:anim>
                                  </p:childTnLst>
                                </p:cTn>
                              </p:par>
                              <p:par>
                                <p:cTn id="33" presetID="1" presetClass="entr" presetSubtype="0"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animEffect transition="in" filter="fade">
                                      <p:cBhvr>
                                        <p:cTn id="39" dur="1000"/>
                                        <p:tgtEl>
                                          <p:spTgt spid="6"/>
                                        </p:tgtEl>
                                      </p:cBhvr>
                                    </p:animEffect>
                                    <p:anim calcmode="lin" valueType="num">
                                      <p:cBhvr>
                                        <p:cTn id="40" dur="1000" fill="hold"/>
                                        <p:tgtEl>
                                          <p:spTgt spid="6"/>
                                        </p:tgtEl>
                                        <p:attrNameLst>
                                          <p:attrName>ppt_x</p:attrName>
                                        </p:attrNameLst>
                                      </p:cBhvr>
                                      <p:tavLst>
                                        <p:tav tm="0">
                                          <p:val>
                                            <p:strVal val="#ppt_x"/>
                                          </p:val>
                                        </p:tav>
                                        <p:tav tm="100000">
                                          <p:val>
                                            <p:strVal val="#ppt_x"/>
                                          </p:val>
                                        </p:tav>
                                      </p:tavLst>
                                    </p:anim>
                                    <p:anim calcmode="lin" valueType="num">
                                      <p:cBhvr>
                                        <p:cTn id="41" dur="1000" fill="hold"/>
                                        <p:tgtEl>
                                          <p:spTgt spid="6"/>
                                        </p:tgtEl>
                                        <p:attrNameLst>
                                          <p:attrName>ppt_y</p:attrName>
                                        </p:attrNameLst>
                                      </p:cBhvr>
                                      <p:tavLst>
                                        <p:tav tm="0">
                                          <p:val>
                                            <p:strVal val="#ppt_y+.1"/>
                                          </p:val>
                                        </p:tav>
                                        <p:tav tm="100000">
                                          <p:val>
                                            <p:strVal val="#ppt_y"/>
                                          </p:val>
                                        </p:tav>
                                      </p:tavLst>
                                    </p:anim>
                                  </p:childTnLst>
                                </p:cTn>
                              </p:par>
                              <p:par>
                                <p:cTn id="42" presetID="6" presetClass="entr" presetSubtype="16" fill="hold" nodeType="withEffect">
                                  <p:stCondLst>
                                    <p:cond delay="0"/>
                                  </p:stCondLst>
                                  <p:childTnLst>
                                    <p:set>
                                      <p:cBhvr>
                                        <p:cTn id="43" dur="1" fill="hold">
                                          <p:stCondLst>
                                            <p:cond delay="0"/>
                                          </p:stCondLst>
                                        </p:cTn>
                                        <p:tgtEl>
                                          <p:spTgt spid="8"/>
                                        </p:tgtEl>
                                        <p:attrNameLst>
                                          <p:attrName>style.visibility</p:attrName>
                                        </p:attrNameLst>
                                      </p:cBhvr>
                                      <p:to>
                                        <p:strVal val="visible"/>
                                      </p:to>
                                    </p:set>
                                    <p:animEffect transition="in" filter="circle(in)">
                                      <p:cBhvr>
                                        <p:cTn id="44" dur="2000"/>
                                        <p:tgtEl>
                                          <p:spTgt spid="8"/>
                                        </p:tgtEl>
                                      </p:cBhvr>
                                    </p:animEffect>
                                  </p:childTnLst>
                                </p:cTn>
                              </p:par>
                              <p:par>
                                <p:cTn id="45" presetID="1" presetClass="entr" presetSubtype="0" fill="hold" grpId="0" nodeType="withEffect">
                                  <p:stCondLst>
                                    <p:cond delay="0"/>
                                  </p:stCondLst>
                                  <p:childTnLst>
                                    <p:set>
                                      <p:cBhvr>
                                        <p:cTn id="46" dur="1" fill="hold">
                                          <p:stCondLst>
                                            <p:cond delay="0"/>
                                          </p:stCondLst>
                                        </p:cTn>
                                        <p:tgtEl>
                                          <p:spTgt spid="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7"/>
                                        </p:tgtEl>
                                        <p:attrNameLst>
                                          <p:attrName>style.visibility</p:attrName>
                                        </p:attrNameLst>
                                      </p:cBhvr>
                                      <p:to>
                                        <p:strVal val="visible"/>
                                      </p:to>
                                    </p:set>
                                    <p:anim calcmode="lin" valueType="num">
                                      <p:cBhvr additive="base">
                                        <p:cTn id="51" dur="500" fill="hold"/>
                                        <p:tgtEl>
                                          <p:spTgt spid="7"/>
                                        </p:tgtEl>
                                        <p:attrNameLst>
                                          <p:attrName>ppt_x</p:attrName>
                                        </p:attrNameLst>
                                      </p:cBhvr>
                                      <p:tavLst>
                                        <p:tav tm="0">
                                          <p:val>
                                            <p:strVal val="#ppt_x"/>
                                          </p:val>
                                        </p:tav>
                                        <p:tav tm="100000">
                                          <p:val>
                                            <p:strVal val="#ppt_x"/>
                                          </p:val>
                                        </p:tav>
                                      </p:tavLst>
                                    </p:anim>
                                    <p:anim calcmode="lin" valueType="num">
                                      <p:cBhvr additive="base">
                                        <p:cTn id="52" dur="500" fill="hold"/>
                                        <p:tgtEl>
                                          <p:spTgt spid="7"/>
                                        </p:tgtEl>
                                        <p:attrNameLst>
                                          <p:attrName>ppt_y</p:attrName>
                                        </p:attrNameLst>
                                      </p:cBhvr>
                                      <p:tavLst>
                                        <p:tav tm="0">
                                          <p:val>
                                            <p:strVal val="1+#ppt_h/2"/>
                                          </p:val>
                                        </p:tav>
                                        <p:tav tm="100000">
                                          <p:val>
                                            <p:strVal val="#ppt_y"/>
                                          </p:val>
                                        </p:tav>
                                      </p:tavLst>
                                    </p:anim>
                                  </p:childTnLst>
                                </p:cTn>
                              </p:par>
                              <p:par>
                                <p:cTn id="53" presetID="45" presetClass="entr" presetSubtype="0" fill="hold" nodeType="withEffect">
                                  <p:stCondLst>
                                    <p:cond delay="0"/>
                                  </p:stCondLst>
                                  <p:childTnLst>
                                    <p:set>
                                      <p:cBhvr>
                                        <p:cTn id="54" dur="1" fill="hold">
                                          <p:stCondLst>
                                            <p:cond delay="0"/>
                                          </p:stCondLst>
                                        </p:cTn>
                                        <p:tgtEl>
                                          <p:spTgt spid="10"/>
                                        </p:tgtEl>
                                        <p:attrNameLst>
                                          <p:attrName>style.visibility</p:attrName>
                                        </p:attrNameLst>
                                      </p:cBhvr>
                                      <p:to>
                                        <p:strVal val="visible"/>
                                      </p:to>
                                    </p:set>
                                    <p:animEffect transition="in" filter="fade">
                                      <p:cBhvr>
                                        <p:cTn id="55" dur="2000"/>
                                        <p:tgtEl>
                                          <p:spTgt spid="10"/>
                                        </p:tgtEl>
                                      </p:cBhvr>
                                    </p:animEffect>
                                    <p:anim calcmode="lin" valueType="num">
                                      <p:cBhvr>
                                        <p:cTn id="56" dur="2000" fill="hold"/>
                                        <p:tgtEl>
                                          <p:spTgt spid="10"/>
                                        </p:tgtEl>
                                        <p:attrNameLst>
                                          <p:attrName>ppt_w</p:attrName>
                                        </p:attrNameLst>
                                      </p:cBhvr>
                                      <p:tavLst>
                                        <p:tav tm="0" fmla="#ppt_w*sin(2.5*pi*$)">
                                          <p:val>
                                            <p:fltVal val="0"/>
                                          </p:val>
                                        </p:tav>
                                        <p:tav tm="100000">
                                          <p:val>
                                            <p:fltVal val="1"/>
                                          </p:val>
                                        </p:tav>
                                      </p:tavLst>
                                    </p:anim>
                                    <p:anim calcmode="lin" valueType="num">
                                      <p:cBhvr>
                                        <p:cTn id="57" dur="2000" fill="hold"/>
                                        <p:tgtEl>
                                          <p:spTgt spid="10"/>
                                        </p:tgtEl>
                                        <p:attrNameLst>
                                          <p:attrName>ppt_h</p:attrName>
                                        </p:attrNameLst>
                                      </p:cBhvr>
                                      <p:tavLst>
                                        <p:tav tm="0">
                                          <p:val>
                                            <p:strVal val="#ppt_h"/>
                                          </p:val>
                                        </p:tav>
                                        <p:tav tm="100000">
                                          <p:val>
                                            <p:strVal val="#ppt_h"/>
                                          </p:val>
                                        </p:tav>
                                      </p:tavLst>
                                    </p:anim>
                                  </p:childTnLst>
                                </p:cTn>
                              </p:par>
                              <p:par>
                                <p:cTn id="58" presetID="1" presetClass="entr" presetSubtype="0" fill="hold" grpId="0" nodeType="withEffect">
                                  <p:stCondLst>
                                    <p:cond delay="0"/>
                                  </p:stCondLst>
                                  <p:childTnLst>
                                    <p:set>
                                      <p:cBhvr>
                                        <p:cTn id="59" dur="1" fill="hold">
                                          <p:stCondLst>
                                            <p:cond delay="0"/>
                                          </p:stCondLst>
                                        </p:cTn>
                                        <p:tgtEl>
                                          <p:spTgt spid="9"/>
                                        </p:tgtEl>
                                        <p:attrNameLst>
                                          <p:attrName>style.visibility</p:attrName>
                                        </p:attrNameLst>
                                      </p:cBhvr>
                                      <p:to>
                                        <p:strVal val="visible"/>
                                      </p:to>
                                    </p:set>
                                  </p:childTnLst>
                                </p:cTn>
                              </p:par>
                            </p:childTnLst>
                          </p:cTn>
                        </p:par>
                      </p:childTnLst>
                    </p:cTn>
                  </p:par>
                  <p:par>
                    <p:cTn id="60" fill="hold">
                      <p:stCondLst>
                        <p:cond delay="indefinite"/>
                      </p:stCondLst>
                      <p:childTnLst>
                        <p:par>
                          <p:cTn id="61" fill="hold">
                            <p:stCondLst>
                              <p:cond delay="0"/>
                            </p:stCondLst>
                            <p:childTnLst>
                              <p:par>
                                <p:cTn id="62" presetID="26" presetClass="entr" presetSubtype="0" fill="hold" grpId="0" nodeType="clickEffect">
                                  <p:stCondLst>
                                    <p:cond delay="0"/>
                                  </p:stCondLst>
                                  <p:childTnLst>
                                    <p:set>
                                      <p:cBhvr>
                                        <p:cTn id="63" dur="1" fill="hold">
                                          <p:stCondLst>
                                            <p:cond delay="0"/>
                                          </p:stCondLst>
                                        </p:cTn>
                                        <p:tgtEl>
                                          <p:spTgt spid="11"/>
                                        </p:tgtEl>
                                        <p:attrNameLst>
                                          <p:attrName>style.visibility</p:attrName>
                                        </p:attrNameLst>
                                      </p:cBhvr>
                                      <p:to>
                                        <p:strVal val="visible"/>
                                      </p:to>
                                    </p:set>
                                    <p:animEffect transition="in" filter="wipe(down)">
                                      <p:cBhvr>
                                        <p:cTn id="64" dur="580">
                                          <p:stCondLst>
                                            <p:cond delay="0"/>
                                          </p:stCondLst>
                                        </p:cTn>
                                        <p:tgtEl>
                                          <p:spTgt spid="11"/>
                                        </p:tgtEl>
                                      </p:cBhvr>
                                    </p:animEffect>
                                    <p:anim calcmode="lin" valueType="num">
                                      <p:cBhvr>
                                        <p:cTn id="65"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66"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67"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68"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69"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70" dur="26">
                                          <p:stCondLst>
                                            <p:cond delay="650"/>
                                          </p:stCondLst>
                                        </p:cTn>
                                        <p:tgtEl>
                                          <p:spTgt spid="11"/>
                                        </p:tgtEl>
                                      </p:cBhvr>
                                      <p:to x="100000" y="60000"/>
                                    </p:animScale>
                                    <p:animScale>
                                      <p:cBhvr>
                                        <p:cTn id="71" dur="166" decel="50000">
                                          <p:stCondLst>
                                            <p:cond delay="676"/>
                                          </p:stCondLst>
                                        </p:cTn>
                                        <p:tgtEl>
                                          <p:spTgt spid="11"/>
                                        </p:tgtEl>
                                      </p:cBhvr>
                                      <p:to x="100000" y="100000"/>
                                    </p:animScale>
                                    <p:animScale>
                                      <p:cBhvr>
                                        <p:cTn id="72" dur="26">
                                          <p:stCondLst>
                                            <p:cond delay="1312"/>
                                          </p:stCondLst>
                                        </p:cTn>
                                        <p:tgtEl>
                                          <p:spTgt spid="11"/>
                                        </p:tgtEl>
                                      </p:cBhvr>
                                      <p:to x="100000" y="80000"/>
                                    </p:animScale>
                                    <p:animScale>
                                      <p:cBhvr>
                                        <p:cTn id="73" dur="166" decel="50000">
                                          <p:stCondLst>
                                            <p:cond delay="1338"/>
                                          </p:stCondLst>
                                        </p:cTn>
                                        <p:tgtEl>
                                          <p:spTgt spid="11"/>
                                        </p:tgtEl>
                                      </p:cBhvr>
                                      <p:to x="100000" y="100000"/>
                                    </p:animScale>
                                    <p:animScale>
                                      <p:cBhvr>
                                        <p:cTn id="74" dur="26">
                                          <p:stCondLst>
                                            <p:cond delay="1642"/>
                                          </p:stCondLst>
                                        </p:cTn>
                                        <p:tgtEl>
                                          <p:spTgt spid="11"/>
                                        </p:tgtEl>
                                      </p:cBhvr>
                                      <p:to x="100000" y="90000"/>
                                    </p:animScale>
                                    <p:animScale>
                                      <p:cBhvr>
                                        <p:cTn id="75" dur="166" decel="50000">
                                          <p:stCondLst>
                                            <p:cond delay="1668"/>
                                          </p:stCondLst>
                                        </p:cTn>
                                        <p:tgtEl>
                                          <p:spTgt spid="11"/>
                                        </p:tgtEl>
                                      </p:cBhvr>
                                      <p:to x="100000" y="100000"/>
                                    </p:animScale>
                                    <p:animScale>
                                      <p:cBhvr>
                                        <p:cTn id="76" dur="26">
                                          <p:stCondLst>
                                            <p:cond delay="1808"/>
                                          </p:stCondLst>
                                        </p:cTn>
                                        <p:tgtEl>
                                          <p:spTgt spid="11"/>
                                        </p:tgtEl>
                                      </p:cBhvr>
                                      <p:to x="100000" y="95000"/>
                                    </p:animScale>
                                    <p:animScale>
                                      <p:cBhvr>
                                        <p:cTn id="77" dur="166" decel="50000">
                                          <p:stCondLst>
                                            <p:cond delay="1834"/>
                                          </p:stCondLst>
                                        </p:cTn>
                                        <p:tgtEl>
                                          <p:spTgt spid="11"/>
                                        </p:tgtEl>
                                      </p:cBhvr>
                                      <p:to x="100000" y="100000"/>
                                    </p:animScale>
                                  </p:childTnLst>
                                </p:cTn>
                              </p:par>
                              <p:par>
                                <p:cTn id="78" presetID="53" presetClass="entr" presetSubtype="16" fill="hold" nodeType="withEffect">
                                  <p:stCondLst>
                                    <p:cond delay="0"/>
                                  </p:stCondLst>
                                  <p:childTnLst>
                                    <p:set>
                                      <p:cBhvr>
                                        <p:cTn id="79" dur="1" fill="hold">
                                          <p:stCondLst>
                                            <p:cond delay="0"/>
                                          </p:stCondLst>
                                        </p:cTn>
                                        <p:tgtEl>
                                          <p:spTgt spid="15"/>
                                        </p:tgtEl>
                                        <p:attrNameLst>
                                          <p:attrName>style.visibility</p:attrName>
                                        </p:attrNameLst>
                                      </p:cBhvr>
                                      <p:to>
                                        <p:strVal val="visible"/>
                                      </p:to>
                                    </p:set>
                                    <p:anim calcmode="lin" valueType="num">
                                      <p:cBhvr>
                                        <p:cTn id="80" dur="500" fill="hold"/>
                                        <p:tgtEl>
                                          <p:spTgt spid="15"/>
                                        </p:tgtEl>
                                        <p:attrNameLst>
                                          <p:attrName>ppt_w</p:attrName>
                                        </p:attrNameLst>
                                      </p:cBhvr>
                                      <p:tavLst>
                                        <p:tav tm="0">
                                          <p:val>
                                            <p:fltVal val="0"/>
                                          </p:val>
                                        </p:tav>
                                        <p:tav tm="100000">
                                          <p:val>
                                            <p:strVal val="#ppt_w"/>
                                          </p:val>
                                        </p:tav>
                                      </p:tavLst>
                                    </p:anim>
                                    <p:anim calcmode="lin" valueType="num">
                                      <p:cBhvr>
                                        <p:cTn id="81" dur="500" fill="hold"/>
                                        <p:tgtEl>
                                          <p:spTgt spid="15"/>
                                        </p:tgtEl>
                                        <p:attrNameLst>
                                          <p:attrName>ppt_h</p:attrName>
                                        </p:attrNameLst>
                                      </p:cBhvr>
                                      <p:tavLst>
                                        <p:tav tm="0">
                                          <p:val>
                                            <p:fltVal val="0"/>
                                          </p:val>
                                        </p:tav>
                                        <p:tav tm="100000">
                                          <p:val>
                                            <p:strVal val="#ppt_h"/>
                                          </p:val>
                                        </p:tav>
                                      </p:tavLst>
                                    </p:anim>
                                    <p:animEffect transition="in" filter="fade">
                                      <p:cBhvr>
                                        <p:cTn id="82" dur="500"/>
                                        <p:tgtEl>
                                          <p:spTgt spid="15"/>
                                        </p:tgtEl>
                                      </p:cBhvr>
                                    </p:animEffect>
                                  </p:childTnLst>
                                </p:cTn>
                              </p:par>
                              <p:par>
                                <p:cTn id="83" presetID="1" presetClass="entr" presetSubtype="0" fill="hold" grpId="0" nodeType="withEffect">
                                  <p:stCondLst>
                                    <p:cond delay="0"/>
                                  </p:stCondLst>
                                  <p:childTnLst>
                                    <p:set>
                                      <p:cBhvr>
                                        <p:cTn id="8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3" grpId="0" build="p" advAuto="500"/>
      <p:bldP spid="5" grpId="0"/>
      <p:bldP spid="6" grpId="0" animBg="1"/>
      <p:bldP spid="7" grpId="0" animBg="1"/>
      <p:bldP spid="9" grpId="0"/>
      <p:bldP spid="11" grpId="0" animBg="1"/>
      <p:bldP spid="13" grpId="0"/>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EFD1"/>
            </a:gs>
            <a:gs pos="80000">
              <a:srgbClr val="F0EBD5">
                <a:lumMod val="91000"/>
              </a:srgbClr>
            </a:gs>
            <a:gs pos="100000">
              <a:srgbClr val="D1C39F"/>
            </a:gs>
          </a:gsLst>
          <a:lin ang="13500000" scaled="0"/>
          <a:tileRect/>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445142" y="332656"/>
            <a:ext cx="8229600" cy="1224136"/>
          </a:xfrm>
        </p:spPr>
        <p:style>
          <a:lnRef idx="0">
            <a:schemeClr val="accent6"/>
          </a:lnRef>
          <a:fillRef idx="3">
            <a:schemeClr val="accent6"/>
          </a:fillRef>
          <a:effectRef idx="3">
            <a:schemeClr val="accent6"/>
          </a:effectRef>
          <a:fontRef idx="minor">
            <a:schemeClr val="lt1"/>
          </a:fontRef>
        </p:style>
        <p:txBody>
          <a:bodyPr>
            <a:noAutofit/>
          </a:bodyPr>
          <a:lstStyle/>
          <a:p>
            <a:r>
              <a:rPr lang="cs-CZ" sz="4800" b="1" dirty="0" smtClean="0">
                <a:effectLst>
                  <a:outerShdw blurRad="38100" dist="38100" dir="2700000" algn="tl">
                    <a:srgbClr val="000000">
                      <a:alpha val="43137"/>
                    </a:srgbClr>
                  </a:outerShdw>
                </a:effectLst>
                <a:latin typeface="+mj-lt"/>
                <a:cs typeface="Times New Roman" pitchFamily="18" charset="0"/>
              </a:rPr>
              <a:t>PŘIŘAĎTE SPRÁVNÉ ODPOVĚDI</a:t>
            </a:r>
            <a:endParaRPr lang="cs-CZ" sz="4800" b="1" dirty="0">
              <a:effectLst>
                <a:outerShdw blurRad="38100" dist="38100" dir="2700000" algn="tl">
                  <a:srgbClr val="000000">
                    <a:alpha val="43137"/>
                  </a:srgbClr>
                </a:outerShdw>
              </a:effectLst>
              <a:latin typeface="+mj-lt"/>
              <a:cs typeface="Times New Roman" pitchFamily="18" charset="0"/>
            </a:endParaRPr>
          </a:p>
        </p:txBody>
      </p:sp>
      <p:sp>
        <p:nvSpPr>
          <p:cNvPr id="3" name="Zástupný symbol pro obsah 2"/>
          <p:cNvSpPr>
            <a:spLocks noGrp="1"/>
          </p:cNvSpPr>
          <p:nvPr>
            <p:ph idx="1"/>
          </p:nvPr>
        </p:nvSpPr>
        <p:spPr>
          <a:xfrm>
            <a:off x="457200" y="1600201"/>
            <a:ext cx="4114800" cy="1396752"/>
          </a:xfrm>
        </p:spPr>
        <p:txBody>
          <a:bodyPr>
            <a:normAutofit fontScale="92500" lnSpcReduction="10000"/>
          </a:bodyPr>
          <a:lstStyle/>
          <a:p>
            <a:pPr marL="0" indent="0">
              <a:buNone/>
            </a:pPr>
            <a:r>
              <a:rPr lang="cs-CZ" dirty="0" smtClean="0"/>
              <a:t>Proces při kterém se z odpadu získávají cenné suroviny se nazývá</a:t>
            </a:r>
            <a:endParaRPr lang="cs-CZ" dirty="0"/>
          </a:p>
        </p:txBody>
      </p:sp>
      <p:sp>
        <p:nvSpPr>
          <p:cNvPr id="4" name="TextovéPole 3"/>
          <p:cNvSpPr txBox="1"/>
          <p:nvPr/>
        </p:nvSpPr>
        <p:spPr>
          <a:xfrm>
            <a:off x="4860032" y="1660158"/>
            <a:ext cx="3096344" cy="369332"/>
          </a:xfrm>
          <a:prstGeom prst="rect">
            <a:avLst/>
          </a:prstGeom>
          <a:noFill/>
        </p:spPr>
        <p:txBody>
          <a:bodyPr wrap="square" rtlCol="0">
            <a:spAutoFit/>
          </a:bodyPr>
          <a:lstStyle/>
          <a:p>
            <a:r>
              <a:rPr lang="cs-CZ" dirty="0" smtClean="0"/>
              <a:t>a) revokace</a:t>
            </a:r>
            <a:endParaRPr lang="cs-CZ" dirty="0"/>
          </a:p>
        </p:txBody>
      </p:sp>
      <p:sp>
        <p:nvSpPr>
          <p:cNvPr id="5" name="TextovéPole 4"/>
          <p:cNvSpPr txBox="1"/>
          <p:nvPr/>
        </p:nvSpPr>
        <p:spPr>
          <a:xfrm>
            <a:off x="4861786" y="2029490"/>
            <a:ext cx="3096344" cy="369332"/>
          </a:xfrm>
          <a:prstGeom prst="rect">
            <a:avLst/>
          </a:prstGeom>
          <a:noFill/>
        </p:spPr>
        <p:txBody>
          <a:bodyPr wrap="square" rtlCol="0">
            <a:spAutoFit/>
          </a:bodyPr>
          <a:lstStyle/>
          <a:p>
            <a:r>
              <a:rPr lang="cs-CZ" dirty="0" smtClean="0"/>
              <a:t>b) restaurování</a:t>
            </a:r>
            <a:endParaRPr lang="cs-CZ" dirty="0"/>
          </a:p>
        </p:txBody>
      </p:sp>
      <p:sp>
        <p:nvSpPr>
          <p:cNvPr id="6" name="TextovéPole 5"/>
          <p:cNvSpPr txBox="1"/>
          <p:nvPr/>
        </p:nvSpPr>
        <p:spPr>
          <a:xfrm>
            <a:off x="4861786" y="2398822"/>
            <a:ext cx="3096344" cy="369332"/>
          </a:xfrm>
          <a:prstGeom prst="rect">
            <a:avLst/>
          </a:prstGeom>
          <a:noFill/>
        </p:spPr>
        <p:txBody>
          <a:bodyPr wrap="square" rtlCol="0">
            <a:spAutoFit/>
          </a:bodyPr>
          <a:lstStyle/>
          <a:p>
            <a:r>
              <a:rPr lang="cs-CZ" dirty="0" smtClean="0"/>
              <a:t>c) recyklace</a:t>
            </a:r>
            <a:endParaRPr lang="cs-CZ" dirty="0"/>
          </a:p>
        </p:txBody>
      </p:sp>
      <p:sp>
        <p:nvSpPr>
          <p:cNvPr id="8" name="TextovéPole 7"/>
          <p:cNvSpPr txBox="1"/>
          <p:nvPr/>
        </p:nvSpPr>
        <p:spPr>
          <a:xfrm>
            <a:off x="4861786" y="2782653"/>
            <a:ext cx="3096344" cy="369332"/>
          </a:xfrm>
          <a:prstGeom prst="rect">
            <a:avLst/>
          </a:prstGeom>
          <a:noFill/>
        </p:spPr>
        <p:txBody>
          <a:bodyPr wrap="square" rtlCol="0">
            <a:spAutoFit/>
          </a:bodyPr>
          <a:lstStyle/>
          <a:p>
            <a:r>
              <a:rPr lang="cs-CZ" dirty="0" smtClean="0"/>
              <a:t>d) revalvace</a:t>
            </a:r>
            <a:endParaRPr lang="cs-CZ" dirty="0"/>
          </a:p>
        </p:txBody>
      </p:sp>
      <p:sp>
        <p:nvSpPr>
          <p:cNvPr id="9" name="TextovéPole 8"/>
          <p:cNvSpPr txBox="1"/>
          <p:nvPr/>
        </p:nvSpPr>
        <p:spPr>
          <a:xfrm>
            <a:off x="892551" y="3573016"/>
            <a:ext cx="2302502" cy="400110"/>
          </a:xfrm>
          <a:prstGeom prst="rect">
            <a:avLst/>
          </a:prstGeom>
          <a:noFill/>
        </p:spPr>
        <p:txBody>
          <a:bodyPr wrap="square" rtlCol="0">
            <a:spAutoFit/>
          </a:bodyPr>
          <a:lstStyle/>
          <a:p>
            <a:r>
              <a:rPr lang="cs-CZ" sz="2000" b="1" dirty="0" smtClean="0"/>
              <a:t>a) autobaterie</a:t>
            </a:r>
            <a:endParaRPr lang="cs-CZ" sz="2000" b="1" dirty="0"/>
          </a:p>
        </p:txBody>
      </p:sp>
      <p:sp>
        <p:nvSpPr>
          <p:cNvPr id="10" name="Zástupný symbol pro obsah 2"/>
          <p:cNvSpPr txBox="1">
            <a:spLocks/>
          </p:cNvSpPr>
          <p:nvPr/>
        </p:nvSpPr>
        <p:spPr>
          <a:xfrm>
            <a:off x="4724400" y="4365104"/>
            <a:ext cx="4114800" cy="139675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cs-CZ" dirty="0" smtClean="0"/>
              <a:t>Co byste zařadili mezi nebezpečné odpady?</a:t>
            </a:r>
            <a:endParaRPr lang="cs-CZ" dirty="0"/>
          </a:p>
        </p:txBody>
      </p:sp>
      <p:sp>
        <p:nvSpPr>
          <p:cNvPr id="11" name="TextovéPole 10"/>
          <p:cNvSpPr txBox="1"/>
          <p:nvPr/>
        </p:nvSpPr>
        <p:spPr>
          <a:xfrm>
            <a:off x="1263147" y="4181153"/>
            <a:ext cx="2302502" cy="400110"/>
          </a:xfrm>
          <a:prstGeom prst="rect">
            <a:avLst/>
          </a:prstGeom>
          <a:noFill/>
        </p:spPr>
        <p:txBody>
          <a:bodyPr wrap="square" rtlCol="0">
            <a:spAutoFit/>
          </a:bodyPr>
          <a:lstStyle/>
          <a:p>
            <a:r>
              <a:rPr lang="cs-CZ" sz="2000" b="1" dirty="0" smtClean="0"/>
              <a:t>b) úsporná žárovka</a:t>
            </a:r>
            <a:endParaRPr lang="cs-CZ" sz="2000" b="1" dirty="0"/>
          </a:p>
        </p:txBody>
      </p:sp>
      <p:sp>
        <p:nvSpPr>
          <p:cNvPr id="13" name="TextovéPole 12"/>
          <p:cNvSpPr txBox="1"/>
          <p:nvPr/>
        </p:nvSpPr>
        <p:spPr>
          <a:xfrm>
            <a:off x="1619672" y="4834842"/>
            <a:ext cx="2302502" cy="400110"/>
          </a:xfrm>
          <a:prstGeom prst="rect">
            <a:avLst/>
          </a:prstGeom>
          <a:noFill/>
        </p:spPr>
        <p:txBody>
          <a:bodyPr wrap="square" rtlCol="0">
            <a:spAutoFit/>
          </a:bodyPr>
          <a:lstStyle/>
          <a:p>
            <a:r>
              <a:rPr lang="cs-CZ" sz="2000" b="1" dirty="0" smtClean="0"/>
              <a:t>c) staré ponožky</a:t>
            </a:r>
            <a:endParaRPr lang="cs-CZ" sz="2000" b="1" dirty="0"/>
          </a:p>
        </p:txBody>
      </p:sp>
      <p:sp>
        <p:nvSpPr>
          <p:cNvPr id="14" name="TextovéPole 13"/>
          <p:cNvSpPr txBox="1"/>
          <p:nvPr/>
        </p:nvSpPr>
        <p:spPr>
          <a:xfrm>
            <a:off x="2134267" y="5577190"/>
            <a:ext cx="2302502" cy="400110"/>
          </a:xfrm>
          <a:prstGeom prst="rect">
            <a:avLst/>
          </a:prstGeom>
          <a:noFill/>
        </p:spPr>
        <p:txBody>
          <a:bodyPr wrap="square" rtlCol="0">
            <a:spAutoFit/>
          </a:bodyPr>
          <a:lstStyle/>
          <a:p>
            <a:r>
              <a:rPr lang="cs-CZ" sz="2000" b="1" dirty="0" smtClean="0"/>
              <a:t>d) lahvičky od léků</a:t>
            </a:r>
            <a:endParaRPr lang="cs-CZ" sz="2000" b="1" dirty="0"/>
          </a:p>
        </p:txBody>
      </p:sp>
      <p:sp>
        <p:nvSpPr>
          <p:cNvPr id="7" name="Obdélník 6"/>
          <p:cNvSpPr/>
          <p:nvPr/>
        </p:nvSpPr>
        <p:spPr>
          <a:xfrm>
            <a:off x="6409958" y="3573016"/>
            <a:ext cx="1997968" cy="153888"/>
          </a:xfrm>
          <a:prstGeom prst="rect">
            <a:avLst/>
          </a:prstGeom>
        </p:spPr>
        <p:txBody>
          <a:bodyPr wrap="square">
            <a:spAutoFit/>
          </a:bodyPr>
          <a:lstStyle/>
          <a:p>
            <a:r>
              <a:rPr lang="cs-CZ" sz="400" dirty="0"/>
              <a:t>http://upload.wikimedia.org/wikipedia/commons/6/6f/Recycling_symbol3D.png</a:t>
            </a:r>
          </a:p>
        </p:txBody>
      </p:sp>
      <p:pic>
        <p:nvPicPr>
          <p:cNvPr id="15" name="Obrázek 1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85621" y="1844824"/>
            <a:ext cx="1753863" cy="1712269"/>
          </a:xfrm>
          <a:prstGeom prst="rect">
            <a:avLst/>
          </a:prstGeom>
        </p:spPr>
      </p:pic>
      <p:sp>
        <p:nvSpPr>
          <p:cNvPr id="16" name="TextovéPole 15"/>
          <p:cNvSpPr txBox="1"/>
          <p:nvPr/>
        </p:nvSpPr>
        <p:spPr>
          <a:xfrm>
            <a:off x="296309" y="5977300"/>
            <a:ext cx="8280920" cy="923330"/>
          </a:xfrm>
          <a:prstGeom prst="rect">
            <a:avLst/>
          </a:prstGeom>
          <a:noFill/>
        </p:spPr>
        <p:txBody>
          <a:bodyPr wrap="square" rtlCol="0">
            <a:spAutoFit/>
          </a:bodyPr>
          <a:lstStyle/>
          <a:p>
            <a:r>
              <a:rPr lang="cs-CZ" dirty="0" smtClean="0"/>
              <a:t>autobaterie obsahuje olovo a kyselinu sírovou nebo jiné chemikálie, v úsporných žárovkách bývá rtuť, lahvičky od léků mohou obsahovat účinné látky, které potom mění přírodní procesy.</a:t>
            </a:r>
            <a:endParaRPr lang="cs-CZ" dirty="0"/>
          </a:p>
        </p:txBody>
      </p:sp>
    </p:spTree>
    <p:extLst>
      <p:ext uri="{BB962C8B-B14F-4D97-AF65-F5344CB8AC3E}">
        <p14:creationId xmlns:p14="http://schemas.microsoft.com/office/powerpoint/2010/main" val="3443206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1000" fill="hold"/>
                                        <p:tgtEl>
                                          <p:spTgt spid="4"/>
                                        </p:tgtEl>
                                        <p:attrNameLst>
                                          <p:attrName>ppt_x</p:attrName>
                                        </p:attrNameLst>
                                      </p:cBhvr>
                                      <p:tavLst>
                                        <p:tav tm="0">
                                          <p:val>
                                            <p:strVal val="#ppt_x"/>
                                          </p:val>
                                        </p:tav>
                                        <p:tav tm="100000">
                                          <p:val>
                                            <p:strVal val="#ppt_x"/>
                                          </p:val>
                                        </p:tav>
                                      </p:tavLst>
                                    </p:anim>
                                    <p:anim calcmode="lin" valueType="num">
                                      <p:cBhvr additive="base">
                                        <p:cTn id="16" dur="1000" fill="hold"/>
                                        <p:tgtEl>
                                          <p:spTgt spid="4"/>
                                        </p:tgtEl>
                                        <p:attrNameLst>
                                          <p:attrName>ppt_y</p:attrName>
                                        </p:attrNameLst>
                                      </p:cBhvr>
                                      <p:tavLst>
                                        <p:tav tm="0">
                                          <p:val>
                                            <p:strVal val="1+#ppt_h/2"/>
                                          </p:val>
                                        </p:tav>
                                        <p:tav tm="100000">
                                          <p:val>
                                            <p:strVal val="#ppt_y"/>
                                          </p:val>
                                        </p:tav>
                                      </p:tavLst>
                                    </p:anim>
                                  </p:childTnLst>
                                </p:cTn>
                              </p:par>
                            </p:childTnLst>
                          </p:cTn>
                        </p:par>
                        <p:par>
                          <p:cTn id="17" fill="hold">
                            <p:stCondLst>
                              <p:cond delay="1000"/>
                            </p:stCondLst>
                            <p:childTnLst>
                              <p:par>
                                <p:cTn id="18" presetID="2" presetClass="entr" presetSubtype="4" fill="hold" grpId="0" nodeType="afterEffect">
                                  <p:stCondLst>
                                    <p:cond delay="0"/>
                                  </p:stCondLst>
                                  <p:childTnLst>
                                    <p:set>
                                      <p:cBhvr>
                                        <p:cTn id="19" dur="1" fill="hold">
                                          <p:stCondLst>
                                            <p:cond delay="0"/>
                                          </p:stCondLst>
                                        </p:cTn>
                                        <p:tgtEl>
                                          <p:spTgt spid="5"/>
                                        </p:tgtEl>
                                        <p:attrNameLst>
                                          <p:attrName>style.visibility</p:attrName>
                                        </p:attrNameLst>
                                      </p:cBhvr>
                                      <p:to>
                                        <p:strVal val="visible"/>
                                      </p:to>
                                    </p:set>
                                    <p:anim calcmode="lin" valueType="num">
                                      <p:cBhvr additive="base">
                                        <p:cTn id="20" dur="500" fill="hold"/>
                                        <p:tgtEl>
                                          <p:spTgt spid="5"/>
                                        </p:tgtEl>
                                        <p:attrNameLst>
                                          <p:attrName>ppt_x</p:attrName>
                                        </p:attrNameLst>
                                      </p:cBhvr>
                                      <p:tavLst>
                                        <p:tav tm="0">
                                          <p:val>
                                            <p:strVal val="#ppt_x"/>
                                          </p:val>
                                        </p:tav>
                                        <p:tav tm="100000">
                                          <p:val>
                                            <p:strVal val="#ppt_x"/>
                                          </p:val>
                                        </p:tav>
                                      </p:tavLst>
                                    </p:anim>
                                    <p:anim calcmode="lin" valueType="num">
                                      <p:cBhvr additive="base">
                                        <p:cTn id="21" dur="500" fill="hold"/>
                                        <p:tgtEl>
                                          <p:spTgt spid="5"/>
                                        </p:tgtEl>
                                        <p:attrNameLst>
                                          <p:attrName>ppt_y</p:attrName>
                                        </p:attrNameLst>
                                      </p:cBhvr>
                                      <p:tavLst>
                                        <p:tav tm="0">
                                          <p:val>
                                            <p:strVal val="1+#ppt_h/2"/>
                                          </p:val>
                                        </p:tav>
                                        <p:tav tm="100000">
                                          <p:val>
                                            <p:strVal val="#ppt_y"/>
                                          </p:val>
                                        </p:tav>
                                      </p:tavLst>
                                    </p:anim>
                                  </p:childTnLst>
                                </p:cTn>
                              </p:par>
                            </p:childTnLst>
                          </p:cTn>
                        </p:par>
                        <p:par>
                          <p:cTn id="22" fill="hold">
                            <p:stCondLst>
                              <p:cond delay="1500"/>
                            </p:stCondLst>
                            <p:childTnLst>
                              <p:par>
                                <p:cTn id="23" presetID="2" presetClass="entr" presetSubtype="4" fill="hold" grpId="0" nodeType="after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par>
                          <p:cTn id="27" fill="hold">
                            <p:stCondLst>
                              <p:cond delay="2000"/>
                            </p:stCondLst>
                            <p:childTnLst>
                              <p:par>
                                <p:cTn id="28" presetID="2" presetClass="entr" presetSubtype="4" fill="hold" grpId="0" nodeType="afterEffect">
                                  <p:stCondLst>
                                    <p:cond delay="0"/>
                                  </p:stCondLst>
                                  <p:childTnLst>
                                    <p:set>
                                      <p:cBhvr>
                                        <p:cTn id="29" dur="1" fill="hold">
                                          <p:stCondLst>
                                            <p:cond delay="0"/>
                                          </p:stCondLst>
                                        </p:cTn>
                                        <p:tgtEl>
                                          <p:spTgt spid="8"/>
                                        </p:tgtEl>
                                        <p:attrNameLst>
                                          <p:attrName>style.visibility</p:attrName>
                                        </p:attrNameLst>
                                      </p:cBhvr>
                                      <p:to>
                                        <p:strVal val="visible"/>
                                      </p:to>
                                    </p:set>
                                    <p:anim calcmode="lin" valueType="num">
                                      <p:cBhvr additive="base">
                                        <p:cTn id="30" dur="500" fill="hold"/>
                                        <p:tgtEl>
                                          <p:spTgt spid="8"/>
                                        </p:tgtEl>
                                        <p:attrNameLst>
                                          <p:attrName>ppt_x</p:attrName>
                                        </p:attrNameLst>
                                      </p:cBhvr>
                                      <p:tavLst>
                                        <p:tav tm="0">
                                          <p:val>
                                            <p:strVal val="#ppt_x"/>
                                          </p:val>
                                        </p:tav>
                                        <p:tav tm="100000">
                                          <p:val>
                                            <p:strVal val="#ppt_x"/>
                                          </p:val>
                                        </p:tav>
                                      </p:tavLst>
                                    </p:anim>
                                    <p:anim calcmode="lin" valueType="num">
                                      <p:cBhvr additive="base">
                                        <p:cTn id="3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xit" presetSubtype="4" fill="hold" grpId="1" nodeType="clickEffect">
                                  <p:stCondLst>
                                    <p:cond delay="0"/>
                                  </p:stCondLst>
                                  <p:childTnLst>
                                    <p:anim calcmode="lin" valueType="num">
                                      <p:cBhvr additive="base">
                                        <p:cTn id="35" dur="500"/>
                                        <p:tgtEl>
                                          <p:spTgt spid="4"/>
                                        </p:tgtEl>
                                        <p:attrNameLst>
                                          <p:attrName>ppt_x</p:attrName>
                                        </p:attrNameLst>
                                      </p:cBhvr>
                                      <p:tavLst>
                                        <p:tav tm="0">
                                          <p:val>
                                            <p:strVal val="ppt_x"/>
                                          </p:val>
                                        </p:tav>
                                        <p:tav tm="100000">
                                          <p:val>
                                            <p:strVal val="ppt_x"/>
                                          </p:val>
                                        </p:tav>
                                      </p:tavLst>
                                    </p:anim>
                                    <p:anim calcmode="lin" valueType="num">
                                      <p:cBhvr additive="base">
                                        <p:cTn id="36" dur="500"/>
                                        <p:tgtEl>
                                          <p:spTgt spid="4"/>
                                        </p:tgtEl>
                                        <p:attrNameLst>
                                          <p:attrName>ppt_y</p:attrName>
                                        </p:attrNameLst>
                                      </p:cBhvr>
                                      <p:tavLst>
                                        <p:tav tm="0">
                                          <p:val>
                                            <p:strVal val="ppt_y"/>
                                          </p:val>
                                        </p:tav>
                                        <p:tav tm="100000">
                                          <p:val>
                                            <p:strVal val="1+ppt_h/2"/>
                                          </p:val>
                                        </p:tav>
                                      </p:tavLst>
                                    </p:anim>
                                    <p:set>
                                      <p:cBhvr>
                                        <p:cTn id="37" dur="1" fill="hold">
                                          <p:stCondLst>
                                            <p:cond delay="499"/>
                                          </p:stCondLst>
                                        </p:cTn>
                                        <p:tgtEl>
                                          <p:spTgt spid="4"/>
                                        </p:tgtEl>
                                        <p:attrNameLst>
                                          <p:attrName>style.visibility</p:attrName>
                                        </p:attrNameLst>
                                      </p:cBhvr>
                                      <p:to>
                                        <p:strVal val="hidden"/>
                                      </p:to>
                                    </p:set>
                                  </p:childTnLst>
                                </p:cTn>
                              </p:par>
                            </p:childTnLst>
                          </p:cTn>
                        </p:par>
                        <p:par>
                          <p:cTn id="38" fill="hold">
                            <p:stCondLst>
                              <p:cond delay="500"/>
                            </p:stCondLst>
                            <p:childTnLst>
                              <p:par>
                                <p:cTn id="39" presetID="2" presetClass="exit" presetSubtype="4" fill="hold" grpId="1" nodeType="afterEffect">
                                  <p:stCondLst>
                                    <p:cond delay="0"/>
                                  </p:stCondLst>
                                  <p:childTnLst>
                                    <p:anim calcmode="lin" valueType="num">
                                      <p:cBhvr additive="base">
                                        <p:cTn id="40" dur="500"/>
                                        <p:tgtEl>
                                          <p:spTgt spid="5"/>
                                        </p:tgtEl>
                                        <p:attrNameLst>
                                          <p:attrName>ppt_x</p:attrName>
                                        </p:attrNameLst>
                                      </p:cBhvr>
                                      <p:tavLst>
                                        <p:tav tm="0">
                                          <p:val>
                                            <p:strVal val="ppt_x"/>
                                          </p:val>
                                        </p:tav>
                                        <p:tav tm="100000">
                                          <p:val>
                                            <p:strVal val="ppt_x"/>
                                          </p:val>
                                        </p:tav>
                                      </p:tavLst>
                                    </p:anim>
                                    <p:anim calcmode="lin" valueType="num">
                                      <p:cBhvr additive="base">
                                        <p:cTn id="41" dur="500"/>
                                        <p:tgtEl>
                                          <p:spTgt spid="5"/>
                                        </p:tgtEl>
                                        <p:attrNameLst>
                                          <p:attrName>ppt_y</p:attrName>
                                        </p:attrNameLst>
                                      </p:cBhvr>
                                      <p:tavLst>
                                        <p:tav tm="0">
                                          <p:val>
                                            <p:strVal val="ppt_y"/>
                                          </p:val>
                                        </p:tav>
                                        <p:tav tm="100000">
                                          <p:val>
                                            <p:strVal val="1+ppt_h/2"/>
                                          </p:val>
                                        </p:tav>
                                      </p:tavLst>
                                    </p:anim>
                                    <p:set>
                                      <p:cBhvr>
                                        <p:cTn id="42" dur="1" fill="hold">
                                          <p:stCondLst>
                                            <p:cond delay="499"/>
                                          </p:stCondLst>
                                        </p:cTn>
                                        <p:tgtEl>
                                          <p:spTgt spid="5"/>
                                        </p:tgtEl>
                                        <p:attrNameLst>
                                          <p:attrName>style.visibility</p:attrName>
                                        </p:attrNameLst>
                                      </p:cBhvr>
                                      <p:to>
                                        <p:strVal val="hidden"/>
                                      </p:to>
                                    </p:set>
                                  </p:childTnLst>
                                </p:cTn>
                              </p:par>
                            </p:childTnLst>
                          </p:cTn>
                        </p:par>
                        <p:par>
                          <p:cTn id="43" fill="hold">
                            <p:stCondLst>
                              <p:cond delay="1000"/>
                            </p:stCondLst>
                            <p:childTnLst>
                              <p:par>
                                <p:cTn id="44" presetID="2" presetClass="exit" presetSubtype="4" fill="hold" grpId="1" nodeType="afterEffect">
                                  <p:stCondLst>
                                    <p:cond delay="0"/>
                                  </p:stCondLst>
                                  <p:childTnLst>
                                    <p:anim calcmode="lin" valueType="num">
                                      <p:cBhvr additive="base">
                                        <p:cTn id="45" dur="500"/>
                                        <p:tgtEl>
                                          <p:spTgt spid="8"/>
                                        </p:tgtEl>
                                        <p:attrNameLst>
                                          <p:attrName>ppt_x</p:attrName>
                                        </p:attrNameLst>
                                      </p:cBhvr>
                                      <p:tavLst>
                                        <p:tav tm="0">
                                          <p:val>
                                            <p:strVal val="ppt_x"/>
                                          </p:val>
                                        </p:tav>
                                        <p:tav tm="100000">
                                          <p:val>
                                            <p:strVal val="ppt_x"/>
                                          </p:val>
                                        </p:tav>
                                      </p:tavLst>
                                    </p:anim>
                                    <p:anim calcmode="lin" valueType="num">
                                      <p:cBhvr additive="base">
                                        <p:cTn id="46" dur="500"/>
                                        <p:tgtEl>
                                          <p:spTgt spid="8"/>
                                        </p:tgtEl>
                                        <p:attrNameLst>
                                          <p:attrName>ppt_y</p:attrName>
                                        </p:attrNameLst>
                                      </p:cBhvr>
                                      <p:tavLst>
                                        <p:tav tm="0">
                                          <p:val>
                                            <p:strVal val="ppt_y"/>
                                          </p:val>
                                        </p:tav>
                                        <p:tav tm="100000">
                                          <p:val>
                                            <p:strVal val="1+ppt_h/2"/>
                                          </p:val>
                                        </p:tav>
                                      </p:tavLst>
                                    </p:anim>
                                    <p:set>
                                      <p:cBhvr>
                                        <p:cTn id="47" dur="1" fill="hold">
                                          <p:stCondLst>
                                            <p:cond delay="499"/>
                                          </p:stCondLst>
                                        </p:cTn>
                                        <p:tgtEl>
                                          <p:spTgt spid="8"/>
                                        </p:tgtEl>
                                        <p:attrNameLst>
                                          <p:attrName>style.visibility</p:attrName>
                                        </p:attrNameLst>
                                      </p:cBhvr>
                                      <p:to>
                                        <p:strVal val="hidden"/>
                                      </p:to>
                                    </p:set>
                                  </p:childTnLst>
                                </p:cTn>
                              </p:par>
                            </p:childTnLst>
                          </p:cTn>
                        </p:par>
                        <p:par>
                          <p:cTn id="48" fill="hold">
                            <p:stCondLst>
                              <p:cond delay="1500"/>
                            </p:stCondLst>
                            <p:childTnLst>
                              <p:par>
                                <p:cTn id="49" presetID="32" presetClass="emph" presetSubtype="0" repeatCount="2000" fill="hold" grpId="1" nodeType="afterEffect">
                                  <p:stCondLst>
                                    <p:cond delay="0"/>
                                  </p:stCondLst>
                                  <p:childTnLst>
                                    <p:animRot by="120000">
                                      <p:cBhvr>
                                        <p:cTn id="50" dur="100" fill="hold">
                                          <p:stCondLst>
                                            <p:cond delay="0"/>
                                          </p:stCondLst>
                                        </p:cTn>
                                        <p:tgtEl>
                                          <p:spTgt spid="6"/>
                                        </p:tgtEl>
                                        <p:attrNameLst>
                                          <p:attrName>r</p:attrName>
                                        </p:attrNameLst>
                                      </p:cBhvr>
                                    </p:animRot>
                                    <p:animRot by="-240000">
                                      <p:cBhvr>
                                        <p:cTn id="51" dur="200" fill="hold">
                                          <p:stCondLst>
                                            <p:cond delay="200"/>
                                          </p:stCondLst>
                                        </p:cTn>
                                        <p:tgtEl>
                                          <p:spTgt spid="6"/>
                                        </p:tgtEl>
                                        <p:attrNameLst>
                                          <p:attrName>r</p:attrName>
                                        </p:attrNameLst>
                                      </p:cBhvr>
                                    </p:animRot>
                                    <p:animRot by="240000">
                                      <p:cBhvr>
                                        <p:cTn id="52" dur="200" fill="hold">
                                          <p:stCondLst>
                                            <p:cond delay="400"/>
                                          </p:stCondLst>
                                        </p:cTn>
                                        <p:tgtEl>
                                          <p:spTgt spid="6"/>
                                        </p:tgtEl>
                                        <p:attrNameLst>
                                          <p:attrName>r</p:attrName>
                                        </p:attrNameLst>
                                      </p:cBhvr>
                                    </p:animRot>
                                    <p:animRot by="-240000">
                                      <p:cBhvr>
                                        <p:cTn id="53" dur="200" fill="hold">
                                          <p:stCondLst>
                                            <p:cond delay="600"/>
                                          </p:stCondLst>
                                        </p:cTn>
                                        <p:tgtEl>
                                          <p:spTgt spid="6"/>
                                        </p:tgtEl>
                                        <p:attrNameLst>
                                          <p:attrName>r</p:attrName>
                                        </p:attrNameLst>
                                      </p:cBhvr>
                                    </p:animRot>
                                    <p:animRot by="120000">
                                      <p:cBhvr>
                                        <p:cTn id="54" dur="200" fill="hold">
                                          <p:stCondLst>
                                            <p:cond delay="800"/>
                                          </p:stCondLst>
                                        </p:cTn>
                                        <p:tgtEl>
                                          <p:spTgt spid="6"/>
                                        </p:tgtEl>
                                        <p:attrNameLst>
                                          <p:attrName>r</p:attrName>
                                        </p:attrNameLst>
                                      </p:cBhvr>
                                    </p:animRot>
                                  </p:childTnLst>
                                </p:cTn>
                              </p:par>
                              <p:par>
                                <p:cTn id="55" presetID="2" presetClass="entr" presetSubtype="2" fill="hold" nodeType="withEffect">
                                  <p:stCondLst>
                                    <p:cond delay="0"/>
                                  </p:stCondLst>
                                  <p:childTnLst>
                                    <p:set>
                                      <p:cBhvr>
                                        <p:cTn id="56" dur="1" fill="hold">
                                          <p:stCondLst>
                                            <p:cond delay="0"/>
                                          </p:stCondLst>
                                        </p:cTn>
                                        <p:tgtEl>
                                          <p:spTgt spid="15"/>
                                        </p:tgtEl>
                                        <p:attrNameLst>
                                          <p:attrName>style.visibility</p:attrName>
                                        </p:attrNameLst>
                                      </p:cBhvr>
                                      <p:to>
                                        <p:strVal val="visible"/>
                                      </p:to>
                                    </p:set>
                                    <p:anim calcmode="lin" valueType="num">
                                      <p:cBhvr additive="base">
                                        <p:cTn id="57" dur="500" fill="hold"/>
                                        <p:tgtEl>
                                          <p:spTgt spid="15"/>
                                        </p:tgtEl>
                                        <p:attrNameLst>
                                          <p:attrName>ppt_x</p:attrName>
                                        </p:attrNameLst>
                                      </p:cBhvr>
                                      <p:tavLst>
                                        <p:tav tm="0">
                                          <p:val>
                                            <p:strVal val="1+#ppt_w/2"/>
                                          </p:val>
                                        </p:tav>
                                        <p:tav tm="100000">
                                          <p:val>
                                            <p:strVal val="#ppt_x"/>
                                          </p:val>
                                        </p:tav>
                                      </p:tavLst>
                                    </p:anim>
                                    <p:anim calcmode="lin" valueType="num">
                                      <p:cBhvr additive="base">
                                        <p:cTn id="58" dur="500" fill="hold"/>
                                        <p:tgtEl>
                                          <p:spTgt spid="15"/>
                                        </p:tgtEl>
                                        <p:attrNameLst>
                                          <p:attrName>ppt_y</p:attrName>
                                        </p:attrNameLst>
                                      </p:cBhvr>
                                      <p:tavLst>
                                        <p:tav tm="0">
                                          <p:val>
                                            <p:strVal val="#ppt_y"/>
                                          </p:val>
                                        </p:tav>
                                        <p:tav tm="100000">
                                          <p:val>
                                            <p:strVal val="#ppt_y"/>
                                          </p:val>
                                        </p:tav>
                                      </p:tavLst>
                                    </p:anim>
                                  </p:childTnLst>
                                </p:cTn>
                              </p:par>
                              <p:par>
                                <p:cTn id="59" presetID="8" presetClass="emph" presetSubtype="0" fill="hold" nodeType="withEffect">
                                  <p:stCondLst>
                                    <p:cond delay="0"/>
                                  </p:stCondLst>
                                  <p:childTnLst>
                                    <p:animRot by="21600000">
                                      <p:cBhvr>
                                        <p:cTn id="60" dur="2000" fill="hold"/>
                                        <p:tgtEl>
                                          <p:spTgt spid="15"/>
                                        </p:tgtEl>
                                        <p:attrNameLst>
                                          <p:attrName>r</p:attrName>
                                        </p:attrNameLst>
                                      </p:cBhvr>
                                    </p:animRot>
                                  </p:childTnLst>
                                </p:cTn>
                              </p:par>
                            </p:childTnLst>
                          </p:cTn>
                        </p:par>
                        <p:par>
                          <p:cTn id="61" fill="hold">
                            <p:stCondLst>
                              <p:cond delay="3500"/>
                            </p:stCondLst>
                            <p:childTnLst>
                              <p:par>
                                <p:cTn id="62" presetID="1" presetClass="entr" presetSubtype="0" fill="hold" grpId="0" nodeType="afterEffect">
                                  <p:stCondLst>
                                    <p:cond delay="0"/>
                                  </p:stCondLst>
                                  <p:childTnLst>
                                    <p:set>
                                      <p:cBhvr>
                                        <p:cTn id="63" dur="1" fill="hold">
                                          <p:stCondLst>
                                            <p:cond delay="0"/>
                                          </p:stCondLst>
                                        </p:cTn>
                                        <p:tgtEl>
                                          <p:spTgt spid="7"/>
                                        </p:tgtEl>
                                        <p:attrNameLst>
                                          <p:attrName>style.visibility</p:attrName>
                                        </p:attrNameLst>
                                      </p:cBhvr>
                                      <p:to>
                                        <p:strVal val="visible"/>
                                      </p:to>
                                    </p:set>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10"/>
                                        </p:tgtEl>
                                        <p:attrNameLst>
                                          <p:attrName>style.visibility</p:attrName>
                                        </p:attrNameLst>
                                      </p:cBhvr>
                                      <p:to>
                                        <p:strVal val="visible"/>
                                      </p:to>
                                    </p:set>
                                    <p:animEffect transition="in" filter="fade">
                                      <p:cBhvr>
                                        <p:cTn id="68" dur="1000"/>
                                        <p:tgtEl>
                                          <p:spTgt spid="10"/>
                                        </p:tgtEl>
                                      </p:cBhvr>
                                    </p:animEffect>
                                    <p:anim calcmode="lin" valueType="num">
                                      <p:cBhvr>
                                        <p:cTn id="69" dur="1000" fill="hold"/>
                                        <p:tgtEl>
                                          <p:spTgt spid="10"/>
                                        </p:tgtEl>
                                        <p:attrNameLst>
                                          <p:attrName>ppt_x</p:attrName>
                                        </p:attrNameLst>
                                      </p:cBhvr>
                                      <p:tavLst>
                                        <p:tav tm="0">
                                          <p:val>
                                            <p:strVal val="#ppt_x"/>
                                          </p:val>
                                        </p:tav>
                                        <p:tav tm="100000">
                                          <p:val>
                                            <p:strVal val="#ppt_x"/>
                                          </p:val>
                                        </p:tav>
                                      </p:tavLst>
                                    </p:anim>
                                    <p:anim calcmode="lin" valueType="num">
                                      <p:cBhvr>
                                        <p:cTn id="7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9" fill="hold" grpId="0" nodeType="clickEffect">
                                  <p:stCondLst>
                                    <p:cond delay="0"/>
                                  </p:stCondLst>
                                  <p:iterate type="lt">
                                    <p:tmPct val="0"/>
                                  </p:iterate>
                                  <p:childTnLst>
                                    <p:set>
                                      <p:cBhvr>
                                        <p:cTn id="74" dur="1" fill="hold">
                                          <p:stCondLst>
                                            <p:cond delay="0"/>
                                          </p:stCondLst>
                                        </p:cTn>
                                        <p:tgtEl>
                                          <p:spTgt spid="9"/>
                                        </p:tgtEl>
                                        <p:attrNameLst>
                                          <p:attrName>style.visibility</p:attrName>
                                        </p:attrNameLst>
                                      </p:cBhvr>
                                      <p:to>
                                        <p:strVal val="visible"/>
                                      </p:to>
                                    </p:set>
                                    <p:anim calcmode="lin" valueType="num">
                                      <p:cBhvr additive="base">
                                        <p:cTn id="75" dur="500" fill="hold"/>
                                        <p:tgtEl>
                                          <p:spTgt spid="9"/>
                                        </p:tgtEl>
                                        <p:attrNameLst>
                                          <p:attrName>ppt_x</p:attrName>
                                        </p:attrNameLst>
                                      </p:cBhvr>
                                      <p:tavLst>
                                        <p:tav tm="0">
                                          <p:val>
                                            <p:strVal val="0-#ppt_w/2"/>
                                          </p:val>
                                        </p:tav>
                                        <p:tav tm="100000">
                                          <p:val>
                                            <p:strVal val="#ppt_x"/>
                                          </p:val>
                                        </p:tav>
                                      </p:tavLst>
                                    </p:anim>
                                    <p:anim calcmode="lin" valueType="num">
                                      <p:cBhvr additive="base">
                                        <p:cTn id="76" dur="500" fill="hold"/>
                                        <p:tgtEl>
                                          <p:spTgt spid="9"/>
                                        </p:tgtEl>
                                        <p:attrNameLst>
                                          <p:attrName>ppt_y</p:attrName>
                                        </p:attrNameLst>
                                      </p:cBhvr>
                                      <p:tavLst>
                                        <p:tav tm="0">
                                          <p:val>
                                            <p:strVal val="0-#ppt_h/2"/>
                                          </p:val>
                                        </p:tav>
                                        <p:tav tm="100000">
                                          <p:val>
                                            <p:strVal val="#ppt_y"/>
                                          </p:val>
                                        </p:tav>
                                      </p:tavLst>
                                    </p:anim>
                                  </p:childTnLst>
                                </p:cTn>
                              </p:par>
                            </p:childTnLst>
                          </p:cTn>
                        </p:par>
                        <p:par>
                          <p:cTn id="77" fill="hold">
                            <p:stCondLst>
                              <p:cond delay="500"/>
                            </p:stCondLst>
                            <p:childTnLst>
                              <p:par>
                                <p:cTn id="78" presetID="2" presetClass="entr" presetSubtype="9" fill="hold" grpId="0" nodeType="afterEffect">
                                  <p:stCondLst>
                                    <p:cond delay="0"/>
                                  </p:stCondLst>
                                  <p:childTnLst>
                                    <p:set>
                                      <p:cBhvr>
                                        <p:cTn id="79" dur="1" fill="hold">
                                          <p:stCondLst>
                                            <p:cond delay="0"/>
                                          </p:stCondLst>
                                        </p:cTn>
                                        <p:tgtEl>
                                          <p:spTgt spid="11"/>
                                        </p:tgtEl>
                                        <p:attrNameLst>
                                          <p:attrName>style.visibility</p:attrName>
                                        </p:attrNameLst>
                                      </p:cBhvr>
                                      <p:to>
                                        <p:strVal val="visible"/>
                                      </p:to>
                                    </p:set>
                                    <p:anim calcmode="lin" valueType="num">
                                      <p:cBhvr additive="base">
                                        <p:cTn id="80" dur="500" fill="hold"/>
                                        <p:tgtEl>
                                          <p:spTgt spid="11"/>
                                        </p:tgtEl>
                                        <p:attrNameLst>
                                          <p:attrName>ppt_x</p:attrName>
                                        </p:attrNameLst>
                                      </p:cBhvr>
                                      <p:tavLst>
                                        <p:tav tm="0">
                                          <p:val>
                                            <p:strVal val="0-#ppt_w/2"/>
                                          </p:val>
                                        </p:tav>
                                        <p:tav tm="100000">
                                          <p:val>
                                            <p:strVal val="#ppt_x"/>
                                          </p:val>
                                        </p:tav>
                                      </p:tavLst>
                                    </p:anim>
                                    <p:anim calcmode="lin" valueType="num">
                                      <p:cBhvr additive="base">
                                        <p:cTn id="81" dur="500" fill="hold"/>
                                        <p:tgtEl>
                                          <p:spTgt spid="11"/>
                                        </p:tgtEl>
                                        <p:attrNameLst>
                                          <p:attrName>ppt_y</p:attrName>
                                        </p:attrNameLst>
                                      </p:cBhvr>
                                      <p:tavLst>
                                        <p:tav tm="0">
                                          <p:val>
                                            <p:strVal val="0-#ppt_h/2"/>
                                          </p:val>
                                        </p:tav>
                                        <p:tav tm="100000">
                                          <p:val>
                                            <p:strVal val="#ppt_y"/>
                                          </p:val>
                                        </p:tav>
                                      </p:tavLst>
                                    </p:anim>
                                  </p:childTnLst>
                                </p:cTn>
                              </p:par>
                            </p:childTnLst>
                          </p:cTn>
                        </p:par>
                        <p:par>
                          <p:cTn id="82" fill="hold">
                            <p:stCondLst>
                              <p:cond delay="1000"/>
                            </p:stCondLst>
                            <p:childTnLst>
                              <p:par>
                                <p:cTn id="83" presetID="2" presetClass="entr" presetSubtype="9" fill="hold" grpId="0" nodeType="afterEffect">
                                  <p:stCondLst>
                                    <p:cond delay="0"/>
                                  </p:stCondLst>
                                  <p:iterate type="lt">
                                    <p:tmPct val="0"/>
                                  </p:iterate>
                                  <p:childTnLst>
                                    <p:set>
                                      <p:cBhvr>
                                        <p:cTn id="84" dur="1" fill="hold">
                                          <p:stCondLst>
                                            <p:cond delay="0"/>
                                          </p:stCondLst>
                                        </p:cTn>
                                        <p:tgtEl>
                                          <p:spTgt spid="13"/>
                                        </p:tgtEl>
                                        <p:attrNameLst>
                                          <p:attrName>style.visibility</p:attrName>
                                        </p:attrNameLst>
                                      </p:cBhvr>
                                      <p:to>
                                        <p:strVal val="visible"/>
                                      </p:to>
                                    </p:set>
                                    <p:anim calcmode="lin" valueType="num">
                                      <p:cBhvr additive="base">
                                        <p:cTn id="85" dur="500" fill="hold"/>
                                        <p:tgtEl>
                                          <p:spTgt spid="13"/>
                                        </p:tgtEl>
                                        <p:attrNameLst>
                                          <p:attrName>ppt_x</p:attrName>
                                        </p:attrNameLst>
                                      </p:cBhvr>
                                      <p:tavLst>
                                        <p:tav tm="0">
                                          <p:val>
                                            <p:strVal val="0-#ppt_w/2"/>
                                          </p:val>
                                        </p:tav>
                                        <p:tav tm="100000">
                                          <p:val>
                                            <p:strVal val="#ppt_x"/>
                                          </p:val>
                                        </p:tav>
                                      </p:tavLst>
                                    </p:anim>
                                    <p:anim calcmode="lin" valueType="num">
                                      <p:cBhvr additive="base">
                                        <p:cTn id="86" dur="500" fill="hold"/>
                                        <p:tgtEl>
                                          <p:spTgt spid="13"/>
                                        </p:tgtEl>
                                        <p:attrNameLst>
                                          <p:attrName>ppt_y</p:attrName>
                                        </p:attrNameLst>
                                      </p:cBhvr>
                                      <p:tavLst>
                                        <p:tav tm="0">
                                          <p:val>
                                            <p:strVal val="0-#ppt_h/2"/>
                                          </p:val>
                                        </p:tav>
                                        <p:tav tm="100000">
                                          <p:val>
                                            <p:strVal val="#ppt_y"/>
                                          </p:val>
                                        </p:tav>
                                      </p:tavLst>
                                    </p:anim>
                                  </p:childTnLst>
                                </p:cTn>
                              </p:par>
                            </p:childTnLst>
                          </p:cTn>
                        </p:par>
                        <p:par>
                          <p:cTn id="87" fill="hold">
                            <p:stCondLst>
                              <p:cond delay="1500"/>
                            </p:stCondLst>
                            <p:childTnLst>
                              <p:par>
                                <p:cTn id="88" presetID="2" presetClass="entr" presetSubtype="9" fill="hold" grpId="0" nodeType="afterEffect">
                                  <p:stCondLst>
                                    <p:cond delay="0"/>
                                  </p:stCondLst>
                                  <p:childTnLst>
                                    <p:set>
                                      <p:cBhvr>
                                        <p:cTn id="89" dur="1" fill="hold">
                                          <p:stCondLst>
                                            <p:cond delay="0"/>
                                          </p:stCondLst>
                                        </p:cTn>
                                        <p:tgtEl>
                                          <p:spTgt spid="14"/>
                                        </p:tgtEl>
                                        <p:attrNameLst>
                                          <p:attrName>style.visibility</p:attrName>
                                        </p:attrNameLst>
                                      </p:cBhvr>
                                      <p:to>
                                        <p:strVal val="visible"/>
                                      </p:to>
                                    </p:set>
                                    <p:anim calcmode="lin" valueType="num">
                                      <p:cBhvr additive="base">
                                        <p:cTn id="90" dur="500" fill="hold"/>
                                        <p:tgtEl>
                                          <p:spTgt spid="14"/>
                                        </p:tgtEl>
                                        <p:attrNameLst>
                                          <p:attrName>ppt_x</p:attrName>
                                        </p:attrNameLst>
                                      </p:cBhvr>
                                      <p:tavLst>
                                        <p:tav tm="0">
                                          <p:val>
                                            <p:strVal val="0-#ppt_w/2"/>
                                          </p:val>
                                        </p:tav>
                                        <p:tav tm="100000">
                                          <p:val>
                                            <p:strVal val="#ppt_x"/>
                                          </p:val>
                                        </p:tav>
                                      </p:tavLst>
                                    </p:anim>
                                    <p:anim calcmode="lin" valueType="num">
                                      <p:cBhvr additive="base">
                                        <p:cTn id="91"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34" presetClass="emph" presetSubtype="0" fill="hold" grpId="1" nodeType="clickEffect">
                                  <p:stCondLst>
                                    <p:cond delay="0"/>
                                  </p:stCondLst>
                                  <p:iterate type="lt">
                                    <p:tmPct val="10000"/>
                                  </p:iterate>
                                  <p:childTnLst>
                                    <p:animMotion origin="layout" path="M 0.0 0.0 L 0.0 -0.07213" pathEditMode="relative" ptsTypes="">
                                      <p:cBhvr>
                                        <p:cTn id="95" dur="250" accel="50000" decel="50000" autoRev="1" fill="hold">
                                          <p:stCondLst>
                                            <p:cond delay="0"/>
                                          </p:stCondLst>
                                        </p:cTn>
                                        <p:tgtEl>
                                          <p:spTgt spid="9"/>
                                        </p:tgtEl>
                                        <p:attrNameLst>
                                          <p:attrName>ppt_x</p:attrName>
                                          <p:attrName>ppt_y</p:attrName>
                                        </p:attrNameLst>
                                      </p:cBhvr>
                                    </p:animMotion>
                                    <p:animRot by="1500000">
                                      <p:cBhvr>
                                        <p:cTn id="96" dur="125" fill="hold">
                                          <p:stCondLst>
                                            <p:cond delay="0"/>
                                          </p:stCondLst>
                                        </p:cTn>
                                        <p:tgtEl>
                                          <p:spTgt spid="9"/>
                                        </p:tgtEl>
                                        <p:attrNameLst>
                                          <p:attrName>r</p:attrName>
                                        </p:attrNameLst>
                                      </p:cBhvr>
                                    </p:animRot>
                                    <p:animRot by="-1500000">
                                      <p:cBhvr>
                                        <p:cTn id="97" dur="125" fill="hold">
                                          <p:stCondLst>
                                            <p:cond delay="125"/>
                                          </p:stCondLst>
                                        </p:cTn>
                                        <p:tgtEl>
                                          <p:spTgt spid="9"/>
                                        </p:tgtEl>
                                        <p:attrNameLst>
                                          <p:attrName>r</p:attrName>
                                        </p:attrNameLst>
                                      </p:cBhvr>
                                    </p:animRot>
                                    <p:animRot by="-1500000">
                                      <p:cBhvr>
                                        <p:cTn id="98" dur="125" fill="hold">
                                          <p:stCondLst>
                                            <p:cond delay="250"/>
                                          </p:stCondLst>
                                        </p:cTn>
                                        <p:tgtEl>
                                          <p:spTgt spid="9"/>
                                        </p:tgtEl>
                                        <p:attrNameLst>
                                          <p:attrName>r</p:attrName>
                                        </p:attrNameLst>
                                      </p:cBhvr>
                                    </p:animRot>
                                    <p:animRot by="1500000">
                                      <p:cBhvr>
                                        <p:cTn id="99" dur="125" fill="hold">
                                          <p:stCondLst>
                                            <p:cond delay="375"/>
                                          </p:stCondLst>
                                        </p:cTn>
                                        <p:tgtEl>
                                          <p:spTgt spid="9"/>
                                        </p:tgtEl>
                                        <p:attrNameLst>
                                          <p:attrName>r</p:attrName>
                                        </p:attrNameLst>
                                      </p:cBhvr>
                                    </p:animRot>
                                  </p:childTnLst>
                                </p:cTn>
                              </p:par>
                            </p:childTnLst>
                          </p:cTn>
                        </p:par>
                        <p:par>
                          <p:cTn id="100" fill="hold">
                            <p:stCondLst>
                              <p:cond delay="1100"/>
                            </p:stCondLst>
                            <p:childTnLst>
                              <p:par>
                                <p:cTn id="101" presetID="26" presetClass="emph" presetSubtype="0" fill="hold" grpId="1" nodeType="afterEffect">
                                  <p:stCondLst>
                                    <p:cond delay="0"/>
                                  </p:stCondLst>
                                  <p:childTnLst>
                                    <p:animEffect transition="out" filter="fade">
                                      <p:cBhvr>
                                        <p:cTn id="102" dur="500" tmFilter="0, 0; .2, .5; .8, .5; 1, 0"/>
                                        <p:tgtEl>
                                          <p:spTgt spid="11"/>
                                        </p:tgtEl>
                                      </p:cBhvr>
                                    </p:animEffect>
                                    <p:animScale>
                                      <p:cBhvr>
                                        <p:cTn id="103" dur="250" autoRev="1" fill="hold"/>
                                        <p:tgtEl>
                                          <p:spTgt spid="11"/>
                                        </p:tgtEl>
                                      </p:cBhvr>
                                      <p:by x="105000" y="105000"/>
                                    </p:animScale>
                                  </p:childTnLst>
                                </p:cTn>
                              </p:par>
                            </p:childTnLst>
                          </p:cTn>
                        </p:par>
                        <p:par>
                          <p:cTn id="104" fill="hold">
                            <p:stCondLst>
                              <p:cond delay="1600"/>
                            </p:stCondLst>
                            <p:childTnLst>
                              <p:par>
                                <p:cTn id="105" presetID="42" presetClass="exit" presetSubtype="0" fill="hold" grpId="1" nodeType="afterEffect">
                                  <p:stCondLst>
                                    <p:cond delay="0"/>
                                  </p:stCondLst>
                                  <p:iterate type="lt">
                                    <p:tmPct val="0"/>
                                  </p:iterate>
                                  <p:childTnLst>
                                    <p:animEffect transition="out" filter="fade">
                                      <p:cBhvr>
                                        <p:cTn id="106" dur="1000"/>
                                        <p:tgtEl>
                                          <p:spTgt spid="13"/>
                                        </p:tgtEl>
                                      </p:cBhvr>
                                    </p:animEffect>
                                    <p:anim calcmode="lin" valueType="num">
                                      <p:cBhvr>
                                        <p:cTn id="107" dur="1000"/>
                                        <p:tgtEl>
                                          <p:spTgt spid="13"/>
                                        </p:tgtEl>
                                        <p:attrNameLst>
                                          <p:attrName>ppt_x</p:attrName>
                                        </p:attrNameLst>
                                      </p:cBhvr>
                                      <p:tavLst>
                                        <p:tav tm="0">
                                          <p:val>
                                            <p:strVal val="ppt_x"/>
                                          </p:val>
                                        </p:tav>
                                        <p:tav tm="100000">
                                          <p:val>
                                            <p:strVal val="ppt_x"/>
                                          </p:val>
                                        </p:tav>
                                      </p:tavLst>
                                    </p:anim>
                                    <p:anim calcmode="lin" valueType="num">
                                      <p:cBhvr>
                                        <p:cTn id="108" dur="1000"/>
                                        <p:tgtEl>
                                          <p:spTgt spid="13"/>
                                        </p:tgtEl>
                                        <p:attrNameLst>
                                          <p:attrName>ppt_y</p:attrName>
                                        </p:attrNameLst>
                                      </p:cBhvr>
                                      <p:tavLst>
                                        <p:tav tm="0">
                                          <p:val>
                                            <p:strVal val="ppt_y"/>
                                          </p:val>
                                        </p:tav>
                                        <p:tav tm="100000">
                                          <p:val>
                                            <p:strVal val="ppt_y+.1"/>
                                          </p:val>
                                        </p:tav>
                                      </p:tavLst>
                                    </p:anim>
                                    <p:set>
                                      <p:cBhvr>
                                        <p:cTn id="109" dur="1" fill="hold">
                                          <p:stCondLst>
                                            <p:cond delay="999"/>
                                          </p:stCondLst>
                                        </p:cTn>
                                        <p:tgtEl>
                                          <p:spTgt spid="13"/>
                                        </p:tgtEl>
                                        <p:attrNameLst>
                                          <p:attrName>style.visibility</p:attrName>
                                        </p:attrNameLst>
                                      </p:cBhvr>
                                      <p:to>
                                        <p:strVal val="hidden"/>
                                      </p:to>
                                    </p:set>
                                  </p:childTnLst>
                                </p:cTn>
                              </p:par>
                            </p:childTnLst>
                          </p:cTn>
                        </p:par>
                        <p:par>
                          <p:cTn id="110" fill="hold">
                            <p:stCondLst>
                              <p:cond delay="2600"/>
                            </p:stCondLst>
                            <p:childTnLst>
                              <p:par>
                                <p:cTn id="111" presetID="32" presetClass="emph" presetSubtype="0" fill="hold" grpId="1" nodeType="afterEffect">
                                  <p:stCondLst>
                                    <p:cond delay="0"/>
                                  </p:stCondLst>
                                  <p:childTnLst>
                                    <p:animRot by="120000">
                                      <p:cBhvr>
                                        <p:cTn id="112" dur="100" fill="hold">
                                          <p:stCondLst>
                                            <p:cond delay="0"/>
                                          </p:stCondLst>
                                        </p:cTn>
                                        <p:tgtEl>
                                          <p:spTgt spid="14"/>
                                        </p:tgtEl>
                                        <p:attrNameLst>
                                          <p:attrName>r</p:attrName>
                                        </p:attrNameLst>
                                      </p:cBhvr>
                                    </p:animRot>
                                    <p:animRot by="-240000">
                                      <p:cBhvr>
                                        <p:cTn id="113" dur="200" fill="hold">
                                          <p:stCondLst>
                                            <p:cond delay="200"/>
                                          </p:stCondLst>
                                        </p:cTn>
                                        <p:tgtEl>
                                          <p:spTgt spid="14"/>
                                        </p:tgtEl>
                                        <p:attrNameLst>
                                          <p:attrName>r</p:attrName>
                                        </p:attrNameLst>
                                      </p:cBhvr>
                                    </p:animRot>
                                    <p:animRot by="240000">
                                      <p:cBhvr>
                                        <p:cTn id="114" dur="200" fill="hold">
                                          <p:stCondLst>
                                            <p:cond delay="400"/>
                                          </p:stCondLst>
                                        </p:cTn>
                                        <p:tgtEl>
                                          <p:spTgt spid="14"/>
                                        </p:tgtEl>
                                        <p:attrNameLst>
                                          <p:attrName>r</p:attrName>
                                        </p:attrNameLst>
                                      </p:cBhvr>
                                    </p:animRot>
                                    <p:animRot by="-240000">
                                      <p:cBhvr>
                                        <p:cTn id="115" dur="200" fill="hold">
                                          <p:stCondLst>
                                            <p:cond delay="600"/>
                                          </p:stCondLst>
                                        </p:cTn>
                                        <p:tgtEl>
                                          <p:spTgt spid="14"/>
                                        </p:tgtEl>
                                        <p:attrNameLst>
                                          <p:attrName>r</p:attrName>
                                        </p:attrNameLst>
                                      </p:cBhvr>
                                    </p:animRot>
                                    <p:animRot by="120000">
                                      <p:cBhvr>
                                        <p:cTn id="116" dur="200" fill="hold">
                                          <p:stCondLst>
                                            <p:cond delay="800"/>
                                          </p:stCondLst>
                                        </p:cTn>
                                        <p:tgtEl>
                                          <p:spTgt spid="14"/>
                                        </p:tgtEl>
                                        <p:attrNameLst>
                                          <p:attrName>r</p:attrName>
                                        </p:attrNameLst>
                                      </p:cBhvr>
                                    </p:animRot>
                                  </p:childTnLst>
                                </p:cTn>
                              </p:par>
                            </p:childTnLst>
                          </p:cTn>
                        </p:par>
                        <p:par>
                          <p:cTn id="117" fill="hold">
                            <p:stCondLst>
                              <p:cond delay="3600"/>
                            </p:stCondLst>
                            <p:childTnLst>
                              <p:par>
                                <p:cTn id="118" presetID="42" presetClass="entr" presetSubtype="0" fill="hold" grpId="0" nodeType="afterEffect">
                                  <p:stCondLst>
                                    <p:cond delay="0"/>
                                  </p:stCondLst>
                                  <p:childTnLst>
                                    <p:set>
                                      <p:cBhvr>
                                        <p:cTn id="119" dur="1" fill="hold">
                                          <p:stCondLst>
                                            <p:cond delay="0"/>
                                          </p:stCondLst>
                                        </p:cTn>
                                        <p:tgtEl>
                                          <p:spTgt spid="16"/>
                                        </p:tgtEl>
                                        <p:attrNameLst>
                                          <p:attrName>style.visibility</p:attrName>
                                        </p:attrNameLst>
                                      </p:cBhvr>
                                      <p:to>
                                        <p:strVal val="visible"/>
                                      </p:to>
                                    </p:set>
                                    <p:animEffect transition="in" filter="fade">
                                      <p:cBhvr>
                                        <p:cTn id="120" dur="1000"/>
                                        <p:tgtEl>
                                          <p:spTgt spid="16"/>
                                        </p:tgtEl>
                                      </p:cBhvr>
                                    </p:animEffect>
                                    <p:anim calcmode="lin" valueType="num">
                                      <p:cBhvr>
                                        <p:cTn id="121" dur="1000" fill="hold"/>
                                        <p:tgtEl>
                                          <p:spTgt spid="16"/>
                                        </p:tgtEl>
                                        <p:attrNameLst>
                                          <p:attrName>ppt_x</p:attrName>
                                        </p:attrNameLst>
                                      </p:cBhvr>
                                      <p:tavLst>
                                        <p:tav tm="0">
                                          <p:val>
                                            <p:strVal val="#ppt_x"/>
                                          </p:val>
                                        </p:tav>
                                        <p:tav tm="100000">
                                          <p:val>
                                            <p:strVal val="#ppt_x"/>
                                          </p:val>
                                        </p:tav>
                                      </p:tavLst>
                                    </p:anim>
                                    <p:anim calcmode="lin" valueType="num">
                                      <p:cBhvr>
                                        <p:cTn id="122"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4" grpId="1"/>
      <p:bldP spid="5" grpId="0"/>
      <p:bldP spid="5" grpId="1"/>
      <p:bldP spid="6" grpId="0"/>
      <p:bldP spid="6" grpId="1"/>
      <p:bldP spid="8" grpId="0"/>
      <p:bldP spid="8" grpId="1"/>
      <p:bldP spid="9" grpId="0"/>
      <p:bldP spid="9" grpId="1"/>
      <p:bldP spid="10" grpId="0"/>
      <p:bldP spid="11" grpId="0"/>
      <p:bldP spid="11" grpId="1"/>
      <p:bldP spid="13" grpId="0"/>
      <p:bldP spid="13" grpId="1"/>
      <p:bldP spid="14" grpId="0"/>
      <p:bldP spid="14" grpId="1"/>
      <p:bldP spid="7" grpId="0"/>
      <p:bldP spid="1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452437" y="1700808"/>
            <a:ext cx="8229600" cy="4525963"/>
          </a:xfrm>
        </p:spPr>
        <p:txBody>
          <a:bodyPr/>
          <a:lstStyle/>
          <a:p>
            <a:r>
              <a:rPr lang="cs-CZ" dirty="0" smtClean="0">
                <a:hlinkClick r:id="rId2"/>
              </a:rPr>
              <a:t>http://cs.wikipedia.org</a:t>
            </a:r>
            <a:endParaRPr lang="cs-CZ" dirty="0" smtClean="0"/>
          </a:p>
          <a:p>
            <a:r>
              <a:rPr lang="cs-CZ" dirty="0" smtClean="0">
                <a:hlinkClick r:id="rId3"/>
              </a:rPr>
              <a:t>http://cs.wikipedia.org/wiki/Wikimedia_Commons</a:t>
            </a:r>
            <a:endParaRPr lang="cs-CZ" dirty="0" smtClean="0"/>
          </a:p>
          <a:p>
            <a:r>
              <a:rPr lang="cs-CZ" dirty="0" smtClean="0"/>
              <a:t>Další fotografie jsou z archivu autorky</a:t>
            </a:r>
          </a:p>
          <a:p>
            <a:r>
              <a:rPr lang="cs-CZ" dirty="0" smtClean="0"/>
              <a:t>Obrázky staženy 16.11. </a:t>
            </a:r>
            <a:r>
              <a:rPr lang="cs-CZ" smtClean="0"/>
              <a:t>2012</a:t>
            </a:r>
            <a:endParaRPr lang="cs-CZ" dirty="0" smtClean="0"/>
          </a:p>
          <a:p>
            <a:pPr marL="0" indent="0">
              <a:buNone/>
            </a:pPr>
            <a:endParaRPr lang="cs-CZ" dirty="0" smtClean="0"/>
          </a:p>
          <a:p>
            <a:pPr>
              <a:buNone/>
            </a:pPr>
            <a:endParaRPr lang="cs-CZ" dirty="0"/>
          </a:p>
        </p:txBody>
      </p:sp>
      <p:sp>
        <p:nvSpPr>
          <p:cNvPr id="5" name="Rectangle 2"/>
          <p:cNvSpPr txBox="1">
            <a:spLocks noChangeArrowheads="1"/>
          </p:cNvSpPr>
          <p:nvPr/>
        </p:nvSpPr>
        <p:spPr>
          <a:xfrm>
            <a:off x="445435" y="556078"/>
            <a:ext cx="8229600" cy="13716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3400" b="1" dirty="0" smtClean="0"/>
              <a:t>Zdroje:</a:t>
            </a:r>
          </a:p>
        </p:txBody>
      </p:sp>
      <p:pic>
        <p:nvPicPr>
          <p:cNvPr id="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525" y="0"/>
            <a:ext cx="9153525" cy="552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46" descr="logo_pruhl"/>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969398" y="256721"/>
            <a:ext cx="857250"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59372494"/>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654</TotalTime>
  <Words>832</Words>
  <Application>Microsoft Office PowerPoint</Application>
  <PresentationFormat>Předvádění na obrazovce (4:3)</PresentationFormat>
  <Paragraphs>131</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Motiv systému Office</vt:lpstr>
      <vt:lpstr>Prezentace aplikace PowerPoint</vt:lpstr>
      <vt:lpstr>ODPAD</vt:lpstr>
      <vt:lpstr>RECYKLACE</vt:lpstr>
      <vt:lpstr>PAPÍR</vt:lpstr>
      <vt:lpstr>PLAST</vt:lpstr>
      <vt:lpstr>SKLO</vt:lpstr>
      <vt:lpstr>PŘÍKLADY ZAŘÍZENÍ PRO NAKLÁDÁNÍ S ODPADY</vt:lpstr>
      <vt:lpstr>BAREVNÉ KONTEJNERY PRO TŘÍDĚNÍ ODPADU</vt:lpstr>
      <vt:lpstr>TAKTO BY TO ROZHODNĚ VYPADAT NEMĚLO!</vt:lpstr>
      <vt:lpstr>ODPOVĚZTE NA OTÁZKY</vt:lpstr>
      <vt:lpstr>PŘIŘAĎTE SPRÁVNÉ ODPOVĚDI</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Vzdělávací oblast  - Člověk a příroda Vzdělávací obor -  Biologie Tematický okruh -  Ekologie     Anotace : Cvičení sloužící k zopakování a utřídění učiva o     organismech žijících v moři. Autor :  Mgr. Petra Habertová Jazyk :  Čeština Očekávaný výstup : Charakterizuje hlavní taxonomické jednotky živočichů    a jejich významné zástupce. Druh učebního materiálu :  Pracovní listy Cílová skupina : Žák Stupeň a typ vzdělávání :  Gymnaziální vzdělávání Typická věková skupina : 12- 14 Celková velikost :  29 kB</dc:title>
  <dc:creator>PACI</dc:creator>
  <cp:lastModifiedBy>PACI</cp:lastModifiedBy>
  <cp:revision>67</cp:revision>
  <dcterms:created xsi:type="dcterms:W3CDTF">2012-10-21T08:26:01Z</dcterms:created>
  <dcterms:modified xsi:type="dcterms:W3CDTF">2012-11-18T14:17:24Z</dcterms:modified>
</cp:coreProperties>
</file>