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300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06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068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8218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67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5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9497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75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83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879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229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157D0-7EF0-48D3-8B5E-022ECFF49B8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FD66D-CB0B-40AD-9A3C-B7DC449700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83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142" y="548680"/>
            <a:ext cx="4524375" cy="1733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659738"/>
              </p:ext>
            </p:extLst>
          </p:nvPr>
        </p:nvGraphicFramePr>
        <p:xfrm>
          <a:off x="1236662" y="2941161"/>
          <a:ext cx="6670675" cy="1844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70675"/>
              </a:tblGrid>
              <a:tr h="628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školy:       Základní  škola  J. E. Purkyně  a  Základní umělecká škola</a:t>
                      </a:r>
                      <a:endParaRPr lang="cs-CZ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                             Libochovice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Autor:                  Mgr. Zuzana Chloubová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</a:t>
                      </a:r>
                      <a:r>
                        <a:rPr lang="cs-CZ" sz="1400">
                          <a:effectLst/>
                        </a:rPr>
                        <a:t>:                 </a:t>
                      </a:r>
                      <a:r>
                        <a:rPr lang="cs-CZ" sz="1400" smtClean="0">
                          <a:effectLst/>
                        </a:rPr>
                        <a:t>VY_32_INOVACE_05 </a:t>
                      </a:r>
                      <a:r>
                        <a:rPr lang="cs-CZ" sz="1400" dirty="0" smtClean="0">
                          <a:effectLst/>
                        </a:rPr>
                        <a:t>_</a:t>
                      </a:r>
                      <a:r>
                        <a:rPr lang="cs-CZ" sz="1400" dirty="0" err="1" smtClean="0">
                          <a:effectLst/>
                        </a:rPr>
                        <a:t>ČJ_Vyjmenovaná</a:t>
                      </a:r>
                      <a:r>
                        <a:rPr lang="cs-CZ" sz="1400" baseline="0" dirty="0" smtClean="0">
                          <a:effectLst/>
                        </a:rPr>
                        <a:t> slova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Téma:                   </a:t>
                      </a:r>
                      <a:r>
                        <a:rPr lang="cs-CZ" sz="1400" dirty="0" smtClean="0">
                          <a:effectLst/>
                        </a:rPr>
                        <a:t>Doplň a hledej chybu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projektu:    CZ.1.07/1.4.00/21.2803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236663" y="2941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1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Cvičení je zaměřeno na procvičování vyjmenovaných slov a je určeno žákům 3. třídy.</a:t>
            </a:r>
          </a:p>
          <a:p>
            <a:pPr marL="0" indent="0">
              <a:buNone/>
            </a:pPr>
            <a:r>
              <a:rPr lang="cs-CZ" dirty="0" smtClean="0"/>
              <a:t>Úkolem dětí je doplnit správně </a:t>
            </a:r>
            <a:r>
              <a:rPr lang="cs-CZ" dirty="0" err="1" smtClean="0"/>
              <a:t>i,í</a:t>
            </a:r>
            <a:r>
              <a:rPr lang="cs-CZ" dirty="0" smtClean="0"/>
              <a:t> nebo </a:t>
            </a:r>
            <a:r>
              <a:rPr lang="cs-CZ" dirty="0" err="1" smtClean="0"/>
              <a:t>y,ý</a:t>
            </a:r>
            <a:r>
              <a:rPr lang="cs-CZ" dirty="0" smtClean="0"/>
              <a:t> ve slovech a zároveň objevit slovo, které se v pravopisu odlišuje.</a:t>
            </a:r>
          </a:p>
          <a:p>
            <a:pPr marL="0" indent="0">
              <a:buNone/>
            </a:pPr>
            <a:r>
              <a:rPr lang="cs-CZ" dirty="0" smtClean="0"/>
              <a:t>Následná kontrola ihned žákům ukáže, zda úkol řešili správně. Forma zpracování podněcuje děti k aktivitě a soustředěnosti na práci.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215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1268729" y="692696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bg1"/>
                </a:solidFill>
              </a:rPr>
              <a:t>s</a:t>
            </a:r>
            <a:r>
              <a:rPr lang="cs-CZ" sz="4400" b="1" dirty="0" err="1" smtClean="0">
                <a:solidFill>
                  <a:schemeClr val="bg1"/>
                </a:solidFill>
              </a:rPr>
              <a:t>_lná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867962" y="2132856"/>
            <a:ext cx="2952328" cy="122413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/>
              <a:t>v</a:t>
            </a:r>
            <a:r>
              <a:rPr lang="cs-CZ" sz="3600" b="1" dirty="0" err="1" smtClean="0"/>
              <a:t>_nula</a:t>
            </a:r>
            <a:r>
              <a:rPr lang="cs-CZ" sz="3600" b="1" dirty="0" smtClean="0"/>
              <a:t> se</a:t>
            </a:r>
            <a:endParaRPr lang="cs-CZ" sz="3600" b="1" dirty="0"/>
          </a:p>
        </p:txBody>
      </p:sp>
      <p:sp>
        <p:nvSpPr>
          <p:cNvPr id="7" name="Ovál 6"/>
          <p:cNvSpPr/>
          <p:nvPr/>
        </p:nvSpPr>
        <p:spPr>
          <a:xfrm>
            <a:off x="323528" y="2132856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v_dlice</a:t>
            </a:r>
            <a:endParaRPr lang="cs-CZ" sz="4400" b="1" dirty="0"/>
          </a:p>
        </p:txBody>
      </p:sp>
      <p:sp>
        <p:nvSpPr>
          <p:cNvPr id="8" name="Ovál 7"/>
          <p:cNvSpPr/>
          <p:nvPr/>
        </p:nvSpPr>
        <p:spPr>
          <a:xfrm>
            <a:off x="5867962" y="3944175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v</a:t>
            </a:r>
            <a:r>
              <a:rPr lang="cs-CZ" sz="4400" b="1" dirty="0" err="1" smtClean="0"/>
              <a:t>_nese</a:t>
            </a:r>
            <a:endParaRPr lang="cs-CZ" sz="4400" b="1" dirty="0"/>
          </a:p>
        </p:txBody>
      </p:sp>
      <p:sp>
        <p:nvSpPr>
          <p:cNvPr id="9" name="Ovál 8"/>
          <p:cNvSpPr/>
          <p:nvPr/>
        </p:nvSpPr>
        <p:spPr>
          <a:xfrm>
            <a:off x="323528" y="3645024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hb_tě</a:t>
            </a:r>
            <a:endParaRPr lang="cs-CZ" sz="4400" b="1" dirty="0"/>
          </a:p>
        </p:txBody>
      </p:sp>
      <p:sp>
        <p:nvSpPr>
          <p:cNvPr id="10" name="Ovál 9"/>
          <p:cNvSpPr/>
          <p:nvPr/>
        </p:nvSpPr>
        <p:spPr>
          <a:xfrm>
            <a:off x="5220072" y="5301208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k</a:t>
            </a:r>
            <a:r>
              <a:rPr lang="cs-CZ" sz="4400" b="1" dirty="0" err="1" smtClean="0"/>
              <a:t>m_tá</a:t>
            </a:r>
            <a:endParaRPr lang="cs-CZ" sz="4400" b="1" dirty="0"/>
          </a:p>
        </p:txBody>
      </p:sp>
      <p:sp>
        <p:nvSpPr>
          <p:cNvPr id="11" name="Ovál 10"/>
          <p:cNvSpPr/>
          <p:nvPr/>
        </p:nvSpPr>
        <p:spPr>
          <a:xfrm>
            <a:off x="1259632" y="5301208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p</a:t>
            </a:r>
            <a:r>
              <a:rPr lang="cs-CZ" sz="4400" b="1" dirty="0" err="1" smtClean="0"/>
              <a:t>_lovat</a:t>
            </a:r>
            <a:endParaRPr lang="cs-CZ" sz="4400" b="1" dirty="0"/>
          </a:p>
        </p:txBody>
      </p:sp>
      <p:sp>
        <p:nvSpPr>
          <p:cNvPr id="12" name="Ovál 11"/>
          <p:cNvSpPr/>
          <p:nvPr/>
        </p:nvSpPr>
        <p:spPr>
          <a:xfrm>
            <a:off x="4874985" y="692696"/>
            <a:ext cx="2952328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/>
              <a:t>v</a:t>
            </a:r>
            <a:r>
              <a:rPr lang="cs-CZ" sz="4000" b="1" dirty="0" err="1" smtClean="0"/>
              <a:t>_chřice</a:t>
            </a:r>
            <a:endParaRPr lang="cs-CZ" sz="4000" b="1" dirty="0"/>
          </a:p>
        </p:txBody>
      </p:sp>
      <p:sp>
        <p:nvSpPr>
          <p:cNvPr id="14" name="Svislý svitek 13"/>
          <p:cNvSpPr/>
          <p:nvPr/>
        </p:nvSpPr>
        <p:spPr>
          <a:xfrm>
            <a:off x="3635896" y="2147722"/>
            <a:ext cx="2015411" cy="2592288"/>
          </a:xfrm>
          <a:prstGeom prst="vertic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0" dirty="0"/>
              <a:t>i</a:t>
            </a:r>
          </a:p>
        </p:txBody>
      </p:sp>
      <p:sp>
        <p:nvSpPr>
          <p:cNvPr id="13" name="Ovál 12"/>
          <p:cNvSpPr/>
          <p:nvPr/>
        </p:nvSpPr>
        <p:spPr>
          <a:xfrm>
            <a:off x="5894324" y="3944175"/>
            <a:ext cx="2952328" cy="108012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vynese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90769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475656" y="766138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z</a:t>
            </a:r>
            <a:r>
              <a:rPr lang="cs-CZ" sz="4000" b="1" dirty="0" err="1" smtClean="0">
                <a:solidFill>
                  <a:schemeClr val="tx1"/>
                </a:solidFill>
              </a:rPr>
              <a:t>ab_vá</a:t>
            </a:r>
            <a:r>
              <a:rPr lang="cs-CZ" sz="4000" b="1" dirty="0" smtClean="0">
                <a:solidFill>
                  <a:schemeClr val="tx1"/>
                </a:solidFill>
              </a:rPr>
              <a:t> se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62964" y="2276128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v</a:t>
            </a:r>
            <a:r>
              <a:rPr lang="cs-CZ" sz="4400" b="1" dirty="0" err="1" smtClean="0">
                <a:solidFill>
                  <a:schemeClr val="tx1"/>
                </a:solidFill>
              </a:rPr>
              <a:t>_nos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857764" y="2284913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s</a:t>
            </a:r>
            <a:r>
              <a:rPr lang="cs-CZ" sz="4400" b="1" dirty="0" err="1" smtClean="0">
                <a:solidFill>
                  <a:schemeClr val="tx1"/>
                </a:solidFill>
              </a:rPr>
              <a:t>m_čit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1475656" y="5157192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o</a:t>
            </a:r>
            <a:r>
              <a:rPr lang="cs-CZ" sz="4400" b="1" dirty="0" err="1" smtClean="0">
                <a:solidFill>
                  <a:schemeClr val="tx1"/>
                </a:solidFill>
              </a:rPr>
              <a:t>pl_vat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716016" y="760458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s</a:t>
            </a:r>
            <a:r>
              <a:rPr lang="cs-CZ" sz="4400" b="1" dirty="0" err="1" smtClean="0">
                <a:solidFill>
                  <a:schemeClr val="tx1"/>
                </a:solidFill>
              </a:rPr>
              <a:t>_pka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95012" y="3800387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s</a:t>
            </a:r>
            <a:r>
              <a:rPr lang="cs-CZ" sz="4400" b="1" dirty="0" err="1" smtClean="0">
                <a:solidFill>
                  <a:schemeClr val="tx1"/>
                </a:solidFill>
              </a:rPr>
              <a:t>kl_pek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857764" y="3713277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p</a:t>
            </a:r>
            <a:r>
              <a:rPr lang="cs-CZ" sz="4400" b="1" dirty="0" err="1" smtClean="0">
                <a:solidFill>
                  <a:schemeClr val="tx1"/>
                </a:solidFill>
              </a:rPr>
              <a:t>_chavka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95012" y="3800387"/>
            <a:ext cx="2664296" cy="9144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sklípek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Svislý svitek 10"/>
          <p:cNvSpPr/>
          <p:nvPr/>
        </p:nvSpPr>
        <p:spPr>
          <a:xfrm>
            <a:off x="3623316" y="2284913"/>
            <a:ext cx="1956796" cy="2342764"/>
          </a:xfrm>
          <a:prstGeom prst="vertic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0" dirty="0" smtClean="0"/>
              <a:t>ý</a:t>
            </a:r>
            <a:endParaRPr lang="cs-CZ" sz="100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4716016" y="5133724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v</a:t>
            </a:r>
            <a:r>
              <a:rPr lang="cs-CZ" sz="4400" b="1" dirty="0" err="1" smtClean="0">
                <a:solidFill>
                  <a:schemeClr val="tx1"/>
                </a:solidFill>
              </a:rPr>
              <a:t>_borná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26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dorovný svitek 1"/>
          <p:cNvSpPr/>
          <p:nvPr/>
        </p:nvSpPr>
        <p:spPr>
          <a:xfrm>
            <a:off x="3707904" y="2348880"/>
            <a:ext cx="1617785" cy="2448272"/>
          </a:xfrm>
          <a:prstGeom prst="horizont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0" dirty="0"/>
              <a:t>y</a:t>
            </a:r>
          </a:p>
        </p:txBody>
      </p:sp>
      <p:sp>
        <p:nvSpPr>
          <p:cNvPr id="6" name="Ovál 5"/>
          <p:cNvSpPr/>
          <p:nvPr/>
        </p:nvSpPr>
        <p:spPr>
          <a:xfrm>
            <a:off x="1115616" y="548680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p</a:t>
            </a:r>
            <a:r>
              <a:rPr lang="cs-CZ" sz="4400" b="1" dirty="0" err="1" smtClean="0"/>
              <a:t>_ha</a:t>
            </a:r>
            <a:endParaRPr lang="cs-CZ" sz="4400" b="1" dirty="0"/>
          </a:p>
        </p:txBody>
      </p:sp>
      <p:sp>
        <p:nvSpPr>
          <p:cNvPr id="11" name="Ovál 10"/>
          <p:cNvSpPr/>
          <p:nvPr/>
        </p:nvSpPr>
        <p:spPr>
          <a:xfrm>
            <a:off x="5724128" y="2153852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o</a:t>
            </a:r>
            <a:r>
              <a:rPr lang="cs-CZ" sz="4400" b="1" dirty="0" err="1" smtClean="0"/>
              <a:t>bv_kle</a:t>
            </a:r>
            <a:endParaRPr lang="cs-CZ" sz="4400" b="1" dirty="0"/>
          </a:p>
        </p:txBody>
      </p:sp>
      <p:sp>
        <p:nvSpPr>
          <p:cNvPr id="12" name="Ovál 11"/>
          <p:cNvSpPr/>
          <p:nvPr/>
        </p:nvSpPr>
        <p:spPr>
          <a:xfrm>
            <a:off x="5903640" y="3717032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odb_t</a:t>
            </a:r>
            <a:endParaRPr lang="cs-CZ" sz="4400" b="1" dirty="0"/>
          </a:p>
        </p:txBody>
      </p:sp>
      <p:sp>
        <p:nvSpPr>
          <p:cNvPr id="13" name="Ovál 12"/>
          <p:cNvSpPr/>
          <p:nvPr/>
        </p:nvSpPr>
        <p:spPr>
          <a:xfrm>
            <a:off x="109246" y="2153852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v</a:t>
            </a:r>
            <a:r>
              <a:rPr lang="cs-CZ" sz="4400" b="1" dirty="0" err="1" smtClean="0"/>
              <a:t>_hraje</a:t>
            </a:r>
            <a:endParaRPr lang="cs-CZ" sz="4400" b="1" dirty="0"/>
          </a:p>
        </p:txBody>
      </p:sp>
      <p:sp>
        <p:nvSpPr>
          <p:cNvPr id="14" name="Ovál 13"/>
          <p:cNvSpPr/>
          <p:nvPr/>
        </p:nvSpPr>
        <p:spPr>
          <a:xfrm>
            <a:off x="104346" y="3717032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zal_kat</a:t>
            </a:r>
            <a:r>
              <a:rPr lang="cs-CZ" sz="4000" b="1" dirty="0" smtClean="0"/>
              <a:t> se</a:t>
            </a:r>
            <a:endParaRPr lang="cs-CZ" sz="4000" b="1" dirty="0"/>
          </a:p>
        </p:txBody>
      </p:sp>
      <p:sp>
        <p:nvSpPr>
          <p:cNvPr id="15" name="Ovál 14"/>
          <p:cNvSpPr/>
          <p:nvPr/>
        </p:nvSpPr>
        <p:spPr>
          <a:xfrm>
            <a:off x="4932040" y="5271811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o</a:t>
            </a:r>
            <a:r>
              <a:rPr lang="cs-CZ" sz="4400" b="1" dirty="0" err="1" smtClean="0"/>
              <a:t>s_pky</a:t>
            </a:r>
            <a:endParaRPr lang="cs-CZ" sz="4400" b="1" dirty="0"/>
          </a:p>
        </p:txBody>
      </p:sp>
      <p:sp>
        <p:nvSpPr>
          <p:cNvPr id="16" name="Ovál 15"/>
          <p:cNvSpPr/>
          <p:nvPr/>
        </p:nvSpPr>
        <p:spPr>
          <a:xfrm>
            <a:off x="1115725" y="5271811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s</a:t>
            </a:r>
            <a:r>
              <a:rPr lang="cs-CZ" sz="4400" b="1" dirty="0" err="1" smtClean="0"/>
              <a:t>m_čka</a:t>
            </a:r>
            <a:endParaRPr lang="cs-CZ" sz="4400" b="1" dirty="0"/>
          </a:p>
        </p:txBody>
      </p:sp>
      <p:sp>
        <p:nvSpPr>
          <p:cNvPr id="17" name="Ovál 16"/>
          <p:cNvSpPr/>
          <p:nvPr/>
        </p:nvSpPr>
        <p:spPr>
          <a:xfrm>
            <a:off x="4932040" y="548680"/>
            <a:ext cx="3240360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/>
              <a:t>p</a:t>
            </a:r>
            <a:r>
              <a:rPr lang="cs-CZ" sz="4400" b="1" dirty="0" err="1" smtClean="0"/>
              <a:t>_tlák</a:t>
            </a:r>
            <a:endParaRPr lang="cs-CZ" sz="4400" b="1" dirty="0"/>
          </a:p>
        </p:txBody>
      </p:sp>
      <p:sp>
        <p:nvSpPr>
          <p:cNvPr id="18" name="Ovál 17"/>
          <p:cNvSpPr/>
          <p:nvPr/>
        </p:nvSpPr>
        <p:spPr>
          <a:xfrm>
            <a:off x="1081057" y="548680"/>
            <a:ext cx="3240360" cy="1224136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piha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30879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dorovný svitek 1"/>
          <p:cNvSpPr/>
          <p:nvPr/>
        </p:nvSpPr>
        <p:spPr>
          <a:xfrm>
            <a:off x="3635896" y="2204864"/>
            <a:ext cx="1656184" cy="2467608"/>
          </a:xfrm>
          <a:prstGeom prst="horizont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0" dirty="0" smtClean="0"/>
              <a:t>í</a:t>
            </a:r>
            <a:endParaRPr lang="cs-CZ" sz="10000" dirty="0"/>
          </a:p>
        </p:txBody>
      </p:sp>
      <p:sp>
        <p:nvSpPr>
          <p:cNvPr id="3" name="Zaoblený obdélník 2"/>
          <p:cNvSpPr/>
          <p:nvPr/>
        </p:nvSpPr>
        <p:spPr>
          <a:xfrm>
            <a:off x="1259632" y="774959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s</a:t>
            </a:r>
            <a:r>
              <a:rPr lang="cs-CZ" sz="4400" b="1" dirty="0" err="1" smtClean="0">
                <a:solidFill>
                  <a:schemeClr val="tx1"/>
                </a:solidFill>
              </a:rPr>
              <a:t>b_rka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95536" y="2203942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s</a:t>
            </a:r>
            <a:r>
              <a:rPr lang="cs-CZ" sz="4400" b="1" dirty="0" err="1" smtClean="0">
                <a:solidFill>
                  <a:schemeClr val="tx1"/>
                </a:solidFill>
              </a:rPr>
              <a:t>kl_čko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95536" y="3736368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m</a:t>
            </a:r>
            <a:r>
              <a:rPr lang="cs-CZ" sz="4400" b="1" dirty="0" err="1" smtClean="0">
                <a:solidFill>
                  <a:schemeClr val="tx1"/>
                </a:solidFill>
              </a:rPr>
              <a:t>_cha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259632" y="5229200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n</a:t>
            </a:r>
            <a:r>
              <a:rPr lang="cs-CZ" sz="4400" b="1" dirty="0" err="1" smtClean="0">
                <a:solidFill>
                  <a:schemeClr val="tx1"/>
                </a:solidFill>
              </a:rPr>
              <a:t>ap_ná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788024" y="5229200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v</a:t>
            </a:r>
            <a:r>
              <a:rPr lang="cs-CZ" sz="4400" b="1" dirty="0" err="1" smtClean="0">
                <a:solidFill>
                  <a:schemeClr val="tx1"/>
                </a:solidFill>
              </a:rPr>
              <a:t>_čko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724128" y="3736368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b</a:t>
            </a:r>
            <a:r>
              <a:rPr lang="cs-CZ" sz="4400" b="1" dirty="0" err="1" smtClean="0">
                <a:solidFill>
                  <a:schemeClr val="tx1"/>
                </a:solidFill>
              </a:rPr>
              <a:t>l_ží</a:t>
            </a:r>
            <a:r>
              <a:rPr lang="cs-CZ" sz="4400" b="1" dirty="0" smtClean="0">
                <a:solidFill>
                  <a:schemeClr val="tx1"/>
                </a:solidFill>
              </a:rPr>
              <a:t> se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724128" y="2365528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s</a:t>
            </a:r>
            <a:r>
              <a:rPr lang="cs-CZ" sz="4400" b="1" dirty="0" err="1" smtClean="0">
                <a:solidFill>
                  <a:schemeClr val="tx1"/>
                </a:solidFill>
              </a:rPr>
              <a:t>_pka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788024" y="774959"/>
            <a:ext cx="2821748" cy="9361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>
                <a:solidFill>
                  <a:schemeClr val="tx1"/>
                </a:solidFill>
              </a:rPr>
              <a:t>v_ska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724128" y="2365528"/>
            <a:ext cx="2821748" cy="93610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sýpka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40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4524375" cy="1733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755575" y="2564904"/>
            <a:ext cx="675620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Odkazy:</a:t>
            </a:r>
          </a:p>
          <a:p>
            <a:endParaRPr lang="cs-CZ" sz="2800" dirty="0"/>
          </a:p>
          <a:p>
            <a:r>
              <a:rPr lang="cs-CZ" sz="2800" dirty="0" smtClean="0"/>
              <a:t>Autor:  Mgr. Zuzana Chloubová</a:t>
            </a:r>
          </a:p>
          <a:p>
            <a:endParaRPr lang="cs-CZ" sz="2800" dirty="0"/>
          </a:p>
          <a:p>
            <a:r>
              <a:rPr lang="cs-CZ" sz="2800" dirty="0" smtClean="0"/>
              <a:t>Vytvořeno v programu Microsoft PowerPoint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43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157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Chloubová</dc:creator>
  <cp:lastModifiedBy>Zuzana Chloubová</cp:lastModifiedBy>
  <cp:revision>16</cp:revision>
  <dcterms:created xsi:type="dcterms:W3CDTF">2012-03-04T14:18:33Z</dcterms:created>
  <dcterms:modified xsi:type="dcterms:W3CDTF">2012-06-03T13:09:21Z</dcterms:modified>
</cp:coreProperties>
</file>