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6" r:id="rId2"/>
    <p:sldId id="267" r:id="rId3"/>
    <p:sldId id="261" r:id="rId4"/>
    <p:sldId id="262" r:id="rId5"/>
    <p:sldId id="263" r:id="rId6"/>
    <p:sldId id="264" r:id="rId7"/>
    <p:sldId id="265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9876" autoAdjust="0"/>
  </p:normalViewPr>
  <p:slideViewPr>
    <p:cSldViewPr>
      <p:cViewPr>
        <p:scale>
          <a:sx n="60" d="100"/>
          <a:sy n="60" d="100"/>
        </p:scale>
        <p:origin x="-78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á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á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á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3434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á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4710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audio" Target="../media/audio1.wav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2.png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3.wmf"/><Relationship Id="rId4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audio" Target="../media/audio5.wav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audio" Target="../media/audio7.wav"/><Relationship Id="rId4" Type="http://schemas.openxmlformats.org/officeDocument/2006/relationships/audio" Target="../media/audio6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Noun Gender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7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5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. (vyšší ročníky – 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vysvětlení proč používáme v angličtině pro zvíře a věc  zájmeno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it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4185" y="1630255"/>
            <a:ext cx="8214083" cy="4205169"/>
          </a:xfrm>
          <a:ln>
            <a:solidFill>
              <a:srgbClr val="0070C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numCol="2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indent="0" algn="ctr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AutoNum type="arabicPeriod"/>
            </a:pPr>
            <a:endParaRPr lang="cs-CZ" sz="1500" b="1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xfrm>
            <a:off x="475929" y="332656"/>
            <a:ext cx="8229600" cy="1143000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cs-CZ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Zamysleme se nejdříve, podle čeho poznáme rod u podstatných jmen v českém jazyce.</a:t>
            </a:r>
            <a:endParaRPr lang="cs-CZ" sz="1500" b="1" i="1" dirty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346911" y="1604454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475929" y="1739948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53754" y="2346126"/>
            <a:ext cx="3049488" cy="1015663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Když se podívám pod stůl, poznám to? </a:t>
            </a:r>
            <a:r>
              <a:rPr lang="cs-CZ" sz="15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  <a:sym typeface="Wingdings" pitchFamily="2" charset="2"/>
              </a:rPr>
              <a:t></a:t>
            </a:r>
            <a:r>
              <a:rPr lang="cs-CZ" sz="15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Podle čeho? Proč je to tedy </a:t>
            </a:r>
            <a:r>
              <a:rPr lang="cs-CZ" sz="1500" b="1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TEN</a:t>
            </a:r>
            <a:r>
              <a:rPr lang="cs-CZ" sz="15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stůl </a:t>
            </a:r>
            <a:r>
              <a:rPr lang="cs-CZ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– rod mužský</a:t>
            </a:r>
            <a:r>
              <a:rPr lang="cs-CZ" sz="15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  <a:endParaRPr lang="cs-CZ" sz="15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7" name="Picture 2" descr="C:\Users\oem\AppData\Local\Microsoft\Windows\Temporary Internet Files\Content.IE5\M6EVS6JC\MC9004377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281" y="3049984"/>
            <a:ext cx="1196499" cy="1075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6EZVUUNV\MC90023266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093" y="1739948"/>
            <a:ext cx="3833111" cy="2620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926299" y="4597883"/>
            <a:ext cx="7287587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Samozřejmě, že nepoznám. Přesto je to </a:t>
            </a:r>
            <a:r>
              <a:rPr lang="cs-CZ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rod mužský.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Je to tradice a my to vůbec neřešíme. Chudák cizinec co se učí česky. Musí se to </a:t>
            </a:r>
            <a:r>
              <a:rPr lang="cs-CZ" sz="1500" b="1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naučit zpaměti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Musí se naučit: </a:t>
            </a:r>
            <a:r>
              <a:rPr lang="cs-CZ" sz="1500" b="1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kniha, </a:t>
            </a:r>
            <a:r>
              <a:rPr lang="cs-CZ" sz="1500" b="1" i="1" dirty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</a:t>
            </a:r>
            <a:r>
              <a:rPr lang="cs-CZ" sz="1500" b="1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auto.</a:t>
            </a:r>
            <a:endParaRPr lang="cs-CZ" sz="15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C:\Users\Dlouha\AppData\Local\Microsoft\Windows\Temporary Internet Files\Content.IE5\6DHLVREN\MP90036265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865" y="1038948"/>
            <a:ext cx="598770" cy="399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132" y="343682"/>
            <a:ext cx="8254686" cy="1111048"/>
          </a:xfrm>
          <a:ln>
            <a:solidFill>
              <a:srgbClr val="00B0F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Angličtina je mnohem snazší a logičtější. Má tzv.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rod přirozený</a:t>
            </a:r>
            <a:r>
              <a:rPr lang="cs-CZ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Přiřaď rod k obrázkům:</a:t>
            </a:r>
            <a:endParaRPr lang="en-GB" sz="1500" dirty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70934" y="1423634"/>
            <a:ext cx="8215866" cy="4330712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23827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42210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050" name="Picture 2" descr="C:\Users\oem\AppData\Local\Microsoft\Windows\Temporary Internet Files\Content.IE5\6EZVUUNV\MP9004228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184" y="1024753"/>
            <a:ext cx="579015" cy="36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oem\AppData\Local\Microsoft\Windows\Temporary Internet Files\Content.IE5\6EZVUUNV\MP9004464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254" y="1934708"/>
            <a:ext cx="2052415" cy="2009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512199" y="2399022"/>
            <a:ext cx="1797287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b="1" i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</a:t>
            </a:r>
            <a:r>
              <a:rPr lang="cs-CZ" sz="1500" b="1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rod mužský</a:t>
            </a:r>
            <a:endParaRPr lang="cs-CZ" sz="1500" b="1" i="1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87211" y="2399022"/>
            <a:ext cx="1785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u="sng" dirty="0" smtClean="0">
                <a:solidFill>
                  <a:srgbClr val="FF0000"/>
                </a:solidFill>
              </a:rPr>
              <a:t>SHE</a:t>
            </a:r>
            <a:r>
              <a:rPr lang="cs-CZ" b="1" i="1" dirty="0" smtClean="0">
                <a:solidFill>
                  <a:srgbClr val="FF0000"/>
                </a:solidFill>
              </a:rPr>
              <a:t> – rod ženský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6339" y="4465397"/>
            <a:ext cx="1625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u="sng" dirty="0" smtClean="0">
                <a:solidFill>
                  <a:schemeClr val="accent2">
                    <a:lumMod val="50000"/>
                  </a:schemeClr>
                </a:solidFill>
              </a:rPr>
              <a:t>IT </a:t>
            </a:r>
            <a:r>
              <a:rPr lang="cs-CZ" b="1" i="1" dirty="0" smtClean="0">
                <a:solidFill>
                  <a:schemeClr val="accent2">
                    <a:lumMod val="50000"/>
                  </a:schemeClr>
                </a:solidFill>
              </a:rPr>
              <a:t>– rod střední</a:t>
            </a:r>
            <a:endParaRPr lang="cs-CZ" b="1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2" name="Picture 4" descr="C:\Users\oem\AppData\Local\Microsoft\Windows\Temporary Internet Files\Content.IE5\M6EVS6JC\MP90040965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756" y="3943796"/>
            <a:ext cx="1721107" cy="1412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2625" y="260648"/>
            <a:ext cx="8229600" cy="1143000"/>
          </a:xfrm>
          <a:ln>
            <a:solidFill>
              <a:srgbClr val="00B0F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je to s 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neživými věcmi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 Tam nepoznáme, že to je 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on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nebo 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ona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To už jsme si ukázali.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ln>
            <a:solidFill>
              <a:srgbClr val="00B0F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numCol="2">
            <a:normAutofit/>
          </a:bodyPr>
          <a:lstStyle/>
          <a:p>
            <a:pPr algn="just">
              <a:buNone/>
            </a:pPr>
            <a:endParaRPr lang="cs-CZ" sz="15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endParaRPr lang="cs-CZ" sz="1500" i="1" dirty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015127" y="4114350"/>
            <a:ext cx="7113746" cy="323165"/>
          </a:xfrm>
          <a:prstGeom prst="rect">
            <a:avLst/>
          </a:prstGeom>
          <a:effectLst>
            <a:glow rad="1397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Všude je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IT – rod střední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Kde nepoznám, jestli je to </a:t>
            </a:r>
            <a:r>
              <a:rPr lang="cs-CZ" sz="15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holka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nebo </a:t>
            </a:r>
            <a:r>
              <a:rPr lang="cs-CZ" sz="15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kluk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dám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!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 descr="C:\Users\oem\AppData\Local\Microsoft\Windows\Temporary Internet Files\Content.IE5\O4TQCB6E\MC90043710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934" y="1860972"/>
            <a:ext cx="1691850" cy="169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8577" y="2340209"/>
            <a:ext cx="890417" cy="73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AppData\Local\Microsoft\Windows\Temporary Internet Files\Content.IE5\6EZVUUNV\MP9003990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267" y="2349760"/>
            <a:ext cx="1349673" cy="771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oem\AppData\Local\Microsoft\Windows\Temporary Internet Files\Content.IE5\M6EVS6JC\MP90043052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997" y="2188446"/>
            <a:ext cx="729602" cy="1093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oem\AppData\Local\Microsoft\Windows\Temporary Internet Files\Content.IE5\6EZVUUNV\MP90042283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493" y="952226"/>
            <a:ext cx="579015" cy="36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 u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zvířat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poznám to? Potkám na ulici někoho s novým psem. Budu to zjišťovat? Raději ne, že? Jaký rod tedy použiji u zvířat, u kterých mi majitel ještě neřekl, zda je to samec nebo samice?</a:t>
            </a:r>
            <a:endParaRPr lang="cs-CZ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ln>
            <a:solidFill>
              <a:srgbClr val="00B0F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numCol="2">
            <a:normAutofit/>
          </a:bodyPr>
          <a:lstStyle/>
          <a:p>
            <a:pPr marL="0" indent="0">
              <a:buNone/>
            </a:pPr>
            <a:endParaRPr lang="cs-CZ" sz="1500" b="1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16545" y="4365104"/>
            <a:ext cx="7510911" cy="784830"/>
          </a:xfrm>
          <a:prstGeom prst="rect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Zvířata jsou v angličtině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rodu středního – IT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Mohu ale použít i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nebo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SHE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pokud zvíře znám a vím jistě, že je to </a:t>
            </a:r>
            <a:r>
              <a:rPr lang="cs-CZ" sz="15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on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nebo </a:t>
            </a:r>
            <a:r>
              <a:rPr lang="cs-CZ" sz="15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ona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Také tím ukazuji, že k němu mám dobrý citový vztah!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8" name="Picture 2" descr="C:\Users\oem\AppData\Local\Microsoft\Windows\Temporary Internet Files\Content.IE5\6EZVUUNV\MC900441407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48949"/>
            <a:ext cx="2570923" cy="1218042"/>
          </a:xfrm>
          <a:prstGeom prst="rect">
            <a:avLst/>
          </a:prstGeom>
          <a:noFill/>
          <a:effectLst>
            <a:glow rad="1397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35773" y="2488638"/>
            <a:ext cx="1623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u="sng" dirty="0" smtClean="0">
                <a:solidFill>
                  <a:schemeClr val="bg2">
                    <a:lumMod val="25000"/>
                  </a:schemeClr>
                </a:solidFill>
              </a:rPr>
              <a:t>IT </a:t>
            </a:r>
            <a:r>
              <a:rPr lang="cs-CZ" b="1" i="1" dirty="0" smtClean="0">
                <a:solidFill>
                  <a:schemeClr val="bg2">
                    <a:lumMod val="25000"/>
                  </a:schemeClr>
                </a:solidFill>
              </a:rPr>
              <a:t>– rod střední</a:t>
            </a:r>
            <a:endParaRPr lang="cs-CZ" b="1" i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" name="Picture 2" descr="C:\Users\oem\AppData\Local\Microsoft\Windows\Temporary Internet Files\Content.IE5\6EZVUUNV\MP9004228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8441" y="1024753"/>
            <a:ext cx="579015" cy="36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7135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12625" y="260648"/>
            <a:ext cx="8229600" cy="1143000"/>
          </a:xfrm>
          <a:prstGeom prst="rect">
            <a:avLst/>
          </a:prstGeom>
          <a:ln w="9525" cap="flat" cmpd="sng" algn="ctr">
            <a:solidFill>
              <a:srgbClr val="00B0F0"/>
            </a:solidFill>
            <a:prstDash val="solid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Jaká tedy asi bude </a:t>
            </a:r>
            <a:r>
              <a:rPr lang="cs-CZ" sz="1500" b="1" i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závěrečná poučka o rodech podstatných jmen v anglickém jazyce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 Sestav ji. Víš už všechno!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5"/>
          <p:cNvSpPr>
            <a:spLocks noGrp="1"/>
          </p:cNvSpPr>
          <p:nvPr>
            <p:ph idx="1"/>
          </p:nvPr>
        </p:nvSpPr>
        <p:spPr>
          <a:xfrm>
            <a:off x="412625" y="1403648"/>
            <a:ext cx="8229600" cy="4525963"/>
          </a:xfrm>
          <a:ln>
            <a:solidFill>
              <a:srgbClr val="00B0F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numCol="2">
            <a:normAutofit/>
          </a:bodyPr>
          <a:lstStyle/>
          <a:p>
            <a:pPr marL="0" indent="0">
              <a:buNone/>
            </a:pPr>
            <a:endParaRPr lang="cs-CZ" sz="1500" b="1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" name="Picture 2" descr="C:\Users\oem\AppData\Local\Microsoft\Windows\Temporary Internet Files\Content.IE5\6EZVUUNV\MP9004228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952226"/>
            <a:ext cx="579015" cy="36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935596" y="1948190"/>
            <a:ext cx="75735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Tam, kde na první pohled poznám, zda je to muž nebo žena, dám </a:t>
            </a:r>
            <a:r>
              <a:rPr lang="cs-CZ" b="1" i="1" dirty="0" smtClean="0">
                <a:solidFill>
                  <a:srgbClr val="FFC000"/>
                </a:solidFill>
              </a:rPr>
              <a:t>HE</a:t>
            </a:r>
            <a:r>
              <a:rPr lang="cs-CZ" dirty="0" smtClean="0"/>
              <a:t> nebo </a:t>
            </a:r>
            <a:r>
              <a:rPr lang="cs-CZ" b="1" i="1" dirty="0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.</a:t>
            </a:r>
          </a:p>
          <a:p>
            <a:r>
              <a:rPr lang="cs-CZ" dirty="0" smtClean="0"/>
              <a:t>To je u </a:t>
            </a:r>
            <a:r>
              <a:rPr lang="cs-CZ" b="1" i="1" dirty="0" smtClean="0">
                <a:solidFill>
                  <a:srgbClr val="FFC000"/>
                </a:solidFill>
              </a:rPr>
              <a:t>lidí.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Dítě</a:t>
            </a:r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bude samozřejmě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IT.</a:t>
            </a:r>
            <a:endParaRPr lang="cs-CZ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35596" y="2852936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Tam, kde to </a:t>
            </a:r>
            <a:r>
              <a:rPr lang="cs-CZ" b="1" dirty="0" smtClean="0"/>
              <a:t>na první pohled nepoznám </a:t>
            </a:r>
            <a:r>
              <a:rPr lang="cs-CZ" dirty="0" smtClean="0"/>
              <a:t>, dám </a:t>
            </a:r>
            <a:r>
              <a:rPr lang="cs-CZ" b="1" i="1" dirty="0" smtClean="0">
                <a:solidFill>
                  <a:srgbClr val="7030A0"/>
                </a:solidFill>
              </a:rPr>
              <a:t>IT.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</a:p>
          <a:p>
            <a:r>
              <a:rPr lang="cs-CZ" dirty="0" smtClean="0"/>
              <a:t>To je u </a:t>
            </a:r>
            <a:r>
              <a:rPr lang="cs-CZ" b="1" i="1" dirty="0" smtClean="0">
                <a:solidFill>
                  <a:srgbClr val="7030A0"/>
                </a:solidFill>
              </a:rPr>
              <a:t>neživých věcí, rostlin a zvířat.</a:t>
            </a:r>
            <a:endParaRPr lang="cs-CZ" dirty="0"/>
          </a:p>
        </p:txBody>
      </p:sp>
      <p:pic>
        <p:nvPicPr>
          <p:cNvPr id="5123" name="Picture 3" descr="C:\Users\oem\AppData\Local\Microsoft\Windows\Temporary Internet Files\Content.IE5\OAGI6XV4\MP9004093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950" y="3861048"/>
            <a:ext cx="1808771" cy="1808771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148299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1828</TotalTime>
  <Words>496</Words>
  <Application>Microsoft Office PowerPoint</Application>
  <PresentationFormat>Předvádění na obrazovce (4:3)</PresentationFormat>
  <Paragraphs>81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Zamysleme se nejdříve, podle čeho poznáme rod u podstatných jmen v českém jazyce.</vt:lpstr>
      <vt:lpstr>Angličtina je mnohem snazší a logičtější. Má tzv. rod přirozený. Přiřaď rod k obrázkům:</vt:lpstr>
      <vt:lpstr>Jak je to s neživými věcmi? Tam nepoznáme, že to je on nebo ona. To už jsme si ukázali.</vt:lpstr>
      <vt:lpstr>Co u zvířat, poznám to? Potkám na ulici někoho s novým psem. Budu to zjišťovat? Raději ne, že? Jaký rod tedy použiji u zvířat, u kterých mi majitel ještě neřekl, zda je to samec nebo samice?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Dlouhá Eva</cp:lastModifiedBy>
  <cp:revision>235</cp:revision>
  <dcterms:created xsi:type="dcterms:W3CDTF">2011-05-26T14:17:08Z</dcterms:created>
  <dcterms:modified xsi:type="dcterms:W3CDTF">2011-12-12T12:11:48Z</dcterms:modified>
</cp:coreProperties>
</file>