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60" r:id="rId5"/>
    <p:sldId id="257" r:id="rId6"/>
    <p:sldId id="258" r:id="rId7"/>
    <p:sldId id="259" r:id="rId8"/>
    <p:sldId id="264" r:id="rId9"/>
    <p:sldId id="265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  <a:srgbClr val="F9FE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60"/>
  </p:normalViewPr>
  <p:slideViewPr>
    <p:cSldViewPr>
      <p:cViewPr>
        <p:scale>
          <a:sx n="70" d="100"/>
          <a:sy n="70" d="100"/>
        </p:scale>
        <p:origin x="-7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747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878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260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264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26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446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080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35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049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8009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305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B626F-E497-44C1-BEC1-C2C5E990E3EE}" type="datetimeFigureOut">
              <a:rPr lang="cs-CZ" smtClean="0"/>
              <a:t>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5CC51-E485-44AE-A067-C4E7CCB82F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28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E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8"/>
            <a:ext cx="4524375" cy="1733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729476"/>
              </p:ext>
            </p:extLst>
          </p:nvPr>
        </p:nvGraphicFramePr>
        <p:xfrm>
          <a:off x="1236662" y="2941161"/>
          <a:ext cx="6670675" cy="1844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70675"/>
              </a:tblGrid>
              <a:tr h="628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školy:       Základní  škola  J. E. Purkyně  a  Základní umělecká škola</a:t>
                      </a:r>
                      <a:endParaRPr lang="cs-CZ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                             Libochovice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Autor:                  Mgr. Zuzana Chloubová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</a:t>
                      </a:r>
                      <a:r>
                        <a:rPr lang="cs-CZ" sz="1400">
                          <a:effectLst/>
                        </a:rPr>
                        <a:t>:                 </a:t>
                      </a:r>
                      <a:r>
                        <a:rPr lang="cs-CZ" sz="1400" smtClean="0">
                          <a:effectLst/>
                        </a:rPr>
                        <a:t>VY_32_INOVACE_07 </a:t>
                      </a:r>
                      <a:r>
                        <a:rPr lang="cs-CZ" sz="1400" dirty="0" smtClean="0">
                          <a:effectLst/>
                        </a:rPr>
                        <a:t>_ČJ_ </a:t>
                      </a:r>
                      <a:r>
                        <a:rPr lang="cs-CZ" sz="1400" smtClean="0">
                          <a:effectLst/>
                        </a:rPr>
                        <a:t>Vlastní</a:t>
                      </a:r>
                      <a:r>
                        <a:rPr lang="cs-CZ" sz="1400" baseline="0" smtClean="0">
                          <a:effectLst/>
                        </a:rPr>
                        <a:t> jména 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33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Téma:                   </a:t>
                      </a:r>
                      <a:r>
                        <a:rPr lang="cs-CZ" sz="1400" dirty="0" smtClean="0">
                          <a:effectLst/>
                        </a:rPr>
                        <a:t>Vlastní jména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projektu:    CZ.1.07/1.4.00/21.2803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4314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8767465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/>
              <a:t>Anotace</a:t>
            </a:r>
            <a:r>
              <a:rPr lang="cs-CZ" sz="2800" smtClean="0"/>
              <a:t>: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Prezentace je zaměřena na vyvození psaní velkých písmen </a:t>
            </a:r>
          </a:p>
          <a:p>
            <a:r>
              <a:rPr lang="cs-CZ" sz="2800" dirty="0" smtClean="0"/>
              <a:t>ve vlastních jménech a rozlišení obecných a vlastních jmen.</a:t>
            </a:r>
          </a:p>
          <a:p>
            <a:r>
              <a:rPr lang="cs-CZ" sz="2800" dirty="0" smtClean="0"/>
              <a:t>Obrázky mají přispět k lepší představě žáků a trvalejšímu 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apamatování probíraného jevu.</a:t>
            </a:r>
          </a:p>
          <a:p>
            <a:r>
              <a:rPr lang="cs-CZ" sz="2800" dirty="0" smtClean="0"/>
              <a:t>Součástí prezentace jsou i úkoly na procvičení probírané </a:t>
            </a:r>
          </a:p>
          <a:p>
            <a:r>
              <a:rPr lang="cs-CZ" sz="2800" dirty="0"/>
              <a:t>l</a:t>
            </a:r>
            <a:r>
              <a:rPr lang="cs-CZ" sz="2800" dirty="0" smtClean="0"/>
              <a:t>átky.</a:t>
            </a:r>
          </a:p>
          <a:p>
            <a:r>
              <a:rPr lang="cs-CZ" sz="2800" dirty="0" smtClean="0"/>
              <a:t>Úkolem je rozlišit a napsat jména obecná, ke kterým pak</a:t>
            </a:r>
          </a:p>
          <a:p>
            <a:r>
              <a:rPr lang="cs-CZ" sz="2800" dirty="0"/>
              <a:t>ž</a:t>
            </a:r>
            <a:r>
              <a:rPr lang="cs-CZ" sz="2800" dirty="0" smtClean="0"/>
              <a:t>áci dopisují jména vlastní a tvoří známé ustálené dvojice.</a:t>
            </a:r>
          </a:p>
          <a:p>
            <a:r>
              <a:rPr lang="cs-CZ" sz="2800" dirty="0" smtClean="0"/>
              <a:t>Prezentace je přiměřena věku a vnímání žáků ve 3. třídě, </a:t>
            </a:r>
          </a:p>
          <a:p>
            <a:r>
              <a:rPr lang="cs-CZ" sz="2800" dirty="0" smtClean="0"/>
              <a:t>kterým je určena.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9880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548680"/>
            <a:ext cx="40872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VLASTNÍ  JMÉNA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79712" y="3429000"/>
            <a:ext cx="51447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 Píšeme je s 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velkým </a:t>
            </a:r>
          </a:p>
          <a:p>
            <a:pPr algn="ctr"/>
            <a:r>
              <a:rPr lang="cs-CZ" sz="4000" b="1" dirty="0" smtClean="0"/>
              <a:t>počátečním písmenem.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0115" y="1424057"/>
            <a:ext cx="73023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                            jsou jména </a:t>
            </a:r>
          </a:p>
          <a:p>
            <a:r>
              <a:rPr lang="cs-CZ" sz="3600" b="1" dirty="0" smtClean="0"/>
              <a:t>     - osob, zvířat, pohádkových postav</a:t>
            </a:r>
            <a:endParaRPr lang="cs-CZ" sz="4000" b="1" dirty="0" smtClean="0"/>
          </a:p>
          <a:p>
            <a:r>
              <a:rPr lang="cs-CZ" sz="3600" b="1" dirty="0" smtClean="0"/>
              <a:t>     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1455654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492304"/>
            <a:ext cx="39594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</a:rPr>
              <a:t>OBECNÁ JMÉNA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9963" y="1470548"/>
            <a:ext cx="85753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-   chlapec, dívka, rodina, pes, princ,  kočka,</a:t>
            </a:r>
          </a:p>
          <a:p>
            <a:r>
              <a:rPr lang="cs-CZ" sz="3600" b="1" dirty="0" smtClean="0"/>
              <a:t>    pán, paní, ředitel</a:t>
            </a:r>
            <a:endParaRPr lang="cs-CZ" sz="3600" b="1" dirty="0"/>
          </a:p>
          <a:p>
            <a:r>
              <a:rPr lang="cs-CZ" sz="3600" b="1" dirty="0" smtClean="0"/>
              <a:t>-   jména profesí: zedník, doktor, fotbalista…</a:t>
            </a:r>
          </a:p>
          <a:p>
            <a:pPr marL="571500" indent="-571500">
              <a:buFontTx/>
              <a:buChar char="-"/>
            </a:pP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22065" y="4005064"/>
            <a:ext cx="51447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/>
              <a:t>Píšeme je s </a:t>
            </a:r>
          </a:p>
          <a:p>
            <a:pPr algn="ctr"/>
            <a:r>
              <a:rPr lang="cs-CZ" sz="4000" b="1" dirty="0" smtClean="0">
                <a:solidFill>
                  <a:srgbClr val="0070C0"/>
                </a:solidFill>
              </a:rPr>
              <a:t>malým</a:t>
            </a:r>
            <a:r>
              <a:rPr lang="cs-CZ" sz="4000" b="1" dirty="0" smtClean="0"/>
              <a:t> </a:t>
            </a:r>
          </a:p>
          <a:p>
            <a:pPr algn="ctr"/>
            <a:r>
              <a:rPr lang="cs-CZ" sz="4000" b="1" dirty="0" smtClean="0"/>
              <a:t>počátečním písmenem.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0008154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75913" y="541743"/>
            <a:ext cx="29578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Jména </a:t>
            </a:r>
            <a:r>
              <a:rPr lang="cs-CZ" sz="4400" b="1" dirty="0" smtClean="0">
                <a:solidFill>
                  <a:srgbClr val="0070C0"/>
                </a:solidFill>
              </a:rPr>
              <a:t>osob</a:t>
            </a:r>
            <a:endParaRPr lang="cs-CZ" sz="4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Škola\AppData\Local\Microsoft\Windows\Temporary Internet Files\Content.IE5\O65REJSZ\MC9000556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43" y="2080876"/>
            <a:ext cx="2010600" cy="201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04088" y="4387730"/>
            <a:ext cx="270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r</a:t>
            </a:r>
            <a:r>
              <a:rPr lang="cs-CZ" sz="2800" b="1" dirty="0" smtClean="0"/>
              <a:t>odina </a:t>
            </a:r>
            <a:r>
              <a:rPr lang="cs-CZ" sz="2800" b="1" dirty="0" smtClean="0">
                <a:solidFill>
                  <a:srgbClr val="FF0000"/>
                </a:solidFill>
              </a:rPr>
              <a:t>N</a:t>
            </a:r>
            <a:r>
              <a:rPr lang="cs-CZ" sz="2800" b="1" dirty="0" smtClean="0"/>
              <a:t>ovákova</a:t>
            </a:r>
            <a:endParaRPr lang="cs-CZ" sz="2800" b="1" dirty="0"/>
          </a:p>
        </p:txBody>
      </p:sp>
      <p:pic>
        <p:nvPicPr>
          <p:cNvPr id="1028" name="Picture 4" descr="C:\Users\Škola\AppData\Local\Microsoft\Windows\Temporary Internet Files\Content.IE5\NZ7JT85G\MC9001571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86874"/>
            <a:ext cx="13462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9783" y="2564904"/>
            <a:ext cx="2743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b</a:t>
            </a:r>
            <a:r>
              <a:rPr lang="cs-CZ" sz="2800" b="1" dirty="0" smtClean="0"/>
              <a:t>abička </a:t>
            </a:r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r>
              <a:rPr lang="cs-CZ" sz="2800" b="1" dirty="0" smtClean="0"/>
              <a:t>oženka </a:t>
            </a:r>
            <a:endParaRPr lang="cs-CZ" sz="2800" b="1" dirty="0"/>
          </a:p>
        </p:txBody>
      </p:sp>
      <p:pic>
        <p:nvPicPr>
          <p:cNvPr id="1029" name="Picture 5" descr="C:\Users\Škola\AppData\Local\Microsoft\Windows\Temporary Internet Files\Content.IE5\T2ETC6XA\MC9001571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1743"/>
            <a:ext cx="14128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574759" y="2564904"/>
            <a:ext cx="2346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d</a:t>
            </a:r>
            <a:r>
              <a:rPr lang="cs-CZ" sz="2800" b="1" dirty="0" smtClean="0"/>
              <a:t>ědeček  </a:t>
            </a:r>
            <a:r>
              <a:rPr lang="cs-CZ" sz="2800" b="1" dirty="0" smtClean="0">
                <a:solidFill>
                  <a:srgbClr val="FF0000"/>
                </a:solidFill>
              </a:rPr>
              <a:t>J</a:t>
            </a:r>
            <a:r>
              <a:rPr lang="cs-CZ" sz="2800" b="1" dirty="0" smtClean="0"/>
              <a:t>osef</a:t>
            </a:r>
            <a:endParaRPr lang="cs-CZ" sz="2800" b="1" dirty="0"/>
          </a:p>
        </p:txBody>
      </p:sp>
      <p:pic>
        <p:nvPicPr>
          <p:cNvPr id="1031" name="Picture 7" descr="C:\Users\Škola\AppData\Local\Microsoft\Windows\Temporary Internet Files\Content.IE5\O65REJSZ\MC90044036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47" y="3448164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68059" y="5464388"/>
            <a:ext cx="22097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</a:t>
            </a:r>
            <a:r>
              <a:rPr lang="cs-CZ" sz="2800" b="1" dirty="0" smtClean="0">
                <a:solidFill>
                  <a:srgbClr val="0070C0"/>
                </a:solidFill>
              </a:rPr>
              <a:t>f</a:t>
            </a:r>
            <a:r>
              <a:rPr lang="cs-CZ" sz="2800" b="1" dirty="0" smtClean="0"/>
              <a:t>otbalista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P</a:t>
            </a:r>
            <a:r>
              <a:rPr lang="cs-CZ" sz="2800" b="1" dirty="0" smtClean="0"/>
              <a:t>avel </a:t>
            </a:r>
            <a:r>
              <a:rPr lang="cs-CZ" sz="2800" b="1" dirty="0" smtClean="0">
                <a:solidFill>
                  <a:srgbClr val="FF0000"/>
                </a:solidFill>
              </a:rPr>
              <a:t>N</a:t>
            </a:r>
            <a:r>
              <a:rPr lang="cs-CZ" sz="2800" b="1" dirty="0" smtClean="0"/>
              <a:t>edvěd</a:t>
            </a:r>
            <a:endParaRPr lang="cs-CZ" sz="2800" b="1" dirty="0"/>
          </a:p>
        </p:txBody>
      </p:sp>
      <p:pic>
        <p:nvPicPr>
          <p:cNvPr id="1032" name="Picture 8" descr="C:\Users\Škola\AppData\Local\Microsoft\Windows\Temporary Internet Files\Content.IE5\O65REJSZ\MC90015014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095" y="3311072"/>
            <a:ext cx="1657052" cy="215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448378" y="5644313"/>
            <a:ext cx="25566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</a:t>
            </a:r>
            <a:r>
              <a:rPr lang="cs-CZ" sz="2800" b="1" dirty="0" smtClean="0">
                <a:solidFill>
                  <a:srgbClr val="0070C0"/>
                </a:solidFill>
              </a:rPr>
              <a:t>k</a:t>
            </a:r>
            <a:r>
              <a:rPr lang="cs-CZ" sz="2800" b="1" dirty="0" smtClean="0"/>
              <a:t>osmonaut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r>
              <a:rPr lang="cs-CZ" sz="2800" b="1" dirty="0" smtClean="0"/>
              <a:t>ladimír </a:t>
            </a:r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dirty="0" smtClean="0"/>
              <a:t>emek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3127188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91181" y="271972"/>
            <a:ext cx="31076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Jména </a:t>
            </a:r>
            <a:r>
              <a:rPr lang="cs-CZ" sz="4400" b="1" dirty="0" smtClean="0">
                <a:solidFill>
                  <a:srgbClr val="0070C0"/>
                </a:solidFill>
              </a:rPr>
              <a:t>zvířat</a:t>
            </a:r>
            <a:endParaRPr lang="cs-CZ" sz="4400" b="1" dirty="0">
              <a:solidFill>
                <a:srgbClr val="0070C0"/>
              </a:solidFill>
            </a:endParaRPr>
          </a:p>
        </p:txBody>
      </p:sp>
      <p:pic>
        <p:nvPicPr>
          <p:cNvPr id="2053" name="Picture 5" descr="C:\Users\Škola\AppData\Local\Microsoft\Windows\Temporary Internet Files\Content.IE5\T2ETC6XA\MP9004016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1" y="656693"/>
            <a:ext cx="2263171" cy="18002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Škola\AppData\Local\Microsoft\Windows\Temporary Internet Files\Content.IE5\T2ETC6XA\MP9004024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656693"/>
            <a:ext cx="2263171" cy="18002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Škola\AppData\Local\Microsoft\Windows\Temporary Internet Files\Content.IE5\O65REJSZ\MP90018047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340769"/>
            <a:ext cx="1944216" cy="2088231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53347" y="2708920"/>
            <a:ext cx="14398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p</a:t>
            </a:r>
            <a:r>
              <a:rPr lang="cs-CZ" sz="2800" b="1" dirty="0" smtClean="0"/>
              <a:t>es  </a:t>
            </a:r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r>
              <a:rPr lang="cs-CZ" sz="2800" b="1" dirty="0" smtClean="0"/>
              <a:t>en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638390" y="2708920"/>
            <a:ext cx="2018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k</a:t>
            </a:r>
            <a:r>
              <a:rPr lang="cs-CZ" sz="2800" b="1" dirty="0" smtClean="0"/>
              <a:t>očka </a:t>
            </a:r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r>
              <a:rPr lang="cs-CZ" sz="2800" b="1" dirty="0" smtClean="0"/>
              <a:t>icka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44013" y="3569824"/>
            <a:ext cx="1527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l</a:t>
            </a:r>
            <a:r>
              <a:rPr lang="cs-CZ" sz="2800" b="1" dirty="0" smtClean="0"/>
              <a:t>vice 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lsa</a:t>
            </a:r>
            <a:endParaRPr lang="cs-CZ" sz="2800" b="1" dirty="0"/>
          </a:p>
        </p:txBody>
      </p:sp>
      <p:pic>
        <p:nvPicPr>
          <p:cNvPr id="2056" name="Picture 8" descr="C:\Users\Škola\AppData\Local\Microsoft\Windows\Temporary Internet Files\Content.IE5\T2ETC6XA\MP9001813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054" y="4289780"/>
            <a:ext cx="2164498" cy="1587492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35896" y="6021288"/>
            <a:ext cx="19468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k</a:t>
            </a:r>
            <a:r>
              <a:rPr lang="cs-CZ" sz="2800" b="1" dirty="0" smtClean="0"/>
              <a:t>lisna </a:t>
            </a:r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r>
              <a:rPr lang="cs-CZ" sz="2800" b="1" dirty="0" smtClean="0"/>
              <a:t>ělka</a:t>
            </a:r>
            <a:endParaRPr lang="cs-CZ" sz="2800" b="1" dirty="0"/>
          </a:p>
        </p:txBody>
      </p:sp>
      <p:pic>
        <p:nvPicPr>
          <p:cNvPr id="2057" name="Picture 9" descr="C:\Users\Škola\AppData\Local\Microsoft\Windows\Temporary Internet Files\Content.IE5\NZ7JT85G\MP90043866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84" y="3416667"/>
            <a:ext cx="1659881" cy="2172573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87899" y="5774304"/>
            <a:ext cx="237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k</a:t>
            </a:r>
            <a:r>
              <a:rPr lang="cs-CZ" sz="2800" b="1" dirty="0" smtClean="0"/>
              <a:t>ráva </a:t>
            </a:r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r>
              <a:rPr lang="cs-CZ" sz="2800" b="1" dirty="0" smtClean="0"/>
              <a:t>tračena</a:t>
            </a:r>
            <a:endParaRPr lang="cs-CZ" sz="2800" b="1" dirty="0"/>
          </a:p>
        </p:txBody>
      </p:sp>
      <p:pic>
        <p:nvPicPr>
          <p:cNvPr id="2058" name="Picture 10" descr="C:\Users\Škola\AppData\Local\Microsoft\Windows\Temporary Internet Files\Content.IE5\T2ETC6XA\MP9004064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05" y="3416667"/>
            <a:ext cx="1728192" cy="2172573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470972" y="5877272"/>
            <a:ext cx="2353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p</a:t>
            </a:r>
            <a:r>
              <a:rPr lang="cs-CZ" sz="2800" b="1" dirty="0" smtClean="0"/>
              <a:t>apoušek </a:t>
            </a:r>
            <a:r>
              <a:rPr lang="cs-CZ" sz="2800" b="1" dirty="0" smtClean="0">
                <a:solidFill>
                  <a:srgbClr val="FF0000"/>
                </a:solidFill>
              </a:rPr>
              <a:t>L</a:t>
            </a:r>
            <a:r>
              <a:rPr lang="cs-CZ" sz="2800" b="1" dirty="0" smtClean="0"/>
              <a:t>ora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0443731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88856" y="260648"/>
            <a:ext cx="66234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Jména pohádkových </a:t>
            </a:r>
            <a:r>
              <a:rPr lang="cs-CZ" sz="4400" b="1" dirty="0" smtClean="0">
                <a:solidFill>
                  <a:srgbClr val="0070C0"/>
                </a:solidFill>
              </a:rPr>
              <a:t>p</a:t>
            </a:r>
            <a:r>
              <a:rPr lang="cs-CZ" sz="4400" b="1" dirty="0" smtClean="0"/>
              <a:t>ostav</a:t>
            </a:r>
            <a:endParaRPr lang="cs-CZ" sz="4400" b="1" dirty="0"/>
          </a:p>
        </p:txBody>
      </p:sp>
      <p:pic>
        <p:nvPicPr>
          <p:cNvPr id="3074" name="Picture 2" descr="C:\Users\Škola\AppData\Local\Microsoft\Windows\Temporary Internet Files\Content.IE5\O65REJSZ\MC9003607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24" y="1246113"/>
            <a:ext cx="1417320" cy="1831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0709" y="3311406"/>
            <a:ext cx="1936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p</a:t>
            </a:r>
            <a:r>
              <a:rPr lang="cs-CZ" sz="2800" b="1" dirty="0" smtClean="0"/>
              <a:t>rinc </a:t>
            </a:r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r>
              <a:rPr lang="cs-CZ" sz="2800" b="1" dirty="0" smtClean="0"/>
              <a:t>ajaja</a:t>
            </a:r>
            <a:endParaRPr lang="cs-CZ" sz="2800" b="1" dirty="0"/>
          </a:p>
        </p:txBody>
      </p:sp>
      <p:pic>
        <p:nvPicPr>
          <p:cNvPr id="3075" name="Picture 3" descr="C:\Users\Škola\AppData\Local\Microsoft\Windows\Temporary Internet Files\Content.IE5\T2ETC6XA\MC9003607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176" y="1473651"/>
            <a:ext cx="1466234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47571" y="3357572"/>
            <a:ext cx="16254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</a:t>
            </a:r>
            <a:r>
              <a:rPr lang="cs-CZ" sz="2800" b="1" dirty="0" smtClean="0"/>
              <a:t>rincezna</a:t>
            </a:r>
          </a:p>
          <a:p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dirty="0" smtClean="0"/>
              <a:t>ůženka</a:t>
            </a:r>
            <a:endParaRPr lang="cs-CZ" sz="2800" b="1" dirty="0"/>
          </a:p>
        </p:txBody>
      </p:sp>
      <p:pic>
        <p:nvPicPr>
          <p:cNvPr id="3076" name="Picture 4" descr="C:\Users\Škola\AppData\Local\Microsoft\Windows\Temporary Internet Files\Content.IE5\T2ETC6XA\MC9004116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923" y="1200639"/>
            <a:ext cx="1482725" cy="192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07841" y="3311406"/>
            <a:ext cx="23265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k</a:t>
            </a:r>
            <a:r>
              <a:rPr lang="cs-CZ" sz="2800" b="1" dirty="0" smtClean="0"/>
              <a:t>rál </a:t>
            </a:r>
            <a:r>
              <a:rPr lang="cs-CZ" sz="2800" b="1" dirty="0" smtClean="0">
                <a:solidFill>
                  <a:srgbClr val="FF0000"/>
                </a:solidFill>
              </a:rPr>
              <a:t>D</a:t>
            </a:r>
            <a:r>
              <a:rPr lang="cs-CZ" sz="2800" b="1" dirty="0" smtClean="0"/>
              <a:t>obroslav</a:t>
            </a:r>
            <a:endParaRPr lang="cs-CZ" sz="2800" b="1" dirty="0"/>
          </a:p>
        </p:txBody>
      </p:sp>
      <p:pic>
        <p:nvPicPr>
          <p:cNvPr id="3077" name="Picture 5" descr="C:\Users\Škola\AppData\Local\Microsoft\Windows\Temporary Internet Files\Content.IE5\T2ETC6XA\MC9003616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58" y="4050069"/>
            <a:ext cx="1827886" cy="17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6384" y="5823518"/>
            <a:ext cx="1913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v</a:t>
            </a:r>
            <a:r>
              <a:rPr lang="cs-CZ" sz="2800" b="1" dirty="0" smtClean="0"/>
              <a:t>íla 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málka</a:t>
            </a:r>
            <a:endParaRPr lang="cs-CZ" sz="2800" b="1" dirty="0"/>
          </a:p>
        </p:txBody>
      </p:sp>
      <p:pic>
        <p:nvPicPr>
          <p:cNvPr id="3078" name="Picture 6" descr="C:\Users\Škola\AppData\Local\Microsoft\Windows\Temporary Internet Files\Content.IE5\T2ETC6XA\MC9003607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450" y="4057952"/>
            <a:ext cx="1160374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908874" y="5876694"/>
            <a:ext cx="2757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č</a:t>
            </a:r>
            <a:r>
              <a:rPr lang="cs-CZ" sz="2800" b="1" dirty="0" smtClean="0"/>
              <a:t>aroděj </a:t>
            </a:r>
            <a:r>
              <a:rPr lang="cs-CZ" sz="2800" b="1" dirty="0" err="1" smtClean="0">
                <a:solidFill>
                  <a:srgbClr val="FF0000"/>
                </a:solidFill>
              </a:rPr>
              <a:t>P</a:t>
            </a:r>
            <a:r>
              <a:rPr lang="cs-CZ" sz="2800" b="1" dirty="0" err="1" smtClean="0"/>
              <a:t>okuston</a:t>
            </a:r>
            <a:endParaRPr lang="cs-CZ" sz="2800" b="1" dirty="0"/>
          </a:p>
        </p:txBody>
      </p:sp>
      <p:pic>
        <p:nvPicPr>
          <p:cNvPr id="3079" name="Picture 7" descr="C:\Users\Škola\AppData\Local\Microsoft\Windows\Temporary Internet Files\Content.IE5\VAIW5MVP\MC9003491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372" y="4311679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555050" y="6138304"/>
            <a:ext cx="2010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0070C0"/>
                </a:solidFill>
              </a:rPr>
              <a:t>č</a:t>
            </a:r>
            <a:r>
              <a:rPr lang="cs-CZ" sz="2800" b="1" dirty="0" smtClean="0"/>
              <a:t>ertík </a:t>
            </a:r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r>
              <a:rPr lang="cs-CZ" sz="2800" b="1" dirty="0" smtClean="0"/>
              <a:t>ertík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156195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ál 52"/>
          <p:cNvSpPr/>
          <p:nvPr/>
        </p:nvSpPr>
        <p:spPr>
          <a:xfrm>
            <a:off x="2847628" y="6049660"/>
            <a:ext cx="3109828" cy="61448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6068657" y="6049660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5636793" y="2227863"/>
            <a:ext cx="3111671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6068658" y="4552422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3221660" y="5194741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168663" y="5168319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292849" y="3791369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6068659" y="1462569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3170186" y="1462569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323090" y="1462569"/>
            <a:ext cx="2343189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6487988" y="5211180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6438787" y="3867505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477523" y="3088207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556068" y="4595284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188504" y="3834231"/>
            <a:ext cx="2302857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335719" y="3082675"/>
            <a:ext cx="201212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555943" y="2264958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57498" y="4578844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03071" y="3073052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69214" y="2264959"/>
            <a:ext cx="1674374" cy="4903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8046" y="332656"/>
            <a:ext cx="87104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Vybírejte nejprve </a:t>
            </a:r>
            <a:r>
              <a:rPr lang="cs-CZ" sz="2800" b="1" dirty="0" smtClean="0">
                <a:solidFill>
                  <a:srgbClr val="0070C0"/>
                </a:solidFill>
              </a:rPr>
              <a:t>jména obecná </a:t>
            </a:r>
            <a:r>
              <a:rPr lang="cs-CZ" sz="2800" b="1" dirty="0" smtClean="0"/>
              <a:t>– pište do 1. sloupce</a:t>
            </a:r>
          </a:p>
          <a:p>
            <a:pPr algn="ctr"/>
            <a:r>
              <a:rPr lang="cs-CZ" sz="2800" b="1" dirty="0" smtClean="0"/>
              <a:t>a pak </a:t>
            </a:r>
            <a:r>
              <a:rPr lang="cs-CZ" sz="2800" b="1" dirty="0" smtClean="0">
                <a:solidFill>
                  <a:srgbClr val="C00000"/>
                </a:solidFill>
              </a:rPr>
              <a:t>jména vlastní</a:t>
            </a:r>
            <a:r>
              <a:rPr lang="cs-CZ" sz="2800" b="1" dirty="0"/>
              <a:t> </a:t>
            </a:r>
            <a:r>
              <a:rPr lang="cs-CZ" sz="2800" b="1" dirty="0" smtClean="0"/>
              <a:t>– pište do 2. sloupce: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72832" y="2271783"/>
            <a:ext cx="1440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VODNÍK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47898" y="3049796"/>
            <a:ext cx="169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STAROSTA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5356" y="2271783"/>
            <a:ext cx="1542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MAXIPES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7961" y="3049796"/>
            <a:ext cx="1562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PRAOTEC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11679" y="3834231"/>
            <a:ext cx="1057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CÍSAŘ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63848" y="5194741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KNÍŽE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18318" y="3834626"/>
            <a:ext cx="2349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SPISOVATELKA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22748" y="4562405"/>
            <a:ext cx="1167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MALÍŘ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5132" y="5194741"/>
            <a:ext cx="1388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ČESÍLKO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76046" y="1502184"/>
            <a:ext cx="1637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RUMCAJS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16643" y="1512789"/>
            <a:ext cx="14956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HUMPÁL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037798" y="3834626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FÍK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95137" y="6037559"/>
            <a:ext cx="961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ČECH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516390" y="4562405"/>
            <a:ext cx="1576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KAREL IV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23487" y="5194741"/>
            <a:ext cx="1942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JOSEF LADA</a:t>
            </a:r>
            <a:endParaRPr lang="cs-CZ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38666" y="1511859"/>
            <a:ext cx="19091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SVATOPLUK</a:t>
            </a:r>
            <a:endParaRPr lang="cs-CZ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806499" y="6076082"/>
            <a:ext cx="3066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BOŽENA NĚMCOVÁ</a:t>
            </a:r>
            <a:endParaRPr lang="cs-CZ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602013" y="4562405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MALÍŘKA</a:t>
            </a:r>
            <a:endParaRPr lang="cs-CZ" sz="28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874656" y="2271783"/>
            <a:ext cx="2731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EMMA SRNCOVÁ</a:t>
            </a:r>
            <a:endParaRPr lang="cs-CZ" sz="2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383783" y="3040173"/>
            <a:ext cx="1872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LOUPEŽNÍK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758216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2" grpId="0" animBg="1"/>
      <p:bldP spid="50" grpId="0" animBg="1"/>
      <p:bldP spid="51" grpId="0" animBg="1"/>
      <p:bldP spid="49" grpId="0" animBg="1"/>
      <p:bldP spid="48" grpId="0" animBg="1"/>
      <p:bldP spid="47" grpId="0" animBg="1"/>
      <p:bldP spid="46" grpId="0" animBg="1"/>
      <p:bldP spid="45" grpId="0" animBg="1"/>
      <p:bldP spid="44" grpId="0" animBg="1"/>
      <p:bldP spid="42" grpId="0" animBg="1"/>
      <p:bldP spid="36" grpId="0" animBg="1"/>
      <p:bldP spid="34" grpId="0" animBg="1"/>
      <p:bldP spid="41" grpId="0" animBg="1"/>
      <p:bldP spid="33" grpId="0" animBg="1"/>
      <p:bldP spid="35" grpId="0" animBg="1"/>
      <p:bldP spid="38" grpId="0" animBg="1"/>
      <p:bldP spid="40" grpId="0" animBg="1"/>
      <p:bldP spid="39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2715" y="483467"/>
            <a:ext cx="902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 daných jmen (obecných a vlastních) utvoř dvojice: 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196752"/>
            <a:ext cx="1420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</a:t>
            </a:r>
            <a:r>
              <a:rPr lang="cs-CZ" sz="2800" b="1" dirty="0" smtClean="0"/>
              <a:t>axipes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1196752"/>
            <a:ext cx="6110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F</a:t>
            </a:r>
            <a:r>
              <a:rPr lang="cs-CZ" sz="2800" b="1" dirty="0" smtClean="0"/>
              <a:t>ík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2387" y="1727230"/>
            <a:ext cx="1189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v</a:t>
            </a:r>
            <a:r>
              <a:rPr lang="cs-CZ" sz="2800" b="1" dirty="0" smtClean="0"/>
              <a:t>odník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79408" y="1727230"/>
            <a:ext cx="12308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Č</a:t>
            </a:r>
            <a:r>
              <a:rPr lang="cs-CZ" sz="2800" b="1" dirty="0" err="1" smtClean="0"/>
              <a:t>esílko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2387" y="2250450"/>
            <a:ext cx="1320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p</a:t>
            </a:r>
            <a:r>
              <a:rPr lang="cs-CZ" sz="2800" b="1" dirty="0" smtClean="0"/>
              <a:t>raotec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79408" y="2250450"/>
            <a:ext cx="894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Č</a:t>
            </a:r>
            <a:r>
              <a:rPr lang="cs-CZ" sz="2800" b="1" dirty="0" smtClean="0"/>
              <a:t>ech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2771884"/>
            <a:ext cx="16238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l</a:t>
            </a:r>
            <a:r>
              <a:rPr lang="cs-CZ" sz="2800" b="1" dirty="0" smtClean="0"/>
              <a:t>oupežník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89300" y="2771884"/>
            <a:ext cx="14312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</a:t>
            </a:r>
            <a:r>
              <a:rPr lang="cs-CZ" sz="2800" b="1" dirty="0" smtClean="0"/>
              <a:t>umcajs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3295104"/>
            <a:ext cx="1377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s</a:t>
            </a:r>
            <a:r>
              <a:rPr lang="cs-CZ" sz="2800" b="1" dirty="0" smtClean="0"/>
              <a:t>tarosta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25270" y="3295104"/>
            <a:ext cx="1346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H</a:t>
            </a:r>
            <a:r>
              <a:rPr lang="cs-CZ" sz="2800" b="1" dirty="0" err="1" smtClean="0"/>
              <a:t>umpál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2387" y="3818324"/>
            <a:ext cx="20177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s</a:t>
            </a:r>
            <a:r>
              <a:rPr lang="cs-CZ" sz="2800" b="1" dirty="0" smtClean="0"/>
              <a:t>pisovatelka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14620" y="3818324"/>
            <a:ext cx="2737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</a:t>
            </a:r>
            <a:r>
              <a:rPr lang="cs-CZ" sz="2800" b="1" dirty="0" smtClean="0"/>
              <a:t>ožena </a:t>
            </a:r>
            <a:r>
              <a:rPr lang="cs-CZ" sz="2800" b="1" dirty="0" smtClean="0">
                <a:solidFill>
                  <a:srgbClr val="FF0000"/>
                </a:solidFill>
              </a:rPr>
              <a:t>N</a:t>
            </a:r>
            <a:r>
              <a:rPr lang="cs-CZ" sz="2800" b="1" dirty="0" smtClean="0"/>
              <a:t>ěmcová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2387" y="4341544"/>
            <a:ext cx="872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c</a:t>
            </a:r>
            <a:r>
              <a:rPr lang="cs-CZ" sz="2800" b="1" dirty="0" smtClean="0"/>
              <a:t>ísař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95314" y="4341544"/>
            <a:ext cx="1400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</a:t>
            </a:r>
            <a:r>
              <a:rPr lang="cs-CZ" sz="2800" b="1" dirty="0" smtClean="0"/>
              <a:t>arel IV.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81699" y="4864764"/>
            <a:ext cx="958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</a:t>
            </a:r>
            <a:r>
              <a:rPr lang="cs-CZ" sz="2800" b="1" dirty="0" smtClean="0"/>
              <a:t>alíř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997353" y="4864764"/>
            <a:ext cx="17129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</a:t>
            </a:r>
            <a:r>
              <a:rPr lang="cs-CZ" sz="2800" b="1" dirty="0" smtClean="0"/>
              <a:t>osef </a:t>
            </a:r>
            <a:r>
              <a:rPr lang="cs-CZ" sz="2800" b="1" dirty="0" smtClean="0">
                <a:solidFill>
                  <a:srgbClr val="FF0000"/>
                </a:solidFill>
              </a:rPr>
              <a:t>L</a:t>
            </a:r>
            <a:r>
              <a:rPr lang="cs-CZ" sz="2800" b="1" dirty="0" smtClean="0"/>
              <a:t>ada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971600" y="5387984"/>
            <a:ext cx="1305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m</a:t>
            </a:r>
            <a:r>
              <a:rPr lang="cs-CZ" sz="2800" b="1" dirty="0" smtClean="0"/>
              <a:t>alířka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316958" y="5387984"/>
            <a:ext cx="2375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mma </a:t>
            </a:r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r>
              <a:rPr lang="cs-CZ" sz="2800" b="1" dirty="0" smtClean="0"/>
              <a:t>rncová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983430" y="5911204"/>
            <a:ext cx="955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k</a:t>
            </a:r>
            <a:r>
              <a:rPr lang="cs-CZ" sz="2800" b="1" dirty="0" smtClean="0"/>
              <a:t>níže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940616" y="5911204"/>
            <a:ext cx="16496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</a:t>
            </a:r>
            <a:r>
              <a:rPr lang="cs-CZ" sz="2800" b="1" dirty="0" smtClean="0"/>
              <a:t>vatopluk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0193504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6" grpId="0"/>
      <p:bldP spid="18" grpId="0"/>
      <p:bldP spid="20" grpId="0"/>
      <p:bldP spid="22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2656"/>
            <a:ext cx="4524375" cy="1733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899592" y="2636912"/>
            <a:ext cx="584057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Odkazy:</a:t>
            </a:r>
          </a:p>
          <a:p>
            <a:endParaRPr lang="cs-CZ" sz="2400" dirty="0" smtClean="0"/>
          </a:p>
          <a:p>
            <a:r>
              <a:rPr lang="cs-CZ" sz="2400" dirty="0" smtClean="0"/>
              <a:t>Autor: Mgr. Zuzana Chloubová</a:t>
            </a:r>
          </a:p>
          <a:p>
            <a:endParaRPr lang="cs-CZ" sz="2400" dirty="0"/>
          </a:p>
          <a:p>
            <a:r>
              <a:rPr lang="cs-CZ" sz="2400" dirty="0" smtClean="0"/>
              <a:t>Vytvořeno v programu Microsoft PowerPoint.</a:t>
            </a:r>
          </a:p>
          <a:p>
            <a:endParaRPr lang="cs-CZ" sz="2400" dirty="0"/>
          </a:p>
          <a:p>
            <a:r>
              <a:rPr lang="cs-CZ" sz="2400" i="1" dirty="0" smtClean="0"/>
              <a:t>Ilustrace </a:t>
            </a:r>
            <a:r>
              <a:rPr lang="cs-CZ" sz="2400" i="1" dirty="0"/>
              <a:t>www.office.microsoft.com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799290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324</Words>
  <Application>Microsoft Office PowerPoint</Application>
  <PresentationFormat>Předvádění na obrazovce (4:3)</PresentationFormat>
  <Paragraphs>105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Zuzana Chloubová</dc:creator>
  <cp:lastModifiedBy>Zuzana Chloubová</cp:lastModifiedBy>
  <cp:revision>44</cp:revision>
  <dcterms:created xsi:type="dcterms:W3CDTF">2012-03-23T19:05:57Z</dcterms:created>
  <dcterms:modified xsi:type="dcterms:W3CDTF">2012-09-06T10:17:47Z</dcterms:modified>
</cp:coreProperties>
</file>