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8" r:id="rId4"/>
    <p:sldId id="259" r:id="rId5"/>
    <p:sldId id="260" r:id="rId6"/>
    <p:sldId id="262" r:id="rId7"/>
    <p:sldId id="263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CCD6-3AE4-44D5-826F-467A5005888D}" type="datetimeFigureOut">
              <a:rPr lang="cs-CZ" smtClean="0"/>
              <a:t>27.10.2012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A054-55E1-49CD-942C-33354384E6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5902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CCD6-3AE4-44D5-826F-467A5005888D}" type="datetimeFigureOut">
              <a:rPr lang="cs-CZ" smtClean="0"/>
              <a:t>27.10.2012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A054-55E1-49CD-942C-33354384E6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5650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CCD6-3AE4-44D5-826F-467A5005888D}" type="datetimeFigureOut">
              <a:rPr lang="cs-CZ" smtClean="0"/>
              <a:t>27.10.2012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A054-55E1-49CD-942C-33354384E6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968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CCD6-3AE4-44D5-826F-467A5005888D}" type="datetimeFigureOut">
              <a:rPr lang="cs-CZ" smtClean="0"/>
              <a:t>27.10.2012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A054-55E1-49CD-942C-33354384E6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980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CCD6-3AE4-44D5-826F-467A5005888D}" type="datetimeFigureOut">
              <a:rPr lang="cs-CZ" smtClean="0"/>
              <a:t>27.10.2012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A054-55E1-49CD-942C-33354384E6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7145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CCD6-3AE4-44D5-826F-467A5005888D}" type="datetimeFigureOut">
              <a:rPr lang="cs-CZ" smtClean="0"/>
              <a:t>27.10.2012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A054-55E1-49CD-942C-33354384E6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325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CCD6-3AE4-44D5-826F-467A5005888D}" type="datetimeFigureOut">
              <a:rPr lang="cs-CZ" smtClean="0"/>
              <a:t>27.10.2012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A054-55E1-49CD-942C-33354384E6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6248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CCD6-3AE4-44D5-826F-467A5005888D}" type="datetimeFigureOut">
              <a:rPr lang="cs-CZ" smtClean="0"/>
              <a:t>27.10.2012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A054-55E1-49CD-942C-33354384E6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6500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CCD6-3AE4-44D5-826F-467A5005888D}" type="datetimeFigureOut">
              <a:rPr lang="cs-CZ" smtClean="0"/>
              <a:t>27.10.2012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A054-55E1-49CD-942C-33354384E6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0758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CCD6-3AE4-44D5-826F-467A5005888D}" type="datetimeFigureOut">
              <a:rPr lang="cs-CZ" smtClean="0"/>
              <a:t>27.10.2012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A054-55E1-49CD-942C-33354384E6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6766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DCCD6-3AE4-44D5-826F-467A5005888D}" type="datetimeFigureOut">
              <a:rPr lang="cs-CZ" smtClean="0"/>
              <a:t>27.10.2012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EA054-55E1-49CD-942C-33354384E6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7256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DCCD6-3AE4-44D5-826F-467A5005888D}" type="datetimeFigureOut">
              <a:rPr lang="cs-CZ" smtClean="0"/>
              <a:t>27.10.2012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EA054-55E1-49CD-942C-33354384E6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4988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av"/><Relationship Id="rId2" Type="http://schemas.microsoft.com/office/2007/relationships/media" Target="../media/media1.wav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wav"/><Relationship Id="rId2" Type="http://schemas.microsoft.com/office/2007/relationships/media" Target="../media/media2.wav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wav"/><Relationship Id="rId2" Type="http://schemas.microsoft.com/office/2007/relationships/media" Target="../media/media3.wav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wav"/><Relationship Id="rId2" Type="http://schemas.microsoft.com/office/2007/relationships/media" Target="../media/media4.wav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wav"/><Relationship Id="rId2" Type="http://schemas.microsoft.com/office/2007/relationships/media" Target="../media/media5.wav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19113" y="692150"/>
            <a:ext cx="7775575" cy="20161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dirty="0" smtClean="0"/>
              <a:t>ČESKÁ LITERATURA 8 -9 </a:t>
            </a:r>
            <a:br>
              <a:rPr lang="cs-CZ" dirty="0" smtClean="0"/>
            </a:br>
            <a:r>
              <a:rPr lang="cs-CZ" dirty="0" smtClean="0"/>
              <a:t>VRCHOL ČESKÉ STŘEDOVĚKÉ LITERATURY</a:t>
            </a: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5661025"/>
            <a:ext cx="8064500" cy="742950"/>
          </a:xfrm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827088" y="4581525"/>
            <a:ext cx="7200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2400" b="1" dirty="0" smtClean="0"/>
              <a:t>VY_32_INOVACE_X-A-16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75796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908721"/>
            <a:ext cx="7772400" cy="2016223"/>
          </a:xfrm>
        </p:spPr>
        <p:txBody>
          <a:bodyPr/>
          <a:lstStyle/>
          <a:p>
            <a:r>
              <a:rPr lang="cs-CZ" dirty="0" smtClean="0"/>
              <a:t>STARŠÍ ČESKÁ LITERATURA</a:t>
            </a:r>
            <a:endParaRPr lang="cs-CZ" dirty="0"/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1403648" y="3140968"/>
            <a:ext cx="6400800" cy="2281808"/>
          </a:xfrm>
        </p:spPr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LITERÁRNÍ PAMÁTKY </a:t>
            </a:r>
          </a:p>
          <a:p>
            <a:r>
              <a:rPr lang="cs-CZ" b="1" u="sng" dirty="0" smtClean="0">
                <a:solidFill>
                  <a:srgbClr val="FF0000"/>
                </a:solidFill>
              </a:rPr>
              <a:t>12. – 14. STOLETÍ</a:t>
            </a:r>
          </a:p>
          <a:p>
            <a:r>
              <a:rPr lang="cs-CZ" b="1" i="1" dirty="0" smtClean="0">
                <a:solidFill>
                  <a:srgbClr val="FFC000"/>
                </a:solidFill>
              </a:rPr>
              <a:t>ČESKY A LATINSKY PSANÉ</a:t>
            </a:r>
          </a:p>
        </p:txBody>
      </p:sp>
      <p:pic>
        <p:nvPicPr>
          <p:cNvPr id="3" name="Zvuk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607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14"/>
    </mc:Choice>
    <mc:Fallback xmlns="">
      <p:transition spd="slow" advTm="56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ČESKY PSANÉ TEXTY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132856"/>
            <a:ext cx="8229600" cy="4021907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/>
              <a:t> </a:t>
            </a:r>
            <a:r>
              <a:rPr lang="cs-CZ" dirty="0" smtClean="0"/>
              <a:t>nejstarší česky psaná literární památka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b="1" i="1" u="sng" dirty="0" smtClean="0">
                <a:solidFill>
                  <a:srgbClr val="CC0066"/>
                </a:solidFill>
              </a:rPr>
              <a:t>SVATÝ VÁCLAVE </a:t>
            </a:r>
            <a:r>
              <a:rPr lang="cs-CZ" dirty="0" smtClean="0"/>
              <a:t>– </a:t>
            </a:r>
            <a:r>
              <a:rPr lang="cs-CZ" b="1" i="1" dirty="0" smtClean="0">
                <a:solidFill>
                  <a:srgbClr val="FF6600"/>
                </a:solidFill>
              </a:rPr>
              <a:t>duchovní píseň</a:t>
            </a:r>
            <a:endParaRPr lang="cs-CZ" dirty="0" smtClean="0">
              <a:solidFill>
                <a:srgbClr val="FF660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FF6600"/>
                </a:solidFill>
              </a:rPr>
              <a:t> </a:t>
            </a:r>
            <a:r>
              <a:rPr lang="cs-CZ" dirty="0" smtClean="0">
                <a:solidFill>
                  <a:srgbClr val="FF6600"/>
                </a:solidFill>
              </a:rPr>
              <a:t>           </a:t>
            </a:r>
            <a:r>
              <a:rPr lang="cs-CZ" dirty="0" smtClean="0"/>
              <a:t>1.až 3. sloka vznikly ve </a:t>
            </a:r>
            <a:r>
              <a:rPr lang="cs-CZ" b="1" dirty="0" smtClean="0">
                <a:solidFill>
                  <a:srgbClr val="FF6600"/>
                </a:solidFill>
              </a:rPr>
              <a:t>12. století, </a:t>
            </a:r>
            <a:r>
              <a:rPr lang="cs-CZ" dirty="0" smtClean="0"/>
              <a:t>další sloky ve 14. a 15. století</a:t>
            </a:r>
          </a:p>
          <a:p>
            <a:pPr marL="0" indent="0">
              <a:buNone/>
            </a:pPr>
            <a:endParaRPr lang="cs-CZ" b="1" dirty="0" smtClean="0">
              <a:solidFill>
                <a:srgbClr val="FF6600"/>
              </a:solidFill>
            </a:endParaRPr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 flipV="1">
            <a:off x="8318500" y="6154736"/>
            <a:ext cx="609600" cy="134076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728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86">
        <p14:glitter pattern="hexagon"/>
      </p:transition>
    </mc:Choice>
    <mc:Fallback xmlns="">
      <p:transition spd="slow" advTm="1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Laicizace literatury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 </a:t>
            </a:r>
            <a:r>
              <a:rPr lang="cs-CZ" b="1" dirty="0" smtClean="0">
                <a:solidFill>
                  <a:srgbClr val="FF6600"/>
                </a:solidFill>
              </a:rPr>
              <a:t>od 13. století </a:t>
            </a:r>
            <a:r>
              <a:rPr lang="cs-CZ" dirty="0" smtClean="0"/>
              <a:t>se rozvíjí </a:t>
            </a:r>
            <a:r>
              <a:rPr lang="cs-CZ" dirty="0" smtClean="0">
                <a:solidFill>
                  <a:srgbClr val="FF6600"/>
                </a:solidFill>
              </a:rPr>
              <a:t>gotika</a:t>
            </a:r>
          </a:p>
          <a:p>
            <a:r>
              <a:rPr lang="cs-CZ" dirty="0"/>
              <a:t> </a:t>
            </a:r>
            <a:r>
              <a:rPr lang="cs-CZ" dirty="0" smtClean="0"/>
              <a:t>v literatuře se objevují  </a:t>
            </a:r>
            <a:r>
              <a:rPr lang="cs-CZ" b="1" dirty="0" smtClean="0">
                <a:solidFill>
                  <a:srgbClr val="00B050"/>
                </a:solidFill>
              </a:rPr>
              <a:t>světská témata  </a:t>
            </a:r>
            <a:r>
              <a:rPr lang="cs-CZ" dirty="0" smtClean="0"/>
              <a:t>(láska, řemesla, život lidí) </a:t>
            </a:r>
          </a:p>
          <a:p>
            <a:r>
              <a:rPr lang="cs-CZ" dirty="0"/>
              <a:t> </a:t>
            </a:r>
            <a:r>
              <a:rPr lang="cs-CZ" dirty="0" smtClean="0"/>
              <a:t>nové žánry v 14. a 15. století :</a:t>
            </a:r>
          </a:p>
          <a:p>
            <a:pPr marL="0" indent="0" algn="ctr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</a:t>
            </a:r>
            <a:r>
              <a:rPr lang="cs-CZ" b="1" dirty="0" smtClean="0">
                <a:solidFill>
                  <a:srgbClr val="FF6600"/>
                </a:solidFill>
              </a:rPr>
              <a:t>rytířský epos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6600"/>
                </a:solidFill>
              </a:rPr>
              <a:t>                             milostná píseň</a:t>
            </a:r>
          </a:p>
          <a:p>
            <a:pPr marL="0" indent="0" algn="ctr">
              <a:buNone/>
            </a:pPr>
            <a:r>
              <a:rPr lang="cs-CZ" b="1" dirty="0">
                <a:solidFill>
                  <a:srgbClr val="FF6600"/>
                </a:solidFill>
              </a:rPr>
              <a:t> </a:t>
            </a:r>
            <a:r>
              <a:rPr lang="cs-CZ" b="1" dirty="0" smtClean="0">
                <a:solidFill>
                  <a:srgbClr val="FF6600"/>
                </a:solidFill>
              </a:rPr>
              <a:t>                            satirické skladby</a:t>
            </a:r>
          </a:p>
          <a:p>
            <a:pPr marL="0" indent="0" algn="ctr">
              <a:buNone/>
            </a:pPr>
            <a:r>
              <a:rPr lang="cs-CZ" b="1" dirty="0">
                <a:solidFill>
                  <a:srgbClr val="FF6600"/>
                </a:solidFill>
              </a:rPr>
              <a:t> </a:t>
            </a:r>
            <a:r>
              <a:rPr lang="cs-CZ" b="1" dirty="0" smtClean="0">
                <a:solidFill>
                  <a:srgbClr val="FF6600"/>
                </a:solidFill>
              </a:rPr>
              <a:t>                            cestopisy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859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370">
        <p14:honeycomb/>
      </p:transition>
    </mc:Choice>
    <mc:Fallback xmlns="">
      <p:transition spd="slow" advTm="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u="sng" dirty="0" smtClean="0">
                <a:solidFill>
                  <a:srgbClr val="CC0066"/>
                </a:solidFill>
              </a:rPr>
              <a:t>KRONIKA TAK ŘEČENÉHO DALIMILA</a:t>
            </a:r>
            <a:endParaRPr lang="cs-CZ" b="1" i="1" u="sng" dirty="0">
              <a:solidFill>
                <a:srgbClr val="CC00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 </a:t>
            </a:r>
            <a:r>
              <a:rPr lang="cs-CZ" b="1" dirty="0" smtClean="0">
                <a:solidFill>
                  <a:srgbClr val="92D050"/>
                </a:solidFill>
              </a:rPr>
              <a:t>neznáme autora</a:t>
            </a:r>
            <a:r>
              <a:rPr lang="cs-CZ" dirty="0" smtClean="0"/>
              <a:t>, snad pocházel z řad měšťanů nebo nižší šlechty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 </a:t>
            </a:r>
            <a:r>
              <a:rPr lang="cs-CZ" b="1" dirty="0" smtClean="0">
                <a:solidFill>
                  <a:srgbClr val="FF6600"/>
                </a:solidFill>
              </a:rPr>
              <a:t>vznikala v letech 1310 – 1314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 </a:t>
            </a:r>
            <a:r>
              <a:rPr lang="cs-CZ" dirty="0" smtClean="0"/>
              <a:t>zachycuje události s vlasteneckým zápalem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 </a:t>
            </a:r>
            <a:r>
              <a:rPr lang="cs-CZ" b="1" dirty="0" smtClean="0">
                <a:solidFill>
                  <a:srgbClr val="92D050"/>
                </a:solidFill>
              </a:rPr>
              <a:t>kritizuje novoty z ciziny</a:t>
            </a:r>
            <a:r>
              <a:rPr lang="cs-CZ" dirty="0" smtClean="0"/>
              <a:t> – hry v kostky, hazard, cizí královny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 </a:t>
            </a:r>
            <a:r>
              <a:rPr lang="cs-CZ" b="1" dirty="0" smtClean="0">
                <a:solidFill>
                  <a:srgbClr val="92D050"/>
                </a:solidFill>
              </a:rPr>
              <a:t>události jsou zaznamenány až do roku 1310 </a:t>
            </a:r>
            <a:r>
              <a:rPr lang="cs-CZ" dirty="0" smtClean="0"/>
              <a:t>(nástup </a:t>
            </a:r>
            <a:r>
              <a:rPr lang="cs-CZ" dirty="0"/>
              <a:t>L</a:t>
            </a:r>
            <a:r>
              <a:rPr lang="cs-CZ" dirty="0" smtClean="0"/>
              <a:t>ucemburků na trůn)</a:t>
            </a:r>
            <a:endParaRPr lang="cs-CZ" dirty="0"/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458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27">
        <p14:shred/>
      </p:transition>
    </mc:Choice>
    <mc:Fallback xmlns="">
      <p:transition spd="slow" advTm="3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Literární památky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 psané latinsky a česky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</a:t>
            </a:r>
            <a:r>
              <a:rPr lang="cs-CZ" b="1" i="1" u="sng" dirty="0" smtClean="0">
                <a:solidFill>
                  <a:srgbClr val="CC0066"/>
                </a:solidFill>
              </a:rPr>
              <a:t>KAREL IV. – VLASTNÍ ŽIVOTOPIS (VITA CAROLI)</a:t>
            </a:r>
          </a:p>
          <a:p>
            <a:pPr marL="0" indent="0">
              <a:buNone/>
            </a:pPr>
            <a:r>
              <a:rPr lang="cs-CZ" dirty="0" smtClean="0"/>
              <a:t>      je napsán </a:t>
            </a:r>
            <a:r>
              <a:rPr lang="cs-CZ" b="1" dirty="0" smtClean="0">
                <a:solidFill>
                  <a:srgbClr val="92D050"/>
                </a:solidFill>
              </a:rPr>
              <a:t>latinsky</a:t>
            </a:r>
          </a:p>
          <a:p>
            <a:pPr marL="0" indent="0">
              <a:buNone/>
            </a:pPr>
            <a:r>
              <a:rPr lang="cs-CZ" dirty="0" smtClean="0"/>
              <a:t>      měl být </a:t>
            </a:r>
            <a:r>
              <a:rPr lang="cs-CZ" b="1" dirty="0" smtClean="0">
                <a:solidFill>
                  <a:srgbClr val="92D050"/>
                </a:solidFill>
              </a:rPr>
              <a:t>vzorem chování panovníka </a:t>
            </a:r>
            <a:r>
              <a:rPr lang="cs-CZ" dirty="0" smtClean="0"/>
              <a:t>pro Karlovy následovníky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 </a:t>
            </a:r>
            <a:r>
              <a:rPr lang="cs-CZ" b="1" i="1" u="sng" dirty="0" smtClean="0">
                <a:solidFill>
                  <a:srgbClr val="CC0066"/>
                </a:solidFill>
              </a:rPr>
              <a:t>ALEXANDREIDA </a:t>
            </a:r>
            <a:r>
              <a:rPr lang="cs-CZ" dirty="0" smtClean="0">
                <a:solidFill>
                  <a:srgbClr val="CC0066"/>
                </a:solidFill>
              </a:rPr>
              <a:t> </a:t>
            </a:r>
            <a:r>
              <a:rPr lang="cs-CZ" b="1" i="1" dirty="0" smtClean="0">
                <a:solidFill>
                  <a:srgbClr val="FF6600"/>
                </a:solidFill>
              </a:rPr>
              <a:t>- rytířský epos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vypráví o hrdinských činech Alexandra Velikého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děj se odehrává v rytířském prostředí</a:t>
            </a:r>
            <a:endParaRPr lang="cs-CZ" dirty="0"/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699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">
        <p14:ferris dir="l"/>
      </p:transition>
    </mc:Choice>
    <mc:Fallback xmlns="">
      <p:transition spd="slow" advTm="2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/>
              <a:t>Literární památky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</a:t>
            </a:r>
            <a:r>
              <a:rPr lang="cs-CZ" b="1" dirty="0" smtClean="0">
                <a:solidFill>
                  <a:srgbClr val="FF6600"/>
                </a:solidFill>
              </a:rPr>
              <a:t>legendy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6600"/>
                </a:solidFill>
              </a:rPr>
              <a:t>         </a:t>
            </a:r>
            <a:r>
              <a:rPr lang="cs-CZ" b="1" i="1" u="sng" dirty="0" smtClean="0">
                <a:solidFill>
                  <a:srgbClr val="CC0066"/>
                </a:solidFill>
              </a:rPr>
              <a:t>ŽIVOT SVATÉ KATEŘINY </a:t>
            </a:r>
            <a:r>
              <a:rPr lang="cs-CZ" dirty="0" smtClean="0"/>
              <a:t>– cizí téma</a:t>
            </a:r>
            <a:endParaRPr lang="cs-CZ" b="1" i="1" u="sng" dirty="0" smtClean="0">
              <a:solidFill>
                <a:srgbClr val="CC0066"/>
              </a:solidFill>
            </a:endParaRPr>
          </a:p>
          <a:p>
            <a:pPr marL="0" indent="0">
              <a:buNone/>
            </a:pPr>
            <a:r>
              <a:rPr lang="cs-CZ" b="1" i="1" dirty="0" smtClean="0">
                <a:solidFill>
                  <a:srgbClr val="CC0066"/>
                </a:solidFill>
              </a:rPr>
              <a:t>        </a:t>
            </a:r>
            <a:r>
              <a:rPr lang="cs-CZ" b="1" i="1" u="sng" dirty="0" smtClean="0">
                <a:solidFill>
                  <a:srgbClr val="CC0066"/>
                </a:solidFill>
              </a:rPr>
              <a:t> LEGENDA O SVATÉM PROKOPOVI </a:t>
            </a:r>
            <a:r>
              <a:rPr lang="cs-CZ" dirty="0" smtClean="0"/>
              <a:t> - o českém světci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FF6600"/>
                </a:solidFill>
              </a:rPr>
              <a:t> světská lyrika – milostné písně a básně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/>
              <a:t> </a:t>
            </a:r>
            <a:r>
              <a:rPr lang="cs-CZ" b="1" dirty="0" smtClean="0">
                <a:solidFill>
                  <a:srgbClr val="FF6600"/>
                </a:solidFill>
              </a:rPr>
              <a:t>žákovská poezie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FF6600"/>
                </a:solidFill>
              </a:rPr>
              <a:t> satirické skladby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6600"/>
                </a:solidFill>
              </a:rPr>
              <a:t>          </a:t>
            </a:r>
            <a:r>
              <a:rPr lang="cs-CZ" b="1" i="1" u="sng" dirty="0" smtClean="0">
                <a:solidFill>
                  <a:srgbClr val="CC0066"/>
                </a:solidFill>
              </a:rPr>
              <a:t>PODKONÍ A ŽÁK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CC0066"/>
                </a:solidFill>
              </a:rPr>
              <a:t>          </a:t>
            </a:r>
            <a:r>
              <a:rPr lang="cs-CZ" b="1" i="1" u="sng" dirty="0" smtClean="0">
                <a:solidFill>
                  <a:srgbClr val="CC0066"/>
                </a:solidFill>
              </a:rPr>
              <a:t>SATIRY O ŘEMESLNÍCÍCH A KONŠELÍCH</a:t>
            </a:r>
            <a:r>
              <a:rPr lang="cs-CZ" b="1" i="1" u="sng" dirty="0" smtClean="0">
                <a:solidFill>
                  <a:srgbClr val="FF6600"/>
                </a:solidFill>
              </a:rPr>
              <a:t>       </a:t>
            </a:r>
            <a:endParaRPr lang="cs-CZ" b="1" i="1" u="sng" dirty="0">
              <a:solidFill>
                <a:srgbClr val="FF6600"/>
              </a:solidFill>
            </a:endParaRPr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794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9">
        <p14:ripple/>
      </p:transition>
    </mc:Choice>
    <mc:Fallback xmlns="">
      <p:transition spd="slow" advTm="4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POUŽITÉ MATERIÁLY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SOUKAL. J.: Literární výchova pro 2.stupeň základní školy. 1. vyd. SPN Praha 2002.s.56 – 66.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295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Metodické pokyny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Výklad nového učiva</a:t>
            </a:r>
          </a:p>
          <a:p>
            <a:r>
              <a:rPr lang="cs-CZ" dirty="0" smtClean="0"/>
              <a:t>Zápis </a:t>
            </a:r>
            <a:r>
              <a:rPr lang="cs-CZ" smtClean="0"/>
              <a:t>nového učiva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292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|0|0|0|0|0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|0|0|0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|0|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|0|0|0|0|0|0|0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285</Words>
  <Application>Microsoft Office PowerPoint</Application>
  <PresentationFormat>Předvádění na obrazovce (4:3)</PresentationFormat>
  <Paragraphs>46</Paragraphs>
  <Slides>9</Slides>
  <Notes>0</Notes>
  <HiddenSlides>0</HiddenSlides>
  <MMClips>5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ČESKÁ LITERATURA 8 -9  VRCHOL ČESKÉ STŘEDOVĚKÉ LITERATURY</vt:lpstr>
      <vt:lpstr>STARŠÍ ČESKÁ LITERATURA</vt:lpstr>
      <vt:lpstr>ČESKY PSANÉ TEXTY</vt:lpstr>
      <vt:lpstr>Laicizace literatury</vt:lpstr>
      <vt:lpstr>KRONIKA TAK ŘEČENÉHO DALIMILA</vt:lpstr>
      <vt:lpstr>Literární památky</vt:lpstr>
      <vt:lpstr>Literární památky</vt:lpstr>
      <vt:lpstr>POUŽITÉ MATERIÁLY</vt:lpstr>
      <vt:lpstr>Metodické pokyny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HUSITSKÁ LITERATURA</dc:title>
  <dc:creator>Renata Krejčíková</dc:creator>
  <cp:lastModifiedBy>Renata Krejčíková</cp:lastModifiedBy>
  <cp:revision>17</cp:revision>
  <dcterms:created xsi:type="dcterms:W3CDTF">2011-08-25T20:58:47Z</dcterms:created>
  <dcterms:modified xsi:type="dcterms:W3CDTF">2012-10-27T19:56:13Z</dcterms:modified>
</cp:coreProperties>
</file>