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EE8012"/>
    <a:srgbClr val="8A36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82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72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955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329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683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06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386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125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64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560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242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3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953D0-98D4-4227-97E1-B1413D4C59AB}" type="datetimeFigureOut">
              <a:rPr lang="cs-CZ" smtClean="0"/>
              <a:t>16.8.2012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A2209-6465-4FD4-99D0-6E22D7CDE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391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9113" y="692150"/>
            <a:ext cx="7775575" cy="20161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ČESKÁ LITERATURA 8 -9 </a:t>
            </a:r>
            <a:br>
              <a:rPr lang="cs-CZ" dirty="0" smtClean="0"/>
            </a:br>
            <a:r>
              <a:rPr lang="cs-CZ" dirty="0"/>
              <a:t>LITERATURA HUSITSKÉHO OBDOBÍ</a:t>
            </a: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VY_32_INOVACE_X-A-17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93673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LITERATURA HUSITSKÉHO OBDOBÍ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</a:rPr>
              <a:t>15. STOLETÍ</a:t>
            </a:r>
            <a:endParaRPr lang="cs-CZ" sz="44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759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ČESKÁ SPOLEČNOST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00B050"/>
                </a:solidFill>
              </a:rPr>
              <a:t> VLÁDNOU SYNOVÉ KARLA IV. – </a:t>
            </a:r>
            <a:r>
              <a:rPr lang="cs-CZ" b="1" u="sng" dirty="0" smtClean="0">
                <a:solidFill>
                  <a:srgbClr val="00B050"/>
                </a:solidFill>
              </a:rPr>
              <a:t>VÁCLAV IV</a:t>
            </a:r>
            <a:r>
              <a:rPr lang="cs-CZ" dirty="0" smtClean="0">
                <a:solidFill>
                  <a:srgbClr val="00B050"/>
                </a:solidFill>
              </a:rPr>
              <a:t>. A                     </a:t>
            </a:r>
            <a:r>
              <a:rPr lang="cs-CZ" b="1" u="sng" dirty="0" smtClean="0">
                <a:solidFill>
                  <a:srgbClr val="00B050"/>
                </a:solidFill>
              </a:rPr>
              <a:t>ZIKMUND</a:t>
            </a:r>
          </a:p>
          <a:p>
            <a:pPr>
              <a:buFont typeface="Wingdings" pitchFamily="2" charset="2"/>
              <a:buChar char="ü"/>
            </a:pPr>
            <a:r>
              <a:rPr lang="cs-CZ" b="1" u="sng" dirty="0">
                <a:solidFill>
                  <a:srgbClr val="00B050"/>
                </a:solidFill>
              </a:rPr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ROZPORY VE SPOLEČNOSTI</a:t>
            </a:r>
          </a:p>
          <a:p>
            <a:pPr>
              <a:buFont typeface="Wingdings" pitchFamily="2" charset="2"/>
              <a:buChar char="ü"/>
            </a:pPr>
            <a:r>
              <a:rPr lang="cs-CZ" b="1" u="sng" dirty="0">
                <a:solidFill>
                  <a:srgbClr val="00B050"/>
                </a:solidFill>
              </a:rPr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KRIZE V CÍRKVI </a:t>
            </a:r>
            <a:r>
              <a:rPr lang="cs-CZ" dirty="0" smtClean="0">
                <a:solidFill>
                  <a:srgbClr val="00B050"/>
                </a:solidFill>
              </a:rPr>
              <a:t>– prodej odpustků</a:t>
            </a:r>
          </a:p>
          <a:p>
            <a:pPr>
              <a:buFont typeface="Wingdings" pitchFamily="2" charset="2"/>
              <a:buChar char="ü"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REFORMACE </a:t>
            </a:r>
            <a:r>
              <a:rPr lang="cs-CZ" dirty="0" smtClean="0"/>
              <a:t>= SNAHY O OČIŠTĚNÍ CÍRKVE</a:t>
            </a:r>
          </a:p>
          <a:p>
            <a:pPr>
              <a:buFont typeface="Wingdings" pitchFamily="2" charset="2"/>
              <a:buChar char="ü"/>
            </a:pPr>
            <a:r>
              <a:rPr lang="cs-CZ" b="1" u="sng" dirty="0" smtClean="0">
                <a:solidFill>
                  <a:srgbClr val="00B050"/>
                </a:solidFill>
              </a:rPr>
              <a:t>PŮSOBENÍ MISTRA JANA HUSA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00B050"/>
                </a:solidFill>
              </a:rPr>
              <a:t>                       </a:t>
            </a:r>
            <a:endParaRPr lang="cs-CZ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782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cs-CZ" sz="5400" b="1" u="sng" dirty="0" smtClean="0">
                <a:solidFill>
                  <a:srgbClr val="8A3686"/>
                </a:solidFill>
              </a:rPr>
              <a:t>JAN HUS</a:t>
            </a:r>
            <a:br>
              <a:rPr lang="cs-CZ" sz="5400" b="1" u="sng" dirty="0" smtClean="0">
                <a:solidFill>
                  <a:srgbClr val="8A3686"/>
                </a:solidFill>
              </a:rPr>
            </a:br>
            <a:r>
              <a:rPr lang="cs-CZ" dirty="0" smtClean="0"/>
              <a:t>(</a:t>
            </a:r>
            <a:r>
              <a:rPr lang="cs-CZ" sz="3200" dirty="0" smtClean="0"/>
              <a:t>asi 1371 – 1415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8A3686"/>
                </a:solidFill>
              </a:rPr>
              <a:t> Kněz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8A3686"/>
                </a:solidFill>
              </a:rPr>
              <a:t>a kazatel </a:t>
            </a:r>
            <a:r>
              <a:rPr lang="cs-CZ" dirty="0" smtClean="0"/>
              <a:t>– kázal česky v kapli Betlémské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mistr (učitel) na pražské univerzitě, později </a:t>
            </a:r>
            <a:r>
              <a:rPr lang="cs-CZ" b="1" dirty="0" smtClean="0">
                <a:solidFill>
                  <a:srgbClr val="8A3686"/>
                </a:solidFill>
              </a:rPr>
              <a:t>rektor této univerzity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8A3686"/>
                </a:solidFill>
              </a:rPr>
              <a:t>zasloužil se o vyhlášení Dekretu kutnohorského</a:t>
            </a:r>
            <a:r>
              <a:rPr lang="cs-CZ" b="1" dirty="0" smtClean="0"/>
              <a:t> </a:t>
            </a:r>
            <a:r>
              <a:rPr lang="cs-CZ" dirty="0" smtClean="0"/>
              <a:t>( úprava poměru hlasů na univerzitě)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zjednodušení českého písma (háčky a čárky)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069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Kritika církve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kritizuje poměry v církvi</a:t>
            </a:r>
          </a:p>
          <a:p>
            <a:r>
              <a:rPr lang="cs-CZ" dirty="0"/>
              <a:t> </a:t>
            </a:r>
            <a:r>
              <a:rPr lang="cs-CZ" dirty="0" smtClean="0"/>
              <a:t>kritizuje hromadění bohatství a majetku</a:t>
            </a:r>
          </a:p>
          <a:p>
            <a:r>
              <a:rPr lang="cs-CZ" dirty="0"/>
              <a:t> </a:t>
            </a:r>
            <a:r>
              <a:rPr lang="cs-CZ" dirty="0" smtClean="0"/>
              <a:t>kritizuje touhu po světské moci</a:t>
            </a:r>
          </a:p>
          <a:p>
            <a:r>
              <a:rPr lang="cs-CZ" dirty="0"/>
              <a:t> </a:t>
            </a:r>
            <a:r>
              <a:rPr lang="cs-CZ" dirty="0" smtClean="0"/>
              <a:t>kritizuje prodej odpustků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BYL OBVINĚN Z KACÍŘSTVÍ, POZVÁN NA KOSTNICKÝ KONCIL</a:t>
            </a:r>
            <a:r>
              <a:rPr lang="cs-CZ" dirty="0" smtClean="0"/>
              <a:t> (církevní sněm), zatčen a uvězněn, </a:t>
            </a:r>
            <a:r>
              <a:rPr lang="cs-CZ" b="1" u="sng" dirty="0" smtClean="0">
                <a:solidFill>
                  <a:srgbClr val="C00000"/>
                </a:solidFill>
              </a:rPr>
              <a:t>ODMÍTL ODVOLAT SVÉ MYŠLENKY</a:t>
            </a:r>
            <a:r>
              <a:rPr lang="cs-CZ" b="1" dirty="0" smtClean="0">
                <a:solidFill>
                  <a:srgbClr val="C00000"/>
                </a:solidFill>
              </a:rPr>
              <a:t>, BYL </a:t>
            </a:r>
            <a:r>
              <a:rPr lang="cs-CZ" b="1" u="sng" dirty="0" smtClean="0">
                <a:solidFill>
                  <a:srgbClr val="C00000"/>
                </a:solidFill>
              </a:rPr>
              <a:t>UPÁLEN JAKO KACÍŘ</a:t>
            </a:r>
            <a:endParaRPr lang="cs-CZ" b="1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13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DÍLO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b="1" i="1" u="sng" dirty="0" smtClean="0">
                <a:solidFill>
                  <a:srgbClr val="CC0066"/>
                </a:solidFill>
              </a:rPr>
              <a:t>O CÍRKVI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dirty="0" smtClean="0"/>
              <a:t>-</a:t>
            </a:r>
            <a:r>
              <a:rPr lang="cs-CZ" dirty="0"/>
              <a:t> </a:t>
            </a:r>
            <a:r>
              <a:rPr lang="cs-CZ" sz="2800" dirty="0" smtClean="0"/>
              <a:t>NAPSÁNO LATINSKY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- KRITIZUJE POMĚRY V CÍRKVI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>
                <a:solidFill>
                  <a:srgbClr val="CC0066"/>
                </a:solidFill>
              </a:rPr>
              <a:t> </a:t>
            </a:r>
            <a:r>
              <a:rPr lang="cs-CZ" b="1" i="1" u="sng" dirty="0" smtClean="0">
                <a:solidFill>
                  <a:srgbClr val="CC0066"/>
                </a:solidFill>
              </a:rPr>
              <a:t>KNÍŽKY O SVATOKUPECTVÍ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</a:t>
            </a:r>
            <a:r>
              <a:rPr lang="cs-CZ" dirty="0" smtClean="0"/>
              <a:t> - </a:t>
            </a:r>
            <a:r>
              <a:rPr lang="cs-CZ" sz="2800" dirty="0" smtClean="0"/>
              <a:t>NAPSÁNO ČESKY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      - </a:t>
            </a:r>
            <a:r>
              <a:rPr lang="cs-CZ" sz="2800" dirty="0" smtClean="0"/>
              <a:t>KRITIKA KUPČENÍ S ODPUSTKY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b="1" i="1" u="sng" dirty="0" smtClean="0">
                <a:solidFill>
                  <a:srgbClr val="CC0066"/>
                </a:solidFill>
              </a:rPr>
              <a:t>DCERKA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- </a:t>
            </a:r>
            <a:r>
              <a:rPr lang="cs-CZ" sz="2800" dirty="0" smtClean="0"/>
              <a:t>O VÝCHOVĚ DĚVČAT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04918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229600" cy="1800200"/>
          </a:xfrm>
        </p:spPr>
        <p:txBody>
          <a:bodyPr>
            <a:noAutofit/>
          </a:bodyPr>
          <a:lstStyle/>
          <a:p>
            <a:r>
              <a:rPr lang="cs-CZ" u="sng" dirty="0" smtClean="0"/>
              <a:t>LITERÁRNÍ PAMÁTKY Z DOBY HUSITSKÉ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i="1" u="sng" dirty="0" smtClean="0">
                <a:solidFill>
                  <a:srgbClr val="CC0066"/>
                </a:solidFill>
              </a:rPr>
              <a:t> JISTEBNICKÝ KANCIONÁL </a:t>
            </a:r>
            <a:r>
              <a:rPr lang="cs-CZ" dirty="0" smtClean="0">
                <a:solidFill>
                  <a:srgbClr val="00B050"/>
                </a:solidFill>
              </a:rPr>
              <a:t>(zpěvník)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CC0066"/>
                </a:solidFill>
              </a:rPr>
              <a:t>      </a:t>
            </a:r>
            <a:r>
              <a:rPr lang="cs-CZ" i="1" dirty="0" smtClean="0"/>
              <a:t>- </a:t>
            </a:r>
            <a:r>
              <a:rPr lang="cs-CZ" dirty="0" smtClean="0"/>
              <a:t>sborník písní z doby husitské</a:t>
            </a:r>
            <a:endParaRPr lang="cs-CZ" dirty="0" smtClean="0">
              <a:solidFill>
                <a:srgbClr val="CC0066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800" b="1" i="1" u="sng" dirty="0" smtClean="0">
                <a:solidFill>
                  <a:srgbClr val="CC0066"/>
                </a:solidFill>
              </a:rPr>
              <a:t>KTOŽ JSÚ BOŽÍ BOJOVNÍCI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CC0066"/>
                </a:solidFill>
              </a:rPr>
              <a:t> </a:t>
            </a:r>
            <a:r>
              <a:rPr lang="cs-CZ" sz="2800" b="1" i="1" dirty="0" smtClean="0">
                <a:solidFill>
                  <a:srgbClr val="CC0066"/>
                </a:solidFill>
              </a:rPr>
              <a:t>    </a:t>
            </a:r>
            <a:r>
              <a:rPr lang="cs-CZ" sz="2800" b="1" dirty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bojový chorál husitských vojsk</a:t>
            </a:r>
          </a:p>
        </p:txBody>
      </p:sp>
    </p:spTree>
    <p:extLst>
      <p:ext uri="{BB962C8B-B14F-4D97-AF65-F5344CB8AC3E}">
        <p14:creationId xmlns:p14="http://schemas.microsoft.com/office/powerpoint/2010/main" val="575180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EE8012"/>
                </a:solidFill>
              </a:rPr>
              <a:t>VÁCLAV  VAVŘINEC  Z  BŘEZOVÉ</a:t>
            </a:r>
            <a:br>
              <a:rPr lang="cs-CZ" sz="3600" b="1" u="sng" dirty="0" smtClean="0">
                <a:solidFill>
                  <a:srgbClr val="EE8012"/>
                </a:solidFill>
              </a:rPr>
            </a:br>
            <a:r>
              <a:rPr lang="cs-CZ" sz="3600" dirty="0" smtClean="0"/>
              <a:t>(1370 – 1437)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- univerzitní profesor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stoupenec husitů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b="1" i="1" u="sng" dirty="0" smtClean="0">
                <a:solidFill>
                  <a:srgbClr val="CC0066"/>
                </a:solidFill>
              </a:rPr>
              <a:t>PÍSEŇ O VÍTĚZSTVÍ U DOMAŽLIC</a:t>
            </a:r>
          </a:p>
          <a:p>
            <a:r>
              <a:rPr lang="cs-CZ" dirty="0" smtClean="0"/>
              <a:t>         líčí vítězství husitů v bitvě u Domažlic roku    1341</a:t>
            </a:r>
          </a:p>
          <a:p>
            <a:r>
              <a:rPr lang="cs-CZ" dirty="0"/>
              <a:t> </a:t>
            </a:r>
            <a:r>
              <a:rPr lang="cs-CZ" dirty="0" smtClean="0"/>
              <a:t>        oslava husitských ideálů a bojovnosti</a:t>
            </a:r>
          </a:p>
          <a:p>
            <a:r>
              <a:rPr lang="cs-CZ" dirty="0"/>
              <a:t> </a:t>
            </a:r>
            <a:r>
              <a:rPr lang="cs-CZ" dirty="0" smtClean="0"/>
              <a:t>        psáno latinsky, určeno pro EVROPU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b="1" i="1" u="sng" dirty="0" smtClean="0">
                <a:solidFill>
                  <a:srgbClr val="CC0066"/>
                </a:solidFill>
              </a:rPr>
              <a:t>HUSITSKÁ KRONIKA</a:t>
            </a:r>
            <a:endParaRPr lang="cs-CZ" b="1" i="1" u="sng" dirty="0">
              <a:solidFill>
                <a:srgbClr val="CC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80008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POUŽITÉ MATERIÁLY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SOUKAL. J.: Literární výchova pro 2.stupeň základní školy. 1. vyd. SPN Praha 2002.s.56 – 66.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702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Metodické pokyny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nového učiva</a:t>
            </a:r>
          </a:p>
          <a:p>
            <a:r>
              <a:rPr lang="cs-CZ" dirty="0" smtClean="0"/>
              <a:t>Zápis </a:t>
            </a:r>
            <a:r>
              <a:rPr lang="cs-CZ" smtClean="0"/>
              <a:t>nového učiva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92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285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ČESKÁ LITERATURA 8 -9  LITERATURA HUSITSKÉHO OBDOBÍ</vt:lpstr>
      <vt:lpstr>LITERATURA HUSITSKÉHO OBDOBÍ</vt:lpstr>
      <vt:lpstr>ČESKÁ SPOLEČNOST</vt:lpstr>
      <vt:lpstr>JAN HUS (asi 1371 – 1415)</vt:lpstr>
      <vt:lpstr>Kritika církve</vt:lpstr>
      <vt:lpstr>DÍLO</vt:lpstr>
      <vt:lpstr>LITERÁRNÍ PAMÁTKY Z DOBY HUSITSKÉ</vt:lpstr>
      <vt:lpstr>VÁCLAV  VAVŘINEC  Z  BŘEZOVÉ (1370 – 1437)</vt:lpstr>
      <vt:lpstr>POUŽITÉ MATERIÁLY</vt:lpstr>
      <vt:lpstr>Metodické pokyny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HUSITSKÉHO OBDOBÍ</dc:title>
  <dc:creator>Renata Krejčíková</dc:creator>
  <cp:lastModifiedBy>Renata Krejčíková</cp:lastModifiedBy>
  <cp:revision>13</cp:revision>
  <dcterms:created xsi:type="dcterms:W3CDTF">2011-09-18T17:41:56Z</dcterms:created>
  <dcterms:modified xsi:type="dcterms:W3CDTF">2012-08-16T11:52:57Z</dcterms:modified>
</cp:coreProperties>
</file>