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9" r:id="rId4"/>
    <p:sldId id="257" r:id="rId5"/>
    <p:sldId id="258" r:id="rId6"/>
    <p:sldId id="260" r:id="rId7"/>
    <p:sldId id="261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EF03CD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6DCB-C042-404C-BF1E-F38B7F9F9075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1A9-5E3C-4056-8F05-7B9009275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355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6DCB-C042-404C-BF1E-F38B7F9F9075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1A9-5E3C-4056-8F05-7B9009275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744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6DCB-C042-404C-BF1E-F38B7F9F9075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1A9-5E3C-4056-8F05-7B9009275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393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6DCB-C042-404C-BF1E-F38B7F9F9075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1A9-5E3C-4056-8F05-7B9009275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372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6DCB-C042-404C-BF1E-F38B7F9F9075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1A9-5E3C-4056-8F05-7B9009275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717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6DCB-C042-404C-BF1E-F38B7F9F9075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1A9-5E3C-4056-8F05-7B9009275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243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6DCB-C042-404C-BF1E-F38B7F9F9075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1A9-5E3C-4056-8F05-7B9009275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216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6DCB-C042-404C-BF1E-F38B7F9F9075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1A9-5E3C-4056-8F05-7B9009275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789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6DCB-C042-404C-BF1E-F38B7F9F9075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1A9-5E3C-4056-8F05-7B9009275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963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6DCB-C042-404C-BF1E-F38B7F9F9075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1A9-5E3C-4056-8F05-7B9009275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840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6DCB-C042-404C-BF1E-F38B7F9F9075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1A9-5E3C-4056-8F05-7B9009275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662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96DCB-C042-404C-BF1E-F38B7F9F9075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D41A9-5E3C-4056-8F05-7B9009275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345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9113" y="692150"/>
            <a:ext cx="7775575" cy="20161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ČESKÁ LITERATURA 8 -9 </a:t>
            </a:r>
            <a:br>
              <a:rPr lang="cs-CZ" dirty="0" smtClean="0"/>
            </a:br>
            <a:r>
              <a:rPr lang="cs-CZ" b="1" u="sng" dirty="0">
                <a:solidFill>
                  <a:srgbClr val="00B050"/>
                </a:solidFill>
              </a:rPr>
              <a:t>JAROSLAV VRCHLICKÝ</a:t>
            </a:r>
            <a:br>
              <a:rPr lang="cs-CZ" b="1" u="sng" dirty="0">
                <a:solidFill>
                  <a:srgbClr val="00B050"/>
                </a:solidFill>
              </a:rPr>
            </a:b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smtClean="0"/>
              <a:t>VY_32_INOVACE_X-A-20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40150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r>
              <a:rPr lang="cs-CZ" b="1" u="sng" dirty="0" smtClean="0">
                <a:solidFill>
                  <a:srgbClr val="92D050"/>
                </a:solidFill>
              </a:rPr>
              <a:t>JAROSLAV VRCHLICKÝ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92D050"/>
                </a:solidFill>
              </a:rPr>
              <a:t>(1853 – 1912)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vlastním jménem </a:t>
            </a:r>
            <a:r>
              <a:rPr lang="cs-CZ" sz="4400" b="1" u="sng" dirty="0" smtClean="0">
                <a:solidFill>
                  <a:srgbClr val="92D050"/>
                </a:solidFill>
              </a:rPr>
              <a:t>EMIL FRÍDA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ředstavitel lumírovců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blízký přítel spisovatelky Sofie Podlipské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se oženil s její dcerou Ludmilou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se po odhalení  manželčiny nevěry s hercem </a:t>
            </a:r>
            <a:r>
              <a:rPr lang="cs-CZ" dirty="0"/>
              <a:t>J</a:t>
            </a:r>
            <a:r>
              <a:rPr lang="cs-CZ" dirty="0" smtClean="0"/>
              <a:t>akubem Seifertem zhroutil (1892)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byl roku 1908 postižen mozkovou mrtvicí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88244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1800199"/>
          </a:xfrm>
        </p:spPr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2780928"/>
            <a:ext cx="6400800" cy="1728192"/>
          </a:xfrm>
        </p:spPr>
        <p:txBody>
          <a:bodyPr>
            <a:normAutofit/>
          </a:bodyPr>
          <a:lstStyle/>
          <a:p>
            <a:r>
              <a:rPr lang="cs-CZ" sz="7200" b="1" u="sng" dirty="0" smtClean="0">
                <a:solidFill>
                  <a:srgbClr val="FF0000"/>
                </a:solidFill>
              </a:rPr>
              <a:t>POEZIE</a:t>
            </a:r>
            <a:endParaRPr lang="cs-CZ" sz="7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803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chemeClr val="accent3">
                    <a:lumMod val="75000"/>
                  </a:schemeClr>
                </a:solidFill>
              </a:rPr>
              <a:t>ZLOMKY </a:t>
            </a:r>
            <a:r>
              <a:rPr lang="cs-CZ" b="1" i="1" u="sng" dirty="0">
                <a:solidFill>
                  <a:schemeClr val="accent3">
                    <a:lumMod val="75000"/>
                  </a:schemeClr>
                </a:solidFill>
              </a:rPr>
              <a:t>EPOPEJE </a:t>
            </a:r>
            <a:r>
              <a:rPr lang="cs-CZ" b="1" i="1" u="sng" dirty="0" smtClean="0">
                <a:solidFill>
                  <a:schemeClr val="accent3">
                    <a:lumMod val="75000"/>
                  </a:schemeClr>
                </a:solidFill>
              </a:rPr>
              <a:t>LIDSTVA</a:t>
            </a:r>
            <a:endParaRPr lang="cs-CZ" b="1" i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VYDAL  KOLEM  90  BÁSNICKÝCH  SBÍREK  A SKLADEB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chtěl vytvořit básnické dějiny lidstva pod názvem </a:t>
            </a:r>
            <a:r>
              <a:rPr lang="cs-CZ" sz="3600" dirty="0" smtClean="0"/>
              <a:t>- </a:t>
            </a:r>
            <a:r>
              <a:rPr lang="cs-CZ" sz="2800" dirty="0" smtClean="0"/>
              <a:t>obsahuje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LYRIKU, DROBNOU  EPIKU I ROZSÁHLÉ EPICKÉ  SKLADBY,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smtClean="0"/>
              <a:t>např.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i="1" u="sng" dirty="0" smtClean="0">
                <a:solidFill>
                  <a:srgbClr val="EF03CD"/>
                </a:solidFill>
              </a:rPr>
              <a:t>MÝTY,  STARÉ  ZVĚSTI,  ZLOMKY EPOPEJE, SELSKÉ  BALADY, HILARION,  BAR KOCHBA</a:t>
            </a:r>
            <a:endParaRPr lang="cs-CZ" b="1" i="1" u="sng" dirty="0">
              <a:solidFill>
                <a:srgbClr val="EF03C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552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chemeClr val="accent3">
                    <a:lumMod val="75000"/>
                  </a:schemeClr>
                </a:solidFill>
              </a:rPr>
              <a:t>LYRIKA</a:t>
            </a:r>
            <a:endParaRPr lang="cs-CZ" b="1" i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MILOSTNÁ A OSOBNÍ LYRIKA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</a:t>
            </a:r>
            <a:r>
              <a:rPr lang="cs-CZ" b="1" i="1" u="sng" dirty="0" smtClean="0">
                <a:solidFill>
                  <a:srgbClr val="EF03CD"/>
                </a:solidFill>
              </a:rPr>
              <a:t>EKLOGY A PÍSNĚ</a:t>
            </a:r>
          </a:p>
          <a:p>
            <a:pPr marL="0" indent="0">
              <a:buNone/>
            </a:pPr>
            <a:r>
              <a:rPr lang="cs-CZ" b="1" i="1" dirty="0">
                <a:solidFill>
                  <a:srgbClr val="EF03CD"/>
                </a:solidFill>
              </a:rPr>
              <a:t> </a:t>
            </a:r>
            <a:r>
              <a:rPr lang="cs-CZ" b="1" i="1" dirty="0" smtClean="0">
                <a:solidFill>
                  <a:srgbClr val="EF03CD"/>
                </a:solidFill>
              </a:rPr>
              <a:t>    </a:t>
            </a:r>
            <a:r>
              <a:rPr lang="cs-CZ" b="1" i="1" u="sng" dirty="0" smtClean="0">
                <a:solidFill>
                  <a:srgbClr val="EF03CD"/>
                </a:solidFill>
              </a:rPr>
              <a:t>POUTÍ K ELDORADU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     </a:t>
            </a:r>
            <a:r>
              <a:rPr lang="cs-CZ" b="1" i="1" u="sng" dirty="0" smtClean="0">
                <a:solidFill>
                  <a:srgbClr val="EF03CD"/>
                </a:solidFill>
              </a:rPr>
              <a:t>OKNA V BOUŘI </a:t>
            </a:r>
            <a:r>
              <a:rPr lang="cs-CZ" sz="2400" dirty="0" smtClean="0">
                <a:solidFill>
                  <a:srgbClr val="EF03CD"/>
                </a:solidFill>
              </a:rPr>
              <a:t> </a:t>
            </a:r>
            <a:r>
              <a:rPr lang="cs-CZ" sz="2400" dirty="0" smtClean="0"/>
              <a:t>-  po odhalení nevěry</a:t>
            </a:r>
            <a:endParaRPr lang="cs-CZ" b="1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i="1" dirty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FF0000"/>
                </a:solidFill>
              </a:rPr>
              <a:t>      </a:t>
            </a:r>
            <a:r>
              <a:rPr lang="cs-CZ" b="1" i="1" u="sng" dirty="0" smtClean="0">
                <a:solidFill>
                  <a:srgbClr val="EF03CD"/>
                </a:solidFill>
              </a:rPr>
              <a:t>MEČ DAMOKLŮV </a:t>
            </a:r>
            <a:r>
              <a:rPr lang="cs-CZ" sz="2400" b="1" i="1" dirty="0" smtClean="0"/>
              <a:t>– </a:t>
            </a:r>
            <a:r>
              <a:rPr lang="cs-CZ" sz="2400" dirty="0" smtClean="0"/>
              <a:t>loučení se životem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PŘÍRODNÍ LYRIKA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    </a:t>
            </a:r>
            <a:r>
              <a:rPr lang="cs-CZ" sz="3500" b="1" i="1" u="sng" dirty="0" smtClean="0">
                <a:solidFill>
                  <a:srgbClr val="EF03CD"/>
                </a:solidFill>
              </a:rPr>
              <a:t>ROK NA JIHU</a:t>
            </a:r>
            <a:r>
              <a:rPr lang="cs-CZ" sz="3500" dirty="0" smtClean="0">
                <a:solidFill>
                  <a:srgbClr val="EF03CD"/>
                </a:solidFill>
              </a:rPr>
              <a:t> </a:t>
            </a:r>
            <a:r>
              <a:rPr lang="cs-CZ" sz="3500" dirty="0" smtClean="0"/>
              <a:t>– </a:t>
            </a:r>
            <a:r>
              <a:rPr lang="cs-CZ" sz="2400" dirty="0" smtClean="0"/>
              <a:t>dojmy z pobytu v Itálii</a:t>
            </a:r>
            <a:endParaRPr lang="cs-CZ" sz="3500" b="1" i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     </a:t>
            </a:r>
            <a:r>
              <a:rPr lang="cs-CZ" b="1" i="1" u="sng" dirty="0" smtClean="0">
                <a:solidFill>
                  <a:srgbClr val="EF03CD"/>
                </a:solidFill>
              </a:rPr>
              <a:t>STROM ŽIVOTA</a:t>
            </a:r>
            <a:r>
              <a:rPr lang="cs-CZ" sz="2400" b="1" i="1" u="sng" dirty="0" smtClean="0">
                <a:solidFill>
                  <a:srgbClr val="EF03CD"/>
                </a:solidFill>
              </a:rPr>
              <a:t> </a:t>
            </a:r>
            <a:r>
              <a:rPr lang="cs-CZ" sz="2400" dirty="0" smtClean="0"/>
              <a:t>– láska k životu a české krajině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40753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>
                <a:solidFill>
                  <a:srgbClr val="FF3300"/>
                </a:solidFill>
              </a:rPr>
              <a:t>DRAMA</a:t>
            </a:r>
            <a:endParaRPr lang="cs-CZ" sz="6600" b="1" u="sng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historická dramata </a:t>
            </a:r>
            <a:r>
              <a:rPr lang="cs-CZ" dirty="0" smtClean="0"/>
              <a:t>z doby Přemyslovců</a:t>
            </a:r>
          </a:p>
          <a:p>
            <a:pPr marL="0" indent="0">
              <a:buNone/>
            </a:pPr>
            <a:r>
              <a:rPr lang="cs-CZ" dirty="0">
                <a:solidFill>
                  <a:srgbClr val="EF03CD"/>
                </a:solidFill>
              </a:rPr>
              <a:t> </a:t>
            </a:r>
            <a:r>
              <a:rPr lang="cs-CZ" dirty="0" smtClean="0">
                <a:solidFill>
                  <a:srgbClr val="EF03CD"/>
                </a:solidFill>
              </a:rPr>
              <a:t>      </a:t>
            </a:r>
            <a:r>
              <a:rPr lang="cs-CZ" sz="3800" b="1" i="1" u="sng" dirty="0" smtClean="0">
                <a:solidFill>
                  <a:srgbClr val="EF03CD"/>
                </a:solidFill>
              </a:rPr>
              <a:t>DRAHOMÍRA</a:t>
            </a:r>
          </a:p>
          <a:p>
            <a:pPr marL="0" indent="0">
              <a:buNone/>
            </a:pPr>
            <a:r>
              <a:rPr lang="cs-CZ" sz="3800" b="1" i="1" dirty="0">
                <a:solidFill>
                  <a:srgbClr val="EF03CD"/>
                </a:solidFill>
              </a:rPr>
              <a:t> </a:t>
            </a:r>
            <a:r>
              <a:rPr lang="cs-CZ" sz="3800" b="1" i="1" dirty="0" smtClean="0">
                <a:solidFill>
                  <a:srgbClr val="EF03CD"/>
                </a:solidFill>
              </a:rPr>
              <a:t>      </a:t>
            </a:r>
            <a:r>
              <a:rPr lang="cs-CZ" sz="3800" b="1" i="1" u="sng" dirty="0" smtClean="0">
                <a:solidFill>
                  <a:srgbClr val="EF03CD"/>
                </a:solidFill>
              </a:rPr>
              <a:t>BRATŘI</a:t>
            </a:r>
          </a:p>
          <a:p>
            <a:pPr marL="0" indent="0">
              <a:buNone/>
            </a:pPr>
            <a:r>
              <a:rPr lang="cs-CZ" sz="3800" b="1" i="1" dirty="0" smtClean="0">
                <a:solidFill>
                  <a:srgbClr val="EF03CD"/>
                </a:solidFill>
              </a:rPr>
              <a:t>      </a:t>
            </a:r>
            <a:r>
              <a:rPr lang="cs-CZ" sz="3800" b="1" i="1" u="sng" dirty="0" smtClean="0">
                <a:solidFill>
                  <a:srgbClr val="EF03CD"/>
                </a:solidFill>
              </a:rPr>
              <a:t> KNÍŽATA</a:t>
            </a:r>
          </a:p>
          <a:p>
            <a:pPr marL="0" indent="0">
              <a:buNone/>
            </a:pPr>
            <a:endParaRPr lang="cs-CZ" b="1" i="1" u="sng" dirty="0" smtClean="0">
              <a:solidFill>
                <a:srgbClr val="FF33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i="1" dirty="0" smtClean="0"/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veselohra</a:t>
            </a:r>
            <a:r>
              <a:rPr lang="cs-CZ" b="1" i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b="1" i="1" dirty="0">
                <a:solidFill>
                  <a:srgbClr val="EF03CD"/>
                </a:solidFill>
              </a:rPr>
              <a:t> </a:t>
            </a:r>
            <a:r>
              <a:rPr lang="cs-CZ" b="1" i="1" dirty="0" smtClean="0">
                <a:solidFill>
                  <a:srgbClr val="EF03CD"/>
                </a:solidFill>
              </a:rPr>
              <a:t>      </a:t>
            </a:r>
            <a:r>
              <a:rPr lang="cs-CZ" sz="3800" b="1" i="1" u="sng" dirty="0" smtClean="0">
                <a:solidFill>
                  <a:srgbClr val="EF03CD"/>
                </a:solidFill>
              </a:rPr>
              <a:t>NOC  NA  KARLŠTEJNĚ </a:t>
            </a:r>
          </a:p>
          <a:p>
            <a:pPr marL="0" indent="0">
              <a:buNone/>
            </a:pPr>
            <a:endParaRPr lang="cs-CZ" b="1" i="1" u="sng" dirty="0" smtClean="0">
              <a:solidFill>
                <a:srgbClr val="EF03CD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i="1" dirty="0"/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melodram </a:t>
            </a:r>
            <a:r>
              <a:rPr lang="cs-CZ" sz="3800" b="1" i="1" u="sng" dirty="0" smtClean="0">
                <a:solidFill>
                  <a:srgbClr val="EF03CD"/>
                </a:solidFill>
              </a:rPr>
              <a:t>HIPPODAMIE</a:t>
            </a:r>
          </a:p>
          <a:p>
            <a:pPr marL="0" indent="0">
              <a:buNone/>
            </a:pPr>
            <a:r>
              <a:rPr lang="cs-CZ" b="1" i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     -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antická trilogie uváděna s hudbou Zdeňka Fibicha</a:t>
            </a:r>
            <a:endParaRPr lang="cs-CZ" b="1" i="1" u="sng" dirty="0"/>
          </a:p>
        </p:txBody>
      </p:sp>
    </p:spTree>
    <p:extLst>
      <p:ext uri="{BB962C8B-B14F-4D97-AF65-F5344CB8AC3E}">
        <p14:creationId xmlns:p14="http://schemas.microsoft.com/office/powerpoint/2010/main" val="1801951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>
                <a:solidFill>
                  <a:srgbClr val="FF3300"/>
                </a:solidFill>
              </a:rPr>
              <a:t>PŘEKLADY</a:t>
            </a:r>
            <a:endParaRPr lang="cs-CZ" sz="6600" b="1" u="sng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u="sng" dirty="0" smtClean="0">
                <a:solidFill>
                  <a:srgbClr val="00B0F0"/>
                </a:solidFill>
              </a:rPr>
              <a:t> Z  FRANCOUZŠTINY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dirty="0" err="1" smtClean="0"/>
              <a:t>Moliere</a:t>
            </a:r>
            <a:r>
              <a:rPr lang="cs-CZ" dirty="0" smtClean="0"/>
              <a:t>: LAKOMEC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dirty="0" err="1" smtClean="0"/>
              <a:t>Rostand</a:t>
            </a:r>
            <a:r>
              <a:rPr lang="cs-CZ" dirty="0" smtClean="0"/>
              <a:t>: CYRANO DE BERGERAC</a:t>
            </a:r>
          </a:p>
          <a:p>
            <a:pPr>
              <a:buFont typeface="Wingdings" pitchFamily="2" charset="2"/>
              <a:buChar char="v"/>
            </a:pPr>
            <a:r>
              <a:rPr lang="cs-CZ" u="sng" dirty="0">
                <a:solidFill>
                  <a:srgbClr val="00B0F0"/>
                </a:solidFill>
              </a:rPr>
              <a:t> </a:t>
            </a:r>
            <a:r>
              <a:rPr lang="cs-CZ" u="sng" dirty="0" smtClean="0">
                <a:solidFill>
                  <a:srgbClr val="00B0F0"/>
                </a:solidFill>
              </a:rPr>
              <a:t>Z  ITALŠTINY</a:t>
            </a:r>
          </a:p>
          <a:p>
            <a:pPr marL="0" indent="0">
              <a:buNone/>
            </a:pPr>
            <a:r>
              <a:rPr lang="cs-CZ" dirty="0" smtClean="0"/>
              <a:t>           novodobá poezie</a:t>
            </a:r>
          </a:p>
          <a:p>
            <a:pPr>
              <a:buFont typeface="Wingdings" pitchFamily="2" charset="2"/>
              <a:buChar char="v"/>
            </a:pP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u="sng" dirty="0" smtClean="0">
                <a:solidFill>
                  <a:srgbClr val="00B0F0"/>
                </a:solidFill>
              </a:rPr>
              <a:t>Z  ANGLIČTINY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Poe</a:t>
            </a:r>
            <a:r>
              <a:rPr lang="cs-CZ" dirty="0" smtClean="0"/>
              <a:t>: HAVRAN A JINÉ BÁSNĚ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novodobá poezie</a:t>
            </a:r>
          </a:p>
          <a:p>
            <a:pPr>
              <a:buFont typeface="Wingdings" pitchFamily="2" charset="2"/>
              <a:buChar char="v"/>
            </a:pPr>
            <a:r>
              <a:rPr lang="cs-CZ" u="sng" dirty="0">
                <a:solidFill>
                  <a:srgbClr val="00B0F0"/>
                </a:solidFill>
              </a:rPr>
              <a:t> </a:t>
            </a:r>
            <a:r>
              <a:rPr lang="cs-CZ" u="sng" dirty="0" smtClean="0">
                <a:solidFill>
                  <a:srgbClr val="00B0F0"/>
                </a:solidFill>
              </a:rPr>
              <a:t>Z NĚMČINY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Goethe: FAUST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4388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POUŽITÉ MATERIÁLY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POLÁK, J.: Česká literatura 19. století. 1. vyd. SPN Praha 1990. </a:t>
            </a:r>
            <a:r>
              <a:rPr lang="cs-CZ" dirty="0" smtClean="0"/>
              <a:t>s.90 - 92.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0557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METODICKÉ POKYNY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PREZENTACI NOVÉHO UČIVA,  </a:t>
            </a:r>
          </a:p>
          <a:p>
            <a:pPr marL="0" indent="0">
              <a:buNone/>
            </a:pPr>
            <a:r>
              <a:rPr lang="cs-CZ" dirty="0" smtClean="0"/>
              <a:t>PRO VÝKLAD LITERATURY 19. STOLETÍ </a:t>
            </a:r>
          </a:p>
          <a:p>
            <a:pPr marL="0" indent="0">
              <a:buNone/>
            </a:pPr>
            <a:r>
              <a:rPr lang="cs-CZ" dirty="0" smtClean="0"/>
              <a:t>V 8. </a:t>
            </a:r>
            <a:r>
              <a:rPr lang="cs-CZ" smtClean="0"/>
              <a:t>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778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264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ČESKÁ LITERATURA 8 -9  JAROSLAV VRCHLICKÝ </vt:lpstr>
      <vt:lpstr>JAROSLAV VRCHLICKÝ (1853 – 1912)</vt:lpstr>
      <vt:lpstr>DÍLO</vt:lpstr>
      <vt:lpstr>ZLOMKY EPOPEJE LIDSTVA</vt:lpstr>
      <vt:lpstr>LYRIKA</vt:lpstr>
      <vt:lpstr>DRAMA</vt:lpstr>
      <vt:lpstr>PŘEKLADY</vt:lpstr>
      <vt:lpstr>POUŽITÉ MATERIÁLY</vt:lpstr>
      <vt:lpstr>METODICKÉ POKYNY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VRCHLICKÝ</dc:title>
  <dc:creator>Renata Krejčíková</dc:creator>
  <cp:lastModifiedBy>Renata Krejčíková</cp:lastModifiedBy>
  <cp:revision>25</cp:revision>
  <dcterms:created xsi:type="dcterms:W3CDTF">2011-08-25T20:54:53Z</dcterms:created>
  <dcterms:modified xsi:type="dcterms:W3CDTF">2012-09-25T15:48:53Z</dcterms:modified>
</cp:coreProperties>
</file>