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9" r:id="rId5"/>
    <p:sldId id="270" r:id="rId6"/>
    <p:sldId id="271" r:id="rId7"/>
    <p:sldId id="273" r:id="rId8"/>
    <p:sldId id="274" r:id="rId9"/>
    <p:sldId id="268" r:id="rId10"/>
    <p:sldId id="275" r:id="rId11"/>
    <p:sldId id="276" r:id="rId12"/>
    <p:sldId id="277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434"/>
    <a:srgbClr val="E65A22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DCFAD8-AD78-4369-A72D-FD8868CE9F92}" type="datetimeFigureOut">
              <a:rPr lang="cs-CZ" smtClean="0"/>
              <a:pPr/>
              <a:t>18.11.2012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4DA10-BF2D-4EFA-8AFC-8D79940C8AD5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file:///C:\Documents%20and%20Settings\Jery\Plocha\&#353;kola\PROJEKT%202013\Matematika\zvuky\oprav%20se.mp3" TargetMode="External"/><Relationship Id="rId1" Type="http://schemas.openxmlformats.org/officeDocument/2006/relationships/audio" Target="file:///C:\Documents%20and%20Settings\Jery\Plocha\&#353;kola\PROJEKT%202013\Matematika\zvuky\potlesk.mp3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3" Type="http://schemas.openxmlformats.org/officeDocument/2006/relationships/image" Target="../media/image16.wmf"/><Relationship Id="rId7" Type="http://schemas.openxmlformats.org/officeDocument/2006/relationships/image" Target="../media/image20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Relationship Id="rId9" Type="http://schemas.openxmlformats.org/officeDocument/2006/relationships/image" Target="../media/image22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wmf"/><Relationship Id="rId3" Type="http://schemas.openxmlformats.org/officeDocument/2006/relationships/image" Target="../media/image24.wmf"/><Relationship Id="rId7" Type="http://schemas.openxmlformats.org/officeDocument/2006/relationships/image" Target="../media/image28.wmf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Relationship Id="rId9" Type="http://schemas.openxmlformats.org/officeDocument/2006/relationships/image" Target="../media/image22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57290" y="2857496"/>
            <a:ext cx="66437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rgbClr val="7030A0"/>
                </a:solidFill>
              </a:rPr>
              <a:t>ZAOKROUHLOVÁNÍ  ČÍSEL  NA  TISÍCE</a:t>
            </a:r>
            <a:endParaRPr lang="cs-CZ" sz="5400" b="1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42910" y="5786454"/>
            <a:ext cx="915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2012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4348" y="5214950"/>
            <a:ext cx="3273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Matematika 4. ročník</a:t>
            </a:r>
            <a:endParaRPr lang="cs-CZ" sz="2800" dirty="0"/>
          </a:p>
        </p:txBody>
      </p:sp>
      <p:pic>
        <p:nvPicPr>
          <p:cNvPr id="2054" name="Picture 6" descr="C:\Documents and Settings\Jery\Local Settings\Temporary Internet Files\Content.IE5\0JHFYQRD\MC90023396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56275" y="576263"/>
            <a:ext cx="2355850" cy="1917700"/>
          </a:xfrm>
          <a:prstGeom prst="rect">
            <a:avLst/>
          </a:prstGeom>
          <a:noFill/>
        </p:spPr>
      </p:pic>
      <p:pic>
        <p:nvPicPr>
          <p:cNvPr id="2056" name="Picture 8" descr="C:\Documents and Settings\Jery\Local Settings\Temporary Internet Files\Content.IE5\1NRJTLSE\MC90032566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59175" y="677863"/>
            <a:ext cx="1849438" cy="1219200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6072198" y="5286388"/>
            <a:ext cx="23700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Lenka Blažková</a:t>
            </a:r>
            <a:endParaRPr lang="cs-CZ" sz="2800" dirty="0"/>
          </a:p>
        </p:txBody>
      </p:sp>
      <p:pic>
        <p:nvPicPr>
          <p:cNvPr id="14337" name="Picture 1" descr="C:\Documents and Settings\Jery\Local Settings\Temporary Internet Files\Content.IE5\1NRJTLSE\MC900232723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3089" y="1243014"/>
            <a:ext cx="1927210" cy="101586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215370" cy="6392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1714488"/>
            <a:ext cx="8215370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Anotace</a:t>
            </a:r>
          </a:p>
          <a:p>
            <a:endParaRPr lang="cs-CZ" sz="3600" b="1" dirty="0" smtClean="0">
              <a:solidFill>
                <a:srgbClr val="7030A0"/>
              </a:solidFill>
            </a:endParaRPr>
          </a:p>
          <a:p>
            <a:r>
              <a:rPr lang="cs-CZ" sz="2800" dirty="0" smtClean="0"/>
              <a:t>Prezentace je určena pro žáky 4. tříd. Cílem je zopakovat základní zásady pro zaokrouhlování čísel </a:t>
            </a:r>
            <a:endParaRPr lang="cs-CZ" sz="2800" dirty="0" smtClean="0"/>
          </a:p>
          <a:p>
            <a:r>
              <a:rPr lang="cs-CZ" sz="2800" dirty="0" smtClean="0"/>
              <a:t>a </a:t>
            </a:r>
            <a:r>
              <a:rPr lang="cs-CZ" sz="2800" dirty="0" smtClean="0"/>
              <a:t>na základě zkušenosti nově vyvodit zaokrouhlování na tisíce.</a:t>
            </a:r>
            <a:endParaRPr lang="cs-CZ" sz="2800" dirty="0" smtClean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00034" y="357166"/>
            <a:ext cx="821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ZOPAKUJ  SI:</a:t>
            </a:r>
            <a:endParaRPr lang="cs-CZ" sz="3600" b="1" dirty="0" smtClean="0">
              <a:solidFill>
                <a:srgbClr val="7030A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71472" y="2357430"/>
            <a:ext cx="78581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 smtClean="0">
                <a:solidFill>
                  <a:srgbClr val="00B050"/>
                </a:solidFill>
              </a:rPr>
              <a:t>ZNAK  PRO  ZAOKROUHLOVÁNÍ</a:t>
            </a:r>
            <a:endParaRPr lang="cs-CZ" sz="4800" dirty="0">
              <a:solidFill>
                <a:srgbClr val="00B050"/>
              </a:solidFill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3786182" y="4572008"/>
            <a:ext cx="1071570" cy="1588"/>
          </a:xfrm>
          <a:prstGeom prst="line">
            <a:avLst/>
          </a:prstGeom>
          <a:ln w="69850">
            <a:solidFill>
              <a:srgbClr val="0074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3786182" y="4929198"/>
            <a:ext cx="1071570" cy="1588"/>
          </a:xfrm>
          <a:prstGeom prst="line">
            <a:avLst/>
          </a:prstGeom>
          <a:ln w="69850">
            <a:solidFill>
              <a:srgbClr val="00743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Elipsa 10"/>
          <p:cNvSpPr/>
          <p:nvPr/>
        </p:nvSpPr>
        <p:spPr>
          <a:xfrm>
            <a:off x="4214810" y="4071942"/>
            <a:ext cx="214314" cy="214314"/>
          </a:xfrm>
          <a:prstGeom prst="ellipse">
            <a:avLst/>
          </a:prstGeom>
          <a:solidFill>
            <a:srgbClr val="007434"/>
          </a:solidFill>
          <a:ln>
            <a:solidFill>
              <a:srgbClr val="0074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/>
      <p:bldP spid="11" grpId="0" animBg="1"/>
      <p:bldP spid="11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ery\Local Settings\Temporary Internet Files\Content.IE5\B6CJR90P\MC900351540[1].wmf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1571604" y="2214554"/>
            <a:ext cx="3714776" cy="3988760"/>
          </a:xfrm>
          <a:prstGeom prst="rect">
            <a:avLst/>
          </a:prstGeom>
          <a:noFill/>
          <a:effectLst>
            <a:outerShdw dist="50800" dir="5400000" algn="ctr" rotWithShape="0">
              <a:srgbClr val="000000"/>
            </a:outerShdw>
          </a:effectLst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2" name="TextovéPole 1"/>
          <p:cNvSpPr txBox="1"/>
          <p:nvPr/>
        </p:nvSpPr>
        <p:spPr>
          <a:xfrm>
            <a:off x="428596" y="214290"/>
            <a:ext cx="2643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ZOPAKUJ  SI:</a:t>
            </a:r>
            <a:endParaRPr lang="cs-CZ" sz="3600" b="1" dirty="0" smtClean="0">
              <a:solidFill>
                <a:srgbClr val="7030A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00034" y="1500174"/>
            <a:ext cx="13573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 smtClean="0">
                <a:solidFill>
                  <a:srgbClr val="0070C0"/>
                </a:solidFill>
              </a:rPr>
              <a:t>Čísla</a:t>
            </a:r>
            <a:endParaRPr lang="cs-CZ" sz="4800" dirty="0">
              <a:solidFill>
                <a:srgbClr val="0070C0"/>
              </a:solidFill>
            </a:endParaRPr>
          </a:p>
        </p:txBody>
      </p:sp>
      <p:pic>
        <p:nvPicPr>
          <p:cNvPr id="2053" name="Picture 5" descr="C:\Documents and Settings\Jery\Local Settings\Temporary Internet Files\Content.IE5\APB05G7A\MC90025125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571480"/>
            <a:ext cx="1285884" cy="1712509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2643174" y="2000240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1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86116" y="2500306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2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786182" y="3286124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3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214810" y="4071942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4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071670" y="1428736"/>
            <a:ext cx="7858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0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643042" y="6150114"/>
            <a:ext cx="51315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>
                <a:solidFill>
                  <a:srgbClr val="0070C0"/>
                </a:solidFill>
              </a:rPr>
              <a:t>z</a:t>
            </a:r>
            <a:r>
              <a:rPr lang="cs-CZ" sz="4000" dirty="0" smtClean="0">
                <a:solidFill>
                  <a:srgbClr val="0070C0"/>
                </a:solidFill>
              </a:rPr>
              <a:t>aokrouhlujeme  </a:t>
            </a:r>
            <a:r>
              <a:rPr lang="cs-CZ" sz="4000" dirty="0" smtClean="0">
                <a:solidFill>
                  <a:srgbClr val="007434"/>
                </a:solidFill>
              </a:rPr>
              <a:t>DOLŮ</a:t>
            </a:r>
            <a:r>
              <a:rPr lang="cs-CZ" sz="4000" dirty="0" smtClean="0">
                <a:solidFill>
                  <a:schemeClr val="tx2"/>
                </a:solidFill>
              </a:rPr>
              <a:t>.</a:t>
            </a:r>
            <a:endParaRPr lang="cs-CZ" sz="4000" dirty="0">
              <a:solidFill>
                <a:schemeClr val="tx2"/>
              </a:solidFill>
            </a:endParaRPr>
          </a:p>
        </p:txBody>
      </p:sp>
      <p:pic>
        <p:nvPicPr>
          <p:cNvPr id="2061" name="Picture 13" descr="C:\Documents and Settings\Jery\Local Settings\Temporary Internet Files\Content.IE5\1NRJTLSE\MC90039745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1000108"/>
            <a:ext cx="1827213" cy="1649412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6303E-6 L 0.0033 0.6275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3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46945E-18 -6.81471E-6 C 0.00608 -0.02661 0.01216 -0.05298 0.06684 0.01549 C 0.12153 0.08396 0.24653 0.3324 0.32813 0.41128 C 0.40973 0.49016 0.48299 0.48947 0.55625 0.48901 " pathEditMode="relative" ptsTypes="aaaA">
                                      <p:cBhvr>
                                        <p:cTn id="71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3" grpId="0"/>
      <p:bldP spid="14" grpId="0"/>
      <p:bldP spid="15" grpId="0"/>
      <p:bldP spid="16" grpId="0"/>
      <p:bldP spid="17" grpId="0"/>
      <p:bldP spid="21" grpId="0"/>
      <p:bldP spid="2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ery\Local Settings\Temporary Internet Files\Content.IE5\B6CJR90P\MC900351540[1].wmf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lum bright="32000"/>
          </a:blip>
          <a:srcRect/>
          <a:stretch>
            <a:fillRect/>
          </a:stretch>
        </p:blipFill>
        <p:spPr bwMode="auto">
          <a:xfrm>
            <a:off x="1571604" y="2214554"/>
            <a:ext cx="3714776" cy="3988760"/>
          </a:xfrm>
          <a:prstGeom prst="rect">
            <a:avLst/>
          </a:prstGeom>
          <a:noFill/>
          <a:effectLst>
            <a:outerShdw dist="50800" dir="5400000" algn="ctr" rotWithShape="0">
              <a:srgbClr val="000000"/>
            </a:outerShdw>
          </a:effectLst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2" name="TextovéPole 1"/>
          <p:cNvSpPr txBox="1"/>
          <p:nvPr/>
        </p:nvSpPr>
        <p:spPr>
          <a:xfrm>
            <a:off x="500034" y="357166"/>
            <a:ext cx="82153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ZOPAKUJ  SI:</a:t>
            </a:r>
            <a:endParaRPr lang="cs-CZ" sz="3600" b="1" dirty="0" smtClean="0">
              <a:solidFill>
                <a:srgbClr val="7030A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00034" y="1500174"/>
            <a:ext cx="13573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dirty="0" smtClean="0">
                <a:solidFill>
                  <a:srgbClr val="0070C0"/>
                </a:solidFill>
              </a:rPr>
              <a:t>Čísla</a:t>
            </a:r>
            <a:endParaRPr lang="cs-CZ" sz="4800" dirty="0">
              <a:solidFill>
                <a:srgbClr val="0070C0"/>
              </a:solidFill>
            </a:endParaRPr>
          </a:p>
        </p:txBody>
      </p:sp>
      <p:pic>
        <p:nvPicPr>
          <p:cNvPr id="2064" name="Picture 16" descr="C:\Documents and Settings\Jery\Local Settings\Temporary Internet Files\Content.IE5\1NRJTLSE\MC90025124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0992" y="5043752"/>
            <a:ext cx="1143008" cy="1814248"/>
          </a:xfrm>
          <a:prstGeom prst="rect">
            <a:avLst/>
          </a:prstGeom>
          <a:noFill/>
        </p:spPr>
      </p:pic>
      <p:sp>
        <p:nvSpPr>
          <p:cNvPr id="13" name="Obdélník 12"/>
          <p:cNvSpPr/>
          <p:nvPr/>
        </p:nvSpPr>
        <p:spPr>
          <a:xfrm>
            <a:off x="2643174" y="2000240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8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86116" y="2500306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7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786182" y="3286124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6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214810" y="4071942"/>
            <a:ext cx="808235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5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071670" y="1428736"/>
            <a:ext cx="7858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9600" b="1" dirty="0" smtClean="0">
                <a:solidFill>
                  <a:srgbClr val="C00000"/>
                </a:solidFill>
              </a:rPr>
              <a:t>9</a:t>
            </a:r>
            <a:endParaRPr lang="cs-CZ" sz="9600" b="1" dirty="0">
              <a:solidFill>
                <a:srgbClr val="C0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1643042" y="6150114"/>
            <a:ext cx="58366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4000" dirty="0" smtClean="0">
                <a:solidFill>
                  <a:srgbClr val="0070C0"/>
                </a:solidFill>
              </a:rPr>
              <a:t>z</a:t>
            </a:r>
            <a:r>
              <a:rPr lang="cs-CZ" sz="4000" dirty="0" smtClean="0">
                <a:solidFill>
                  <a:srgbClr val="0070C0"/>
                </a:solidFill>
              </a:rPr>
              <a:t>aokrouhlujeme  </a:t>
            </a:r>
            <a:r>
              <a:rPr lang="cs-CZ" sz="4000" dirty="0" smtClean="0">
                <a:solidFill>
                  <a:srgbClr val="007434"/>
                </a:solidFill>
              </a:rPr>
              <a:t>NAHORU</a:t>
            </a:r>
            <a:r>
              <a:rPr lang="cs-CZ" sz="4000" dirty="0" smtClean="0">
                <a:solidFill>
                  <a:schemeClr val="tx2"/>
                </a:solidFill>
              </a:rPr>
              <a:t>.</a:t>
            </a:r>
            <a:endParaRPr lang="cs-CZ" sz="4000" dirty="0">
              <a:solidFill>
                <a:schemeClr val="tx2"/>
              </a:solidFill>
            </a:endParaRPr>
          </a:p>
        </p:txBody>
      </p:sp>
      <p:pic>
        <p:nvPicPr>
          <p:cNvPr id="2062" name="Picture 14" descr="C:\Documents and Settings\Jery\Local Settings\Temporary Internet Files\Content.IE5\B6CJR90P\MC900397512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9252301">
            <a:off x="5907630" y="4435427"/>
            <a:ext cx="1843088" cy="194468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2000" fill="hold"/>
                                        <p:tgtEl>
                                          <p:spTgt spid="2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5.15845E-7 L -0.00434 -0.72403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-3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3889E-18 -1.52209E-6 C -0.01632 0.04973 -0.03212 0.09947 -0.11354 0.00509 C -0.19514 -0.08929 -0.39982 -0.45524 -0.48819 -0.5665 C -0.57673 -0.67777 -0.61076 -0.67014 -0.64462 -0.66227 " pathEditMode="relative" ptsTypes="aaaA">
                                      <p:cBhvr>
                                        <p:cTn id="70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3" grpId="0"/>
      <p:bldP spid="13" grpId="0"/>
      <p:bldP spid="14" grpId="0"/>
      <p:bldP spid="15" grpId="0"/>
      <p:bldP spid="16" grpId="0"/>
      <p:bldP spid="17" grpId="0"/>
      <p:bldP spid="21" grpId="0"/>
      <p:bldP spid="2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857224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85720" y="357166"/>
            <a:ext cx="77719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POSTUP  ZAOKROUHLOVÁNÍ  NA  TISÍCE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071538" y="1571612"/>
            <a:ext cx="209384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1 472</a:t>
            </a:r>
            <a:endParaRPr lang="cs-CZ" sz="6600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643306" y="235743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643306" y="221455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3839864" y="200024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357554" y="3071810"/>
            <a:ext cx="4589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Najdeme si </a:t>
            </a:r>
            <a:r>
              <a:rPr lang="cs-CZ" sz="2800" b="1" dirty="0" smtClean="0">
                <a:solidFill>
                  <a:srgbClr val="C00000"/>
                </a:solidFill>
              </a:rPr>
              <a:t>TISÍCE</a:t>
            </a:r>
            <a:r>
              <a:rPr lang="cs-CZ" sz="2800" dirty="0" smtClean="0"/>
              <a:t> a označíme.</a:t>
            </a:r>
            <a:endParaRPr lang="cs-CZ" sz="2800" dirty="0"/>
          </a:p>
        </p:txBody>
      </p:sp>
      <p:sp>
        <p:nvSpPr>
          <p:cNvPr id="16" name="Elipsa 15"/>
          <p:cNvSpPr/>
          <p:nvPr/>
        </p:nvSpPr>
        <p:spPr>
          <a:xfrm>
            <a:off x="1357290" y="2500306"/>
            <a:ext cx="71438" cy="7143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428992" y="3786190"/>
            <a:ext cx="55721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Díváme se </a:t>
            </a:r>
            <a:r>
              <a:rPr lang="cs-CZ" sz="2800" b="1" dirty="0" smtClean="0">
                <a:solidFill>
                  <a:srgbClr val="0070C0"/>
                </a:solidFill>
              </a:rPr>
              <a:t>na číslo za tečkou </a:t>
            </a:r>
            <a:r>
              <a:rPr lang="cs-CZ" sz="2800" dirty="0" smtClean="0"/>
              <a:t>– určí nám, kam budeme zaokrouhlovat.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428992" y="4911028"/>
            <a:ext cx="55721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Číslo 4 se zaokrouhluje dolů – číslo nad tečkou se nezmění.</a:t>
            </a:r>
          </a:p>
          <a:p>
            <a:r>
              <a:rPr lang="cs-CZ" sz="2800" b="1" dirty="0" smtClean="0">
                <a:solidFill>
                  <a:srgbClr val="00B050"/>
                </a:solidFill>
              </a:rPr>
              <a:t>Všechna čísla za tečkou se změní v nuly.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500562" y="1643050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0070C0"/>
                </a:solidFill>
              </a:rPr>
              <a:t>1 </a:t>
            </a:r>
            <a:r>
              <a:rPr lang="cs-CZ" sz="6600" dirty="0" smtClean="0">
                <a:solidFill>
                  <a:srgbClr val="0070C0"/>
                </a:solidFill>
              </a:rPr>
              <a:t>000</a:t>
            </a:r>
            <a:endParaRPr lang="cs-CZ" sz="6600" dirty="0">
              <a:solidFill>
                <a:srgbClr val="0070C0"/>
              </a:solidFill>
            </a:endParaRPr>
          </a:p>
        </p:txBody>
      </p:sp>
      <p:pic>
        <p:nvPicPr>
          <p:cNvPr id="20" name="Picture 2" descr="C:\Documents and Settings\Jery\Local Settings\Temporary Internet Files\Content.IE5\B6CJR90P\MC9003391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428868"/>
            <a:ext cx="357189" cy="357189"/>
          </a:xfrm>
          <a:prstGeom prst="rect">
            <a:avLst/>
          </a:prstGeom>
          <a:noFill/>
        </p:spPr>
      </p:pic>
      <p:pic>
        <p:nvPicPr>
          <p:cNvPr id="21" name="Picture 5" descr="C:\Documents and Settings\Jery\Local Settings\Temporary Internet Files\Content.IE5\APB05G7A\MC90025125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85918" y="1285860"/>
            <a:ext cx="428628" cy="570836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 animBg="1"/>
      <p:bldP spid="15" grpId="0"/>
      <p:bldP spid="16" grpId="0" animBg="1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857224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85720" y="357166"/>
            <a:ext cx="77719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POSTUP  ZAOKROUHLOVÁNÍ  NA  TISÍCE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1000100" y="1428736"/>
            <a:ext cx="209384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2</a:t>
            </a:r>
            <a:r>
              <a:rPr lang="cs-CZ" sz="6600" dirty="0" smtClean="0"/>
              <a:t> 922</a:t>
            </a:r>
            <a:endParaRPr lang="cs-CZ" sz="6600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3500430" y="214311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3500430" y="200024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3696988" y="1785926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357554" y="3071810"/>
            <a:ext cx="4589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Najdeme si </a:t>
            </a:r>
            <a:r>
              <a:rPr lang="cs-CZ" sz="2800" b="1" dirty="0" smtClean="0">
                <a:solidFill>
                  <a:srgbClr val="C00000"/>
                </a:solidFill>
              </a:rPr>
              <a:t>TISÍCE</a:t>
            </a:r>
            <a:r>
              <a:rPr lang="cs-CZ" sz="2800" dirty="0" smtClean="0"/>
              <a:t> a označíme.</a:t>
            </a:r>
            <a:endParaRPr lang="cs-CZ" sz="2800" dirty="0"/>
          </a:p>
        </p:txBody>
      </p:sp>
      <p:sp>
        <p:nvSpPr>
          <p:cNvPr id="16" name="Elipsa 15"/>
          <p:cNvSpPr/>
          <p:nvPr/>
        </p:nvSpPr>
        <p:spPr>
          <a:xfrm>
            <a:off x="1214414" y="2357430"/>
            <a:ext cx="71438" cy="71438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428992" y="3786190"/>
            <a:ext cx="55721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Díváme se </a:t>
            </a:r>
            <a:r>
              <a:rPr lang="cs-CZ" sz="2800" b="1" dirty="0" smtClean="0">
                <a:solidFill>
                  <a:srgbClr val="0070C0"/>
                </a:solidFill>
              </a:rPr>
              <a:t>na číslo za tečkou </a:t>
            </a:r>
            <a:r>
              <a:rPr lang="cs-CZ" sz="2800" dirty="0" smtClean="0"/>
              <a:t>– určí nám, kam budeme zaokrouhlovat.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428992" y="4911028"/>
            <a:ext cx="55721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Číslo 9 se zaokrouhluje nahoru – číslo nad tečkou se zvětší o jedno.</a:t>
            </a:r>
          </a:p>
          <a:p>
            <a:r>
              <a:rPr lang="cs-CZ" sz="2800" b="1" dirty="0" smtClean="0">
                <a:solidFill>
                  <a:srgbClr val="00B050"/>
                </a:solidFill>
              </a:rPr>
              <a:t>Všechna čísla za tečkou se změní v nuly.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286248" y="1500174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>
                <a:solidFill>
                  <a:srgbClr val="0070C0"/>
                </a:solidFill>
              </a:rPr>
              <a:t>3 000</a:t>
            </a:r>
            <a:endParaRPr lang="cs-CZ" sz="6600" dirty="0">
              <a:solidFill>
                <a:srgbClr val="0070C0"/>
              </a:solidFill>
            </a:endParaRPr>
          </a:p>
        </p:txBody>
      </p:sp>
      <p:pic>
        <p:nvPicPr>
          <p:cNvPr id="20" name="Picture 2" descr="C:\Documents and Settings\Jery\Local Settings\Temporary Internet Files\Content.IE5\B6CJR90P\MC9003391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285992"/>
            <a:ext cx="357190" cy="357190"/>
          </a:xfrm>
          <a:prstGeom prst="rect">
            <a:avLst/>
          </a:prstGeom>
          <a:noFill/>
        </p:spPr>
      </p:pic>
      <p:pic>
        <p:nvPicPr>
          <p:cNvPr id="21" name="Picture 16" descr="C:\Documents and Settings\Jery\Local Settings\Temporary Internet Files\Content.IE5\1NRJTLSE\MC900251245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1000108"/>
            <a:ext cx="428628" cy="68034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 animBg="1"/>
      <p:bldP spid="15" grpId="0"/>
      <p:bldP spid="16" grpId="0" animBg="1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85720" y="285728"/>
            <a:ext cx="823687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7434"/>
                </a:solidFill>
              </a:rPr>
              <a:t>ZAOKROUHLI  ČÍSLA  NA  TISÍCE </a:t>
            </a:r>
            <a:r>
              <a:rPr lang="cs-CZ" sz="2400" dirty="0" smtClean="0"/>
              <a:t>(v</a:t>
            </a:r>
            <a:r>
              <a:rPr lang="cs-CZ" sz="2400" dirty="0" smtClean="0"/>
              <a:t>ýsledky říkej ústně)</a:t>
            </a:r>
            <a:r>
              <a:rPr lang="cs-CZ" sz="4400" dirty="0" smtClean="0">
                <a:solidFill>
                  <a:srgbClr val="007434"/>
                </a:solidFill>
              </a:rPr>
              <a:t>.</a:t>
            </a:r>
            <a:endParaRPr lang="cs-CZ" sz="4400" dirty="0">
              <a:solidFill>
                <a:srgbClr val="007434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57224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7158" y="1570626"/>
            <a:ext cx="209384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5</a:t>
            </a:r>
            <a:r>
              <a:rPr lang="cs-CZ" sz="6600" dirty="0" smtClean="0"/>
              <a:t> 460</a:t>
            </a:r>
            <a:endParaRPr lang="cs-CZ" sz="6600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6500826" y="221455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6500826" y="214311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6643702" y="200024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4572000" y="4000504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2 195</a:t>
            </a:r>
            <a:endParaRPr lang="cs-CZ" sz="6600" dirty="0"/>
          </a:p>
        </p:txBody>
      </p:sp>
      <p:sp>
        <p:nvSpPr>
          <p:cNvPr id="22" name="Obdélník 21"/>
          <p:cNvSpPr/>
          <p:nvPr/>
        </p:nvSpPr>
        <p:spPr>
          <a:xfrm>
            <a:off x="4500562" y="1500174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3 853</a:t>
            </a:r>
            <a:endParaRPr lang="cs-CZ" sz="6600" dirty="0"/>
          </a:p>
        </p:txBody>
      </p:sp>
      <p:sp>
        <p:nvSpPr>
          <p:cNvPr id="23" name="Obdélník 22"/>
          <p:cNvSpPr/>
          <p:nvPr/>
        </p:nvSpPr>
        <p:spPr>
          <a:xfrm>
            <a:off x="285720" y="4087090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8 500</a:t>
            </a:r>
            <a:endParaRPr lang="cs-CZ" sz="6600" dirty="0"/>
          </a:p>
        </p:txBody>
      </p:sp>
      <p:cxnSp>
        <p:nvCxnSpPr>
          <p:cNvPr id="24" name="Přímá spojovací čára 23"/>
          <p:cNvCxnSpPr/>
          <p:nvPr/>
        </p:nvCxnSpPr>
        <p:spPr>
          <a:xfrm>
            <a:off x="2428860" y="228599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2428860" y="221455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6572264" y="4572008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6572264" y="464344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2357422" y="464344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2357422" y="471488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Elipsa 31"/>
          <p:cNvSpPr/>
          <p:nvPr/>
        </p:nvSpPr>
        <p:spPr>
          <a:xfrm>
            <a:off x="6715140" y="442913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2571736" y="450057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2571736" y="2071678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Elipsa 35"/>
          <p:cNvSpPr/>
          <p:nvPr/>
        </p:nvSpPr>
        <p:spPr>
          <a:xfrm>
            <a:off x="571472" y="2535532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7" name="Elipsa 36"/>
          <p:cNvSpPr/>
          <p:nvPr/>
        </p:nvSpPr>
        <p:spPr>
          <a:xfrm>
            <a:off x="527193" y="5033890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8" name="Elipsa 37"/>
          <p:cNvSpPr/>
          <p:nvPr/>
        </p:nvSpPr>
        <p:spPr>
          <a:xfrm>
            <a:off x="4732982" y="2393642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9" name="Elipsa 38"/>
          <p:cNvSpPr/>
          <p:nvPr/>
        </p:nvSpPr>
        <p:spPr>
          <a:xfrm>
            <a:off x="4857752" y="4929198"/>
            <a:ext cx="71438" cy="71438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0" name="Elipsa 39"/>
          <p:cNvSpPr/>
          <p:nvPr/>
        </p:nvSpPr>
        <p:spPr>
          <a:xfrm>
            <a:off x="-3089329" y="5443545"/>
            <a:ext cx="45719" cy="45719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7170" name="Picture 2" descr="C:\Documents and Settings\Jery\Local Settings\Temporary Internet Files\Content.IE5\B6CJR90P\MC9003391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428868"/>
            <a:ext cx="357189" cy="357189"/>
          </a:xfrm>
          <a:prstGeom prst="rect">
            <a:avLst/>
          </a:prstGeom>
          <a:noFill/>
        </p:spPr>
      </p:pic>
      <p:pic>
        <p:nvPicPr>
          <p:cNvPr id="42" name="Picture 2" descr="C:\Documents and Settings\Jery\Local Settings\Temporary Internet Files\Content.IE5\B6CJR90P\MC9003391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4929198"/>
            <a:ext cx="357190" cy="357190"/>
          </a:xfrm>
          <a:prstGeom prst="rect">
            <a:avLst/>
          </a:prstGeom>
          <a:noFill/>
        </p:spPr>
      </p:pic>
      <p:pic>
        <p:nvPicPr>
          <p:cNvPr id="43" name="Picture 2" descr="C:\Documents and Settings\Jery\Local Settings\Temporary Internet Files\Content.IE5\B6CJR90P\MC9003391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50168" y="2357430"/>
            <a:ext cx="371471" cy="371471"/>
          </a:xfrm>
          <a:prstGeom prst="rect">
            <a:avLst/>
          </a:prstGeom>
          <a:noFill/>
        </p:spPr>
      </p:pic>
      <p:pic>
        <p:nvPicPr>
          <p:cNvPr id="44" name="Picture 2" descr="C:\Documents and Settings\Jery\Local Settings\Temporary Internet Files\Content.IE5\B6CJR90P\MC90033919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04486" y="4857760"/>
            <a:ext cx="357190" cy="357190"/>
          </a:xfrm>
          <a:prstGeom prst="rect">
            <a:avLst/>
          </a:prstGeom>
          <a:noFill/>
        </p:spPr>
      </p:pic>
      <p:pic>
        <p:nvPicPr>
          <p:cNvPr id="46" name="Picture 5" descr="C:\Documents and Settings\Jery\Local Settings\Temporary Internet Files\Content.IE5\APB05G7A\MC90025125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714752"/>
            <a:ext cx="428628" cy="570836"/>
          </a:xfrm>
          <a:prstGeom prst="rect">
            <a:avLst/>
          </a:prstGeom>
          <a:noFill/>
        </p:spPr>
      </p:pic>
      <p:pic>
        <p:nvPicPr>
          <p:cNvPr id="47" name="Picture 16" descr="C:\Documents and Settings\Jery\Local Settings\Temporary Internet Files\Content.IE5\1NRJTLSE\MC90025124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3714752"/>
            <a:ext cx="428628" cy="680343"/>
          </a:xfrm>
          <a:prstGeom prst="rect">
            <a:avLst/>
          </a:prstGeom>
          <a:noFill/>
        </p:spPr>
      </p:pic>
      <p:pic>
        <p:nvPicPr>
          <p:cNvPr id="48" name="Picture 16" descr="C:\Documents and Settings\Jery\Local Settings\Temporary Internet Files\Content.IE5\1NRJTLSE\MC900251245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1071546"/>
            <a:ext cx="428628" cy="680343"/>
          </a:xfrm>
          <a:prstGeom prst="rect">
            <a:avLst/>
          </a:prstGeom>
          <a:noFill/>
        </p:spPr>
      </p:pic>
      <p:pic>
        <p:nvPicPr>
          <p:cNvPr id="49" name="Picture 5" descr="C:\Documents and Settings\Jery\Local Settings\Temporary Internet Files\Content.IE5\APB05G7A\MC90025125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285860"/>
            <a:ext cx="428628" cy="570836"/>
          </a:xfrm>
          <a:prstGeom prst="rect">
            <a:avLst/>
          </a:prstGeom>
          <a:noFill/>
        </p:spPr>
      </p:pic>
      <p:sp>
        <p:nvSpPr>
          <p:cNvPr id="55" name="Obdélník 54"/>
          <p:cNvSpPr/>
          <p:nvPr/>
        </p:nvSpPr>
        <p:spPr>
          <a:xfrm>
            <a:off x="2857488" y="1785926"/>
            <a:ext cx="157447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>
                <a:solidFill>
                  <a:schemeClr val="accent1"/>
                </a:solidFill>
              </a:rPr>
              <a:t>5 000</a:t>
            </a:r>
            <a:endParaRPr lang="cs-CZ" sz="4800" dirty="0">
              <a:solidFill>
                <a:schemeClr val="accent1"/>
              </a:solidFill>
            </a:endParaRPr>
          </a:p>
        </p:txBody>
      </p:sp>
      <p:sp>
        <p:nvSpPr>
          <p:cNvPr id="56" name="Obdélník 55"/>
          <p:cNvSpPr/>
          <p:nvPr/>
        </p:nvSpPr>
        <p:spPr>
          <a:xfrm>
            <a:off x="2786050" y="4214818"/>
            <a:ext cx="157447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>
                <a:solidFill>
                  <a:schemeClr val="accent1"/>
                </a:solidFill>
              </a:rPr>
              <a:t>9 000</a:t>
            </a:r>
            <a:endParaRPr lang="cs-CZ" sz="4800" dirty="0">
              <a:solidFill>
                <a:schemeClr val="accent1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6849949" y="1714488"/>
            <a:ext cx="157447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>
                <a:solidFill>
                  <a:schemeClr val="accent1"/>
                </a:solidFill>
              </a:rPr>
              <a:t>4 000</a:t>
            </a:r>
            <a:endParaRPr lang="cs-CZ" sz="4800" dirty="0">
              <a:solidFill>
                <a:schemeClr val="accent1"/>
              </a:solidFill>
            </a:endParaRPr>
          </a:p>
        </p:txBody>
      </p:sp>
      <p:sp>
        <p:nvSpPr>
          <p:cNvPr id="58" name="Obdélník 57"/>
          <p:cNvSpPr/>
          <p:nvPr/>
        </p:nvSpPr>
        <p:spPr>
          <a:xfrm>
            <a:off x="6929454" y="4178606"/>
            <a:ext cx="157447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800" dirty="0" smtClean="0">
                <a:solidFill>
                  <a:schemeClr val="accent1"/>
                </a:solidFill>
              </a:rPr>
              <a:t>2 000</a:t>
            </a:r>
            <a:endParaRPr lang="cs-CZ" sz="48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 animBg="1"/>
      <p:bldP spid="38" grpId="0" animBg="1"/>
      <p:bldP spid="39" grpId="0" animBg="1"/>
      <p:bldP spid="55" grpId="0"/>
      <p:bldP spid="56" grpId="0"/>
      <p:bldP spid="57" grpId="0"/>
      <p:bldP spid="5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4282" y="0"/>
            <a:ext cx="835824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007434"/>
                </a:solidFill>
              </a:rPr>
              <a:t>ZAOKROUHLI  ČÍSLA  NA  TISÍCE </a:t>
            </a:r>
            <a:r>
              <a:rPr lang="cs-CZ" sz="2400" dirty="0" smtClean="0"/>
              <a:t>(v</a:t>
            </a:r>
            <a:r>
              <a:rPr lang="cs-CZ" sz="2400" dirty="0" smtClean="0"/>
              <a:t>ýsledky říkej ústně)</a:t>
            </a:r>
            <a:r>
              <a:rPr lang="cs-CZ" sz="4400" dirty="0" smtClean="0">
                <a:solidFill>
                  <a:srgbClr val="007434"/>
                </a:solidFill>
              </a:rPr>
              <a:t>.</a:t>
            </a:r>
            <a:endParaRPr lang="cs-CZ" sz="4400" dirty="0">
              <a:solidFill>
                <a:srgbClr val="007434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57224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57158" y="1142984"/>
            <a:ext cx="209384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600" dirty="0" smtClean="0"/>
              <a:t>5</a:t>
            </a:r>
            <a:r>
              <a:rPr lang="cs-CZ" sz="6600" dirty="0" smtClean="0"/>
              <a:t> 460</a:t>
            </a:r>
            <a:endParaRPr lang="cs-CZ" sz="6600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2500298" y="178592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2500298" y="164305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2669808" y="143761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357158" y="5286388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7 964</a:t>
            </a:r>
            <a:endParaRPr lang="cs-CZ" sz="6600" dirty="0"/>
          </a:p>
        </p:txBody>
      </p:sp>
      <p:sp>
        <p:nvSpPr>
          <p:cNvPr id="21" name="Obdélník 20"/>
          <p:cNvSpPr/>
          <p:nvPr/>
        </p:nvSpPr>
        <p:spPr>
          <a:xfrm>
            <a:off x="357158" y="4286256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2 195</a:t>
            </a:r>
            <a:endParaRPr lang="cs-CZ" sz="6600" dirty="0"/>
          </a:p>
        </p:txBody>
      </p:sp>
      <p:sp>
        <p:nvSpPr>
          <p:cNvPr id="22" name="Obdélník 21"/>
          <p:cNvSpPr/>
          <p:nvPr/>
        </p:nvSpPr>
        <p:spPr>
          <a:xfrm>
            <a:off x="357158" y="3143248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3 853</a:t>
            </a:r>
            <a:endParaRPr lang="cs-CZ" sz="6600" dirty="0"/>
          </a:p>
        </p:txBody>
      </p:sp>
      <p:sp>
        <p:nvSpPr>
          <p:cNvPr id="23" name="Obdélník 22"/>
          <p:cNvSpPr/>
          <p:nvPr/>
        </p:nvSpPr>
        <p:spPr>
          <a:xfrm>
            <a:off x="357158" y="2143116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8 500</a:t>
            </a:r>
            <a:endParaRPr lang="cs-CZ" sz="6600" dirty="0"/>
          </a:p>
        </p:txBody>
      </p:sp>
      <p:cxnSp>
        <p:nvCxnSpPr>
          <p:cNvPr id="24" name="Přímá spojovací čára 23"/>
          <p:cNvCxnSpPr/>
          <p:nvPr/>
        </p:nvCxnSpPr>
        <p:spPr>
          <a:xfrm>
            <a:off x="2500298" y="2786058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2500298" y="264318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2500298" y="378619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2500298" y="364331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2500298" y="485776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2500298" y="471488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>
            <a:off x="2500298" y="592933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2500298" y="578645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Elipsa 31"/>
          <p:cNvSpPr/>
          <p:nvPr/>
        </p:nvSpPr>
        <p:spPr>
          <a:xfrm>
            <a:off x="2660930" y="346451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2687564" y="453608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2669808" y="246438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5" name="Elipsa 34"/>
          <p:cNvSpPr/>
          <p:nvPr/>
        </p:nvSpPr>
        <p:spPr>
          <a:xfrm>
            <a:off x="2669808" y="562582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6" name="Obdélník 35"/>
          <p:cNvSpPr/>
          <p:nvPr/>
        </p:nvSpPr>
        <p:spPr>
          <a:xfrm>
            <a:off x="4929190" y="1142984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4 755</a:t>
            </a:r>
            <a:endParaRPr lang="cs-CZ" sz="6600" dirty="0"/>
          </a:p>
        </p:txBody>
      </p:sp>
      <p:sp>
        <p:nvSpPr>
          <p:cNvPr id="37" name="Obdélník 36"/>
          <p:cNvSpPr/>
          <p:nvPr/>
        </p:nvSpPr>
        <p:spPr>
          <a:xfrm>
            <a:off x="4929190" y="2071678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1 699</a:t>
            </a:r>
            <a:endParaRPr lang="cs-CZ" sz="6600" dirty="0"/>
          </a:p>
        </p:txBody>
      </p:sp>
      <p:sp>
        <p:nvSpPr>
          <p:cNvPr id="38" name="Obdélník 37"/>
          <p:cNvSpPr/>
          <p:nvPr/>
        </p:nvSpPr>
        <p:spPr>
          <a:xfrm>
            <a:off x="4902142" y="3071810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2 059</a:t>
            </a:r>
            <a:endParaRPr lang="cs-CZ" sz="6600" dirty="0"/>
          </a:p>
        </p:txBody>
      </p:sp>
      <p:sp>
        <p:nvSpPr>
          <p:cNvPr id="39" name="Obdélník 38"/>
          <p:cNvSpPr/>
          <p:nvPr/>
        </p:nvSpPr>
        <p:spPr>
          <a:xfrm>
            <a:off x="4893264" y="4214818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6</a:t>
            </a:r>
            <a:r>
              <a:rPr lang="cs-CZ" sz="6600" dirty="0" smtClean="0"/>
              <a:t> 800</a:t>
            </a:r>
            <a:endParaRPr lang="cs-CZ" sz="6600" dirty="0"/>
          </a:p>
        </p:txBody>
      </p:sp>
      <p:sp>
        <p:nvSpPr>
          <p:cNvPr id="40" name="Obdélník 39"/>
          <p:cNvSpPr/>
          <p:nvPr/>
        </p:nvSpPr>
        <p:spPr>
          <a:xfrm>
            <a:off x="4937240" y="5214950"/>
            <a:ext cx="209384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600" dirty="0" smtClean="0"/>
              <a:t>2 711</a:t>
            </a:r>
            <a:endParaRPr lang="cs-CZ" sz="6600" dirty="0"/>
          </a:p>
        </p:txBody>
      </p:sp>
      <p:cxnSp>
        <p:nvCxnSpPr>
          <p:cNvPr id="42" name="Přímá spojovací čára 41"/>
          <p:cNvCxnSpPr/>
          <p:nvPr/>
        </p:nvCxnSpPr>
        <p:spPr>
          <a:xfrm>
            <a:off x="7143768" y="178592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>
            <a:off x="7143768" y="1651928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7143768" y="2714620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>
            <a:off x="7143768" y="2571744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7143768" y="371475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7143768" y="357187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ovací čára 47"/>
          <p:cNvCxnSpPr/>
          <p:nvPr/>
        </p:nvCxnSpPr>
        <p:spPr>
          <a:xfrm>
            <a:off x="7143768" y="478632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>
            <a:off x="7143768" y="464344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>
            <a:off x="7143768" y="5857892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7143768" y="5715016"/>
            <a:ext cx="428628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Elipsa 51"/>
          <p:cNvSpPr/>
          <p:nvPr/>
        </p:nvSpPr>
        <p:spPr>
          <a:xfrm>
            <a:off x="7322570" y="2410698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3" name="Elipsa 52"/>
          <p:cNvSpPr/>
          <p:nvPr/>
        </p:nvSpPr>
        <p:spPr>
          <a:xfrm>
            <a:off x="7313278" y="340195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4" name="Elipsa 53"/>
          <p:cNvSpPr/>
          <p:nvPr/>
        </p:nvSpPr>
        <p:spPr>
          <a:xfrm>
            <a:off x="7313692" y="446340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5" name="Elipsa 54"/>
          <p:cNvSpPr/>
          <p:nvPr/>
        </p:nvSpPr>
        <p:spPr>
          <a:xfrm>
            <a:off x="7312864" y="5553556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6" name="Elipsa 55"/>
          <p:cNvSpPr/>
          <p:nvPr/>
        </p:nvSpPr>
        <p:spPr>
          <a:xfrm>
            <a:off x="7295522" y="150017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8" name="TextovéPole 57"/>
          <p:cNvSpPr txBox="1"/>
          <p:nvPr/>
        </p:nvSpPr>
        <p:spPr>
          <a:xfrm>
            <a:off x="285720" y="642918"/>
            <a:ext cx="80146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Pokud Ti vyučující potvrdí správný výsledek, můžeš si máčknout na obrázek.</a:t>
            </a:r>
            <a:endParaRPr lang="cs-CZ" sz="2000" dirty="0"/>
          </a:p>
        </p:txBody>
      </p:sp>
      <p:pic>
        <p:nvPicPr>
          <p:cNvPr id="4103" name="Picture 7" descr="C:\Documents and Settings\Jery\Local Settings\Temporary Internet Files\Content.IE5\0JHFYQRD\MC90042808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5755267"/>
            <a:ext cx="1189034" cy="1102733"/>
          </a:xfrm>
          <a:prstGeom prst="rect">
            <a:avLst/>
          </a:prstGeom>
          <a:noFill/>
        </p:spPr>
      </p:pic>
      <p:pic>
        <p:nvPicPr>
          <p:cNvPr id="4104" name="Picture 8" descr="C:\Documents and Settings\Jery\Local Settings\Temporary Internet Files\Content.IE5\B6CJR90P\MC900440452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5386366"/>
            <a:ext cx="1101171" cy="1471634"/>
          </a:xfrm>
          <a:prstGeom prst="rect">
            <a:avLst/>
          </a:prstGeom>
          <a:noFill/>
        </p:spPr>
      </p:pic>
      <p:pic>
        <p:nvPicPr>
          <p:cNvPr id="61" name="potlesk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/>
          <a:stretch>
            <a:fillRect/>
          </a:stretch>
        </p:blipFill>
        <p:spPr>
          <a:xfrm>
            <a:off x="4152425" y="6098379"/>
            <a:ext cx="500066" cy="500066"/>
          </a:xfrm>
          <a:prstGeom prst="rect">
            <a:avLst/>
          </a:prstGeom>
        </p:spPr>
      </p:pic>
      <p:pic>
        <p:nvPicPr>
          <p:cNvPr id="62" name="oprav se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/>
          <a:stretch>
            <a:fillRect/>
          </a:stretch>
        </p:blipFill>
        <p:spPr>
          <a:xfrm>
            <a:off x="3357554" y="6419848"/>
            <a:ext cx="438152" cy="438152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2"/>
                </p:tgtEl>
              </p:cMediaNode>
            </p:audio>
          </p:childTnLst>
        </p:cTn>
      </p:par>
    </p:tnLst>
    <p:bldLst>
      <p:bldP spid="5" grpId="0"/>
      <p:bldP spid="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14282" y="0"/>
            <a:ext cx="82368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007434"/>
                </a:solidFill>
              </a:rPr>
              <a:t>ZAOKROUHLI  ČÍSLA  NA  TISÍCE </a:t>
            </a:r>
            <a:r>
              <a:rPr lang="cs-CZ" sz="2400" dirty="0" smtClean="0"/>
              <a:t>(v</a:t>
            </a:r>
            <a:r>
              <a:rPr lang="cs-CZ" sz="2400" dirty="0" smtClean="0"/>
              <a:t>ýsledky říkej ústně)</a:t>
            </a:r>
            <a:r>
              <a:rPr lang="cs-CZ" sz="4400" dirty="0" smtClean="0">
                <a:solidFill>
                  <a:srgbClr val="007434"/>
                </a:solidFill>
              </a:rPr>
              <a:t>.</a:t>
            </a:r>
            <a:endParaRPr lang="cs-CZ" sz="4400" dirty="0">
              <a:solidFill>
                <a:srgbClr val="007434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57224" y="528638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4282" y="857232"/>
            <a:ext cx="191751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2 620</a:t>
            </a:r>
            <a:endParaRPr lang="cs-CZ" sz="6000" dirty="0"/>
          </a:p>
        </p:txBody>
      </p:sp>
      <p:sp>
        <p:nvSpPr>
          <p:cNvPr id="14" name="Elipsa 13"/>
          <p:cNvSpPr/>
          <p:nvPr/>
        </p:nvSpPr>
        <p:spPr>
          <a:xfrm>
            <a:off x="2187912" y="121442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87234" y="2946690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3 988</a:t>
            </a:r>
            <a:endParaRPr lang="cs-CZ" sz="6000" dirty="0"/>
          </a:p>
        </p:txBody>
      </p:sp>
      <p:sp>
        <p:nvSpPr>
          <p:cNvPr id="22" name="Obdélník 21"/>
          <p:cNvSpPr/>
          <p:nvPr/>
        </p:nvSpPr>
        <p:spPr>
          <a:xfrm>
            <a:off x="196526" y="2259358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2 007</a:t>
            </a:r>
            <a:endParaRPr lang="cs-CZ" sz="6000" dirty="0"/>
          </a:p>
        </p:txBody>
      </p:sp>
      <p:sp>
        <p:nvSpPr>
          <p:cNvPr id="23" name="Obdélník 22"/>
          <p:cNvSpPr/>
          <p:nvPr/>
        </p:nvSpPr>
        <p:spPr>
          <a:xfrm>
            <a:off x="205404" y="1544978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5 073</a:t>
            </a:r>
            <a:endParaRPr lang="cs-CZ" sz="6000" dirty="0"/>
          </a:p>
        </p:txBody>
      </p:sp>
      <p:cxnSp>
        <p:nvCxnSpPr>
          <p:cNvPr id="26" name="Přímá spojovací čára 25"/>
          <p:cNvCxnSpPr/>
          <p:nvPr/>
        </p:nvCxnSpPr>
        <p:spPr>
          <a:xfrm>
            <a:off x="2017988" y="421481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Elipsa 31"/>
          <p:cNvSpPr/>
          <p:nvPr/>
        </p:nvSpPr>
        <p:spPr>
          <a:xfrm>
            <a:off x="2160864" y="264318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2134230" y="335756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2160864" y="185736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36" name="Picture 13" descr="C:\Documents and Settings\Jery\Local Settings\Temporary Internet Files\Content.IE5\APB05G7A\MC900030420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2857496"/>
            <a:ext cx="2024093" cy="3349826"/>
          </a:xfrm>
          <a:prstGeom prst="rect">
            <a:avLst/>
          </a:prstGeom>
          <a:noFill/>
        </p:spPr>
      </p:pic>
      <p:pic>
        <p:nvPicPr>
          <p:cNvPr id="38" name="Picture 16" descr="C:\Documents and Settings\Jery\Local Settings\Temporary Internet Files\Content.IE5\B6CJR90P\MC900441398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4929198"/>
            <a:ext cx="1790700" cy="1676400"/>
          </a:xfrm>
          <a:prstGeom prst="rect">
            <a:avLst/>
          </a:prstGeom>
          <a:noFill/>
        </p:spPr>
      </p:pic>
      <p:pic>
        <p:nvPicPr>
          <p:cNvPr id="6147" name="Picture 3" descr="C:\Documents and Settings\Jery\Local Settings\Temporary Internet Files\Content.IE5\1NRJTLSE\MC90033800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4214818"/>
            <a:ext cx="1835150" cy="1863725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</p:spPr>
      </p:pic>
      <p:pic>
        <p:nvPicPr>
          <p:cNvPr id="6148" name="Picture 4" descr="C:\Documents and Settings\Jery\Local Settings\Temporary Internet Files\Content.IE5\0JHFYQRD\MC900329683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91110" y="5429264"/>
            <a:ext cx="1452890" cy="1143008"/>
          </a:xfrm>
          <a:prstGeom prst="rect">
            <a:avLst/>
          </a:prstGeom>
          <a:noFill/>
        </p:spPr>
      </p:pic>
      <p:pic>
        <p:nvPicPr>
          <p:cNvPr id="39" name="Picture 20" descr="C:\Documents and Settings\Jery\Local Settings\Temporary Internet Files\Content.IE5\APB05G7A\MC900027231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4873058"/>
            <a:ext cx="2286016" cy="1984942"/>
          </a:xfrm>
          <a:prstGeom prst="rect">
            <a:avLst/>
          </a:prstGeom>
          <a:noFill/>
        </p:spPr>
      </p:pic>
      <p:pic>
        <p:nvPicPr>
          <p:cNvPr id="40" name="Picture 17" descr="C:\Documents and Settings\Jery\Local Settings\Temporary Internet Files\Content.IE5\0JHFYQRD\MC900296185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43636" y="857232"/>
            <a:ext cx="2500298" cy="5643602"/>
          </a:xfrm>
          <a:prstGeom prst="rect">
            <a:avLst/>
          </a:prstGeom>
          <a:noFill/>
        </p:spPr>
      </p:pic>
      <p:pic>
        <p:nvPicPr>
          <p:cNvPr id="37" name="Picture 5" descr="C:\Documents and Settings\Jery\Local Settings\Temporary Internet Files\Content.IE5\APB05G7A\MC900079039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358050" y="3357562"/>
            <a:ext cx="1500230" cy="1339865"/>
          </a:xfrm>
          <a:prstGeom prst="rect">
            <a:avLst/>
          </a:prstGeom>
          <a:noFill/>
        </p:spPr>
      </p:pic>
      <p:pic>
        <p:nvPicPr>
          <p:cNvPr id="41" name="Picture 20" descr="C:\Documents and Settings\Jery\Local Settings\Temporary Internet Files\Content.IE5\APB05G7A\MC900027231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43240" y="4873058"/>
            <a:ext cx="2286016" cy="1984942"/>
          </a:xfrm>
          <a:prstGeom prst="rect">
            <a:avLst/>
          </a:prstGeom>
          <a:noFill/>
        </p:spPr>
      </p:pic>
      <p:sp>
        <p:nvSpPr>
          <p:cNvPr id="42" name="Obdélník 41"/>
          <p:cNvSpPr/>
          <p:nvPr/>
        </p:nvSpPr>
        <p:spPr>
          <a:xfrm>
            <a:off x="214282" y="571480"/>
            <a:ext cx="87868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Pokud Ti vyučující potvrdí správný výsledek, můžeš </a:t>
            </a:r>
            <a:r>
              <a:rPr lang="cs-CZ" dirty="0" smtClean="0"/>
              <a:t>máčknout </a:t>
            </a:r>
            <a:r>
              <a:rPr lang="cs-CZ" dirty="0" smtClean="0"/>
              <a:t>na </a:t>
            </a:r>
            <a:r>
              <a:rPr lang="cs-CZ" dirty="0" smtClean="0"/>
              <a:t>obrázek pastelky.</a:t>
            </a:r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161842" y="3626800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1 457</a:t>
            </a:r>
            <a:endParaRPr lang="cs-CZ" sz="6000" dirty="0"/>
          </a:p>
        </p:txBody>
      </p:sp>
      <p:sp>
        <p:nvSpPr>
          <p:cNvPr id="44" name="Obdélník 43"/>
          <p:cNvSpPr/>
          <p:nvPr/>
        </p:nvSpPr>
        <p:spPr>
          <a:xfrm>
            <a:off x="3240898" y="2277114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1 775</a:t>
            </a:r>
            <a:endParaRPr lang="cs-CZ" sz="6000" dirty="0"/>
          </a:p>
        </p:txBody>
      </p:sp>
      <p:sp>
        <p:nvSpPr>
          <p:cNvPr id="45" name="Obdélník 44"/>
          <p:cNvSpPr/>
          <p:nvPr/>
        </p:nvSpPr>
        <p:spPr>
          <a:xfrm>
            <a:off x="3286116" y="928670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6 098</a:t>
            </a:r>
            <a:endParaRPr lang="cs-CZ" sz="6000" dirty="0"/>
          </a:p>
        </p:txBody>
      </p:sp>
      <p:sp>
        <p:nvSpPr>
          <p:cNvPr id="46" name="Obdélník 45"/>
          <p:cNvSpPr/>
          <p:nvPr/>
        </p:nvSpPr>
        <p:spPr>
          <a:xfrm>
            <a:off x="3258654" y="1571612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8 </a:t>
            </a:r>
            <a:r>
              <a:rPr lang="cs-CZ" sz="6000" dirty="0" smtClean="0"/>
              <a:t>578</a:t>
            </a:r>
            <a:endParaRPr lang="cs-CZ" sz="60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2017988" y="357187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>
            <a:off x="2071670" y="285749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>
            <a:off x="2071670" y="207167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2071670" y="142873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5143504" y="1571612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>
            <a:off x="5143504" y="214311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>
            <a:off x="5089822" y="285749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2071670" y="135729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>
            <a:off x="2071670" y="200024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2071670" y="278605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>
            <a:off x="2017988" y="350043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2017988" y="414338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>
            <a:off x="5143504" y="1500174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5143504" y="207167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/>
          <p:nvPr/>
        </p:nvCxnSpPr>
        <p:spPr>
          <a:xfrm>
            <a:off x="5089822" y="278605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Elipsa 63"/>
          <p:cNvSpPr/>
          <p:nvPr/>
        </p:nvSpPr>
        <p:spPr>
          <a:xfrm>
            <a:off x="2125352" y="401826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5" name="Elipsa 64"/>
          <p:cNvSpPr/>
          <p:nvPr/>
        </p:nvSpPr>
        <p:spPr>
          <a:xfrm>
            <a:off x="5197186" y="264318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6" name="Elipsa 65"/>
          <p:cNvSpPr/>
          <p:nvPr/>
        </p:nvSpPr>
        <p:spPr>
          <a:xfrm>
            <a:off x="5241576" y="1357298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7" name="Elipsa 66"/>
          <p:cNvSpPr/>
          <p:nvPr/>
        </p:nvSpPr>
        <p:spPr>
          <a:xfrm>
            <a:off x="5250868" y="193768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6151" name="Picture 7" descr="C:\Documents and Settings\Jery\Local Settings\Temporary Internet Files\Content.IE5\1NRJTLSE\MC900384134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4313" y="4546600"/>
            <a:ext cx="957262" cy="182721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12" name="Picture 20" descr="C:\Documents and Settings\Jery\Local Settings\Temporary Internet Files\Content.IE5\1NRJTLSE\MC90008792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19070987">
            <a:off x="2404232" y="3904889"/>
            <a:ext cx="1410010" cy="1407614"/>
          </a:xfrm>
          <a:prstGeom prst="rect">
            <a:avLst/>
          </a:prstGeom>
          <a:noFill/>
          <a:scene3d>
            <a:camera prst="orthographicFront">
              <a:rot lat="0" lon="10800000" rev="0"/>
            </a:camera>
            <a:lightRig rig="threePt" dir="t"/>
          </a:scene3d>
        </p:spPr>
      </p:pic>
      <p:sp>
        <p:nvSpPr>
          <p:cNvPr id="5" name="Obdélník 4"/>
          <p:cNvSpPr/>
          <p:nvPr/>
        </p:nvSpPr>
        <p:spPr>
          <a:xfrm>
            <a:off x="214282" y="0"/>
            <a:ext cx="823687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>
                <a:solidFill>
                  <a:srgbClr val="007434"/>
                </a:solidFill>
              </a:rPr>
              <a:t>ZAOKROUHLI  ČÍSLA  NA  TISÍCE </a:t>
            </a:r>
            <a:r>
              <a:rPr lang="cs-CZ" sz="2400" dirty="0" smtClean="0"/>
              <a:t>(v</a:t>
            </a:r>
            <a:r>
              <a:rPr lang="cs-CZ" sz="2400" dirty="0" smtClean="0"/>
              <a:t>ýsledky říkej ústně)</a:t>
            </a:r>
            <a:r>
              <a:rPr lang="cs-CZ" sz="4400" dirty="0" smtClean="0">
                <a:solidFill>
                  <a:srgbClr val="007434"/>
                </a:solidFill>
              </a:rPr>
              <a:t>.</a:t>
            </a:r>
            <a:endParaRPr lang="cs-CZ" sz="4400" dirty="0">
              <a:solidFill>
                <a:srgbClr val="007434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000100" y="521495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4282" y="857232"/>
            <a:ext cx="191751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dirty="0" smtClean="0"/>
              <a:t>8 956</a:t>
            </a:r>
            <a:endParaRPr lang="cs-CZ" sz="6000" dirty="0"/>
          </a:p>
        </p:txBody>
      </p:sp>
      <p:sp>
        <p:nvSpPr>
          <p:cNvPr id="14" name="Elipsa 13"/>
          <p:cNvSpPr/>
          <p:nvPr/>
        </p:nvSpPr>
        <p:spPr>
          <a:xfrm>
            <a:off x="2187912" y="121442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187234" y="2946690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4 378</a:t>
            </a:r>
            <a:endParaRPr lang="cs-CZ" sz="6000" dirty="0"/>
          </a:p>
        </p:txBody>
      </p:sp>
      <p:sp>
        <p:nvSpPr>
          <p:cNvPr id="22" name="Obdélník 21"/>
          <p:cNvSpPr/>
          <p:nvPr/>
        </p:nvSpPr>
        <p:spPr>
          <a:xfrm>
            <a:off x="196526" y="2259358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2 061</a:t>
            </a:r>
            <a:endParaRPr lang="cs-CZ" sz="6000" dirty="0"/>
          </a:p>
        </p:txBody>
      </p:sp>
      <p:sp>
        <p:nvSpPr>
          <p:cNvPr id="23" name="Obdélník 22"/>
          <p:cNvSpPr/>
          <p:nvPr/>
        </p:nvSpPr>
        <p:spPr>
          <a:xfrm>
            <a:off x="205404" y="1544978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4 523</a:t>
            </a:r>
            <a:endParaRPr lang="cs-CZ" sz="6000" dirty="0"/>
          </a:p>
        </p:txBody>
      </p:sp>
      <p:cxnSp>
        <p:nvCxnSpPr>
          <p:cNvPr id="26" name="Přímá spojovací čára 25"/>
          <p:cNvCxnSpPr/>
          <p:nvPr/>
        </p:nvCxnSpPr>
        <p:spPr>
          <a:xfrm>
            <a:off x="2017988" y="421481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Elipsa 31"/>
          <p:cNvSpPr/>
          <p:nvPr/>
        </p:nvSpPr>
        <p:spPr>
          <a:xfrm>
            <a:off x="2160864" y="264318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3" name="Elipsa 32"/>
          <p:cNvSpPr/>
          <p:nvPr/>
        </p:nvSpPr>
        <p:spPr>
          <a:xfrm>
            <a:off x="2134230" y="335756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34" name="Elipsa 33"/>
          <p:cNvSpPr/>
          <p:nvPr/>
        </p:nvSpPr>
        <p:spPr>
          <a:xfrm>
            <a:off x="2160864" y="1857364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42" name="Obdélník 41"/>
          <p:cNvSpPr/>
          <p:nvPr/>
        </p:nvSpPr>
        <p:spPr>
          <a:xfrm>
            <a:off x="214282" y="571480"/>
            <a:ext cx="87868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Pokud Ti vyučující potvrdí správný výsledek, můžeš </a:t>
            </a:r>
            <a:r>
              <a:rPr lang="cs-CZ" dirty="0" smtClean="0"/>
              <a:t>máčknout </a:t>
            </a:r>
            <a:r>
              <a:rPr lang="cs-CZ" dirty="0" smtClean="0"/>
              <a:t>na </a:t>
            </a:r>
            <a:r>
              <a:rPr lang="cs-CZ" dirty="0" smtClean="0"/>
              <a:t>obrázek pastelky.</a:t>
            </a:r>
            <a:endParaRPr lang="cs-CZ" dirty="0"/>
          </a:p>
        </p:txBody>
      </p:sp>
      <p:sp>
        <p:nvSpPr>
          <p:cNvPr id="43" name="Obdélník 42"/>
          <p:cNvSpPr/>
          <p:nvPr/>
        </p:nvSpPr>
        <p:spPr>
          <a:xfrm>
            <a:off x="161842" y="3626800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1 236</a:t>
            </a:r>
            <a:endParaRPr lang="cs-CZ" sz="6000" dirty="0"/>
          </a:p>
        </p:txBody>
      </p:sp>
      <p:sp>
        <p:nvSpPr>
          <p:cNvPr id="44" name="Obdélník 43"/>
          <p:cNvSpPr/>
          <p:nvPr/>
        </p:nvSpPr>
        <p:spPr>
          <a:xfrm>
            <a:off x="3240898" y="2277114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2 106</a:t>
            </a:r>
            <a:endParaRPr lang="cs-CZ" sz="6000" dirty="0"/>
          </a:p>
        </p:txBody>
      </p:sp>
      <p:sp>
        <p:nvSpPr>
          <p:cNvPr id="45" name="Obdélník 44"/>
          <p:cNvSpPr/>
          <p:nvPr/>
        </p:nvSpPr>
        <p:spPr>
          <a:xfrm>
            <a:off x="3286116" y="928670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9 177</a:t>
            </a:r>
            <a:endParaRPr lang="cs-CZ" sz="6000" dirty="0"/>
          </a:p>
        </p:txBody>
      </p:sp>
      <p:sp>
        <p:nvSpPr>
          <p:cNvPr id="46" name="Obdélník 45"/>
          <p:cNvSpPr/>
          <p:nvPr/>
        </p:nvSpPr>
        <p:spPr>
          <a:xfrm>
            <a:off x="3258654" y="1571612"/>
            <a:ext cx="191751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6000" dirty="0" smtClean="0"/>
              <a:t>5 843</a:t>
            </a:r>
            <a:endParaRPr lang="cs-CZ" sz="6000" dirty="0"/>
          </a:p>
        </p:txBody>
      </p:sp>
      <p:cxnSp>
        <p:nvCxnSpPr>
          <p:cNvPr id="48" name="Přímá spojovací čára 47"/>
          <p:cNvCxnSpPr/>
          <p:nvPr/>
        </p:nvCxnSpPr>
        <p:spPr>
          <a:xfrm>
            <a:off x="2017988" y="357187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čára 48"/>
          <p:cNvCxnSpPr/>
          <p:nvPr/>
        </p:nvCxnSpPr>
        <p:spPr>
          <a:xfrm>
            <a:off x="2071670" y="285749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>
            <a:off x="2071670" y="207167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/>
          <p:nvPr/>
        </p:nvCxnSpPr>
        <p:spPr>
          <a:xfrm>
            <a:off x="2071670" y="142873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5143504" y="1571612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/>
          <p:nvPr/>
        </p:nvCxnSpPr>
        <p:spPr>
          <a:xfrm>
            <a:off x="5143504" y="214311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ovací čára 53"/>
          <p:cNvCxnSpPr/>
          <p:nvPr/>
        </p:nvCxnSpPr>
        <p:spPr>
          <a:xfrm>
            <a:off x="5089822" y="2857496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ovací čára 54"/>
          <p:cNvCxnSpPr/>
          <p:nvPr/>
        </p:nvCxnSpPr>
        <p:spPr>
          <a:xfrm>
            <a:off x="2071670" y="135729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>
            <a:off x="2071670" y="200024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/>
          <p:nvPr/>
        </p:nvCxnSpPr>
        <p:spPr>
          <a:xfrm>
            <a:off x="2071670" y="278605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ovací čára 57"/>
          <p:cNvCxnSpPr/>
          <p:nvPr/>
        </p:nvCxnSpPr>
        <p:spPr>
          <a:xfrm>
            <a:off x="2017988" y="350043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2017988" y="414338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/>
          <p:nvPr/>
        </p:nvCxnSpPr>
        <p:spPr>
          <a:xfrm>
            <a:off x="5143504" y="1500174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ovací čára 60"/>
          <p:cNvCxnSpPr/>
          <p:nvPr/>
        </p:nvCxnSpPr>
        <p:spPr>
          <a:xfrm>
            <a:off x="5143504" y="207167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ovací čára 61"/>
          <p:cNvCxnSpPr/>
          <p:nvPr/>
        </p:nvCxnSpPr>
        <p:spPr>
          <a:xfrm>
            <a:off x="5089822" y="278605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Elipsa 63"/>
          <p:cNvSpPr/>
          <p:nvPr/>
        </p:nvSpPr>
        <p:spPr>
          <a:xfrm>
            <a:off x="2125352" y="401826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5" name="Elipsa 64"/>
          <p:cNvSpPr/>
          <p:nvPr/>
        </p:nvSpPr>
        <p:spPr>
          <a:xfrm>
            <a:off x="5197186" y="2643182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6" name="Elipsa 65"/>
          <p:cNvSpPr/>
          <p:nvPr/>
        </p:nvSpPr>
        <p:spPr>
          <a:xfrm>
            <a:off x="5241576" y="1357298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7" name="Elipsa 66"/>
          <p:cNvSpPr/>
          <p:nvPr/>
        </p:nvSpPr>
        <p:spPr>
          <a:xfrm>
            <a:off x="5250868" y="1937680"/>
            <a:ext cx="71438" cy="71438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8194" name="Picture 2" descr="C:\Documents and Settings\Jery\Local Settings\Temporary Internet Files\Content.IE5\APB05G7A\MC900428387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6" y="3214686"/>
            <a:ext cx="1584325" cy="1987550"/>
          </a:xfrm>
          <a:prstGeom prst="rect">
            <a:avLst/>
          </a:prstGeom>
          <a:noFill/>
        </p:spPr>
      </p:pic>
      <p:pic>
        <p:nvPicPr>
          <p:cNvPr id="8197" name="Picture 5" descr="C:\Documents and Settings\Jery\Local Settings\Temporary Internet Files\Content.IE5\APB05G7A\MC90005721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54" y="3571876"/>
            <a:ext cx="1695450" cy="1627188"/>
          </a:xfrm>
          <a:prstGeom prst="rect">
            <a:avLst/>
          </a:prstGeom>
          <a:noFill/>
        </p:spPr>
      </p:pic>
      <p:pic>
        <p:nvPicPr>
          <p:cNvPr id="8200" name="Picture 8" descr="C:\Documents and Settings\Jery\Local Settings\Temporary Internet Files\Content.IE5\APB05G7A\MC900151197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387888">
            <a:off x="1195205" y="5493864"/>
            <a:ext cx="1825625" cy="1258887"/>
          </a:xfrm>
          <a:prstGeom prst="rect">
            <a:avLst/>
          </a:prstGeom>
          <a:noFill/>
        </p:spPr>
      </p:pic>
      <p:pic>
        <p:nvPicPr>
          <p:cNvPr id="8206" name="Picture 14" descr="C:\Documents and Settings\Jery\Local Settings\Temporary Internet Files\Content.IE5\0JHFYQRD\MC900344461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28860" y="4143356"/>
            <a:ext cx="3907442" cy="2714644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</p:spPr>
      </p:pic>
      <p:pic>
        <p:nvPicPr>
          <p:cNvPr id="8208" name="Picture 16" descr="C:\Documents and Settings\Jery\Local Settings\Temporary Internet Files\Content.IE5\1NRJTLSE\MC900359865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77854" y="1000108"/>
            <a:ext cx="3266146" cy="1428760"/>
          </a:xfrm>
          <a:prstGeom prst="rect">
            <a:avLst/>
          </a:prstGeom>
          <a:noFill/>
        </p:spPr>
      </p:pic>
      <p:pic>
        <p:nvPicPr>
          <p:cNvPr id="8221" name="Picture 29" descr="C:\Documents and Settings\Jery\Local Settings\Temporary Internet Files\Content.IE5\1NRJTLSE\MC900151191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3712258">
            <a:off x="4261700" y="5438935"/>
            <a:ext cx="1498261" cy="1652338"/>
          </a:xfrm>
          <a:prstGeom prst="rect">
            <a:avLst/>
          </a:prstGeom>
          <a:noFill/>
        </p:spPr>
      </p:pic>
      <p:pic>
        <p:nvPicPr>
          <p:cNvPr id="75" name="Picture 7" descr="C:\Documents and Settings\Jery\Local Settings\Temporary Internet Files\Content.IE5\1NRJTLSE\MC900384134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4282" y="4643446"/>
            <a:ext cx="957262" cy="1827213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.01064 C -0.02604 0.01688 -0.05191 0.01156 -0.07777 0.0074 C -0.14461 -0.00301 -0.21111 -0.01943 -0.27847 -0.02429 C -0.31475 -0.03169 -0.35104 -0.03701 -0.3875 -0.03956 C -0.3967 -0.0384 -0.40607 -0.03887 -0.41493 -0.03609 C -0.41632 -0.03586 -0.41684 -0.03285 -0.41632 -0.03123 C -0.41493 -0.02522 -0.40868 -0.02429 -0.40503 -0.0229 C -0.38958 -0.01573 -0.37569 -0.01018 -0.35868 -0.00926 C -0.3434 -0.00856 -0.32777 -0.0081 -0.31232 -0.00764 C -0.29236 -0.0037 -0.27204 -0.00093 -0.25208 0.00416 C -0.24253 0.00647 -0.23298 0.01133 -0.22326 0.01249 C -0.2085 0.01457 -0.19409 0.0148 -0.17934 0.01735 C -0.16961 0.0222 -0.15902 0.02359 -0.14913 0.02752 C -0.14513 0.03122 -0.14079 0.03377 -0.13663 0.0377 C -0.1309 0.0495 -0.13975 0.05852 -0.14809 0.06107 C -0.19548 0.05945 -0.24027 0.05066 -0.28732 0.04279 C -0.30486 0.04534 -0.32031 0.04071 -0.33732 0.0377 C -0.3526 0.03053 -0.33645 0.03747 -0.37638 0.03423 C -0.43107 0.02937 -0.48541 0.02868 -0.54062 0.02752 C -0.59461 0.02868 -0.65225 0.03377 -0.70607 0.0259 C -0.75711 0.0266 -0.79357 0.02382 -0.83871 0.03099 C -0.84895 0.03469 -0.85989 0.03423 -0.87013 0.03585 C -0.88142 0.03793 -0.89288 0.04094 -0.90416 0.04094 " pathEditMode="relative" rAng="0" ptsTypes="ffffffffffffffffffffffA">
                                      <p:cBhvr>
                                        <p:cTn id="21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5.57483E-7 C -0.00503 -0.00231 -0.00676 -0.00694 -0.01093 -0.01064 C -0.01215 -0.01318 -0.01406 -0.0155 -0.01475 -0.0185 C -0.01544 -0.02105 -0.01683 -0.02637 -0.01683 -0.02637 C -0.01614 -0.04488 -0.01683 -0.05459 -0.01284 -0.06986 C -0.01093 -0.08536 -0.00885 -0.10132 -0.00485 -0.11612 C -0.00329 -0.13509 -0.00103 -0.1536 7.5E-6 -0.1728 C 0.0007 -0.20171 -0.00069 -0.23872 0.00504 -0.26787 C 0.00626 -0.28314 0.00903 -0.29771 0.01094 -0.31274 C 0.01338 -0.33125 0.01494 -0.34976 0.01789 -0.36803 C 0.01858 -0.37937 0.02188 -0.39903 0.01685 -0.40897 C 0.01459 -0.41337 0.01147 -0.41522 0.00799 -0.41684 C 0.00608 -0.41776 0.00209 -0.41962 0.00209 -0.41962 C 0.00105 -0.41962 -0.00989 -0.41985 -0.01388 -0.41684 C -0.01597 -0.41522 -0.01978 -0.41152 -0.01978 -0.41152 C -0.02239 -0.4062 -0.02499 -0.40111 -0.0276 -0.39579 C -0.02864 -0.39001 -0.0309 -0.38654 -0.03263 -0.38122 C -0.03402 -0.37659 -0.03489 -0.37243 -0.03662 -0.36803 C -0.03749 -0.36294 -0.03836 -0.35855 -0.03958 -0.35369 C -0.04149 -0.33888 -0.04253 -0.32385 -0.04357 -0.30881 C -0.04305 -0.25885 -0.04409 -0.24173 -0.04062 -0.20449 C -0.04114 -0.19223 -0.03801 -0.18205 -0.04548 -0.17557 C -0.0526 -0.1765 -0.05746 -0.17765 -0.06232 -0.18482 C -0.06458 -0.19315 -0.06683 -0.20472 -0.07117 -0.21119 C -0.07274 -0.21721 -0.0743 -0.22207 -0.07517 -0.22831 C -0.07482 -0.24265 -0.07638 -0.26509 -0.07222 -0.28105 C -0.06822 -0.32269 -0.06996 -0.36757 -0.05937 -0.40759 C -0.05659 -0.42887 -0.05694 -0.45107 -0.05642 -0.47236 C -0.05746 -0.49803 -0.05815 -0.52024 -0.05746 -0.54615 C -0.05781 -0.55332 -0.05468 -0.56419 -0.06041 -0.56859 C -0.06162 -0.56951 -0.06649 -0.57113 -0.06735 -0.57136 C -0.07031 -0.57229 -0.07621 -0.57391 -0.07621 -0.57391 C -0.07638 -0.57391 -0.08697 -0.57344 -0.0901 -0.57136 C -0.09426 -0.56859 -0.09617 -0.56303 -0.09895 -0.55818 C -0.10173 -0.55332 -0.1052 -0.54915 -0.10694 -0.5436 C -0.10989 -0.53458 -0.11076 -0.52417 -0.11475 -0.51584 C -0.11787 -0.49688 -0.11996 -0.47837 -0.12169 -0.45917 C -0.12135 -0.43743 -0.12412 -0.39787 -0.11874 -0.37081 C -0.1184 -0.36549 -0.1184 -0.36017 -0.1177 -0.35485 C -0.11683 -0.3486 -0.11388 -0.34259 -0.11284 -0.33634 C -0.11006 -0.31899 -0.10972 -0.30095 -0.10694 -0.2836 C -0.10624 -0.25954 -0.10676 -0.24936 -0.10485 -0.22947 C -0.10416 -0.22276 -0.1026 -0.21628 -0.10103 -0.20981 C -0.10034 -0.20726 -0.09895 -0.20194 -0.09895 -0.20194 C -0.09774 -0.18529 -0.09669 -0.16933 -0.09409 -0.15313 C -0.09444 -0.14411 -0.09513 -0.10849 -0.1059 -0.10432 C -0.1085 -0.11173 -0.10989 -0.11844 -0.11093 -0.12676 C -0.11145 -0.1536 -0.11128 -0.18922 -0.11683 -0.21628 C -0.1177 -0.23109 -0.1184 -0.24543 -0.12083 -0.26 C -0.12204 -0.26741 -0.12465 -0.28244 -0.12465 -0.28244 C -0.12569 -0.29632 -0.12829 -0.30858 -0.13072 -0.322 C -0.13194 -0.32824 -0.13176 -0.33356 -0.13454 -0.33912 C -0.1361 -0.34883 -0.13767 -0.35855 -0.13958 -0.36803 C -0.14079 -0.38214 -0.14218 -0.39648 -0.14444 -0.41036 C -0.14635 -0.43442 -0.14739 -0.45894 -0.15051 -0.48277 C -0.14982 -0.4978 -0.14895 -0.51052 -0.14756 -0.5251 C -0.14808 -0.54684 -0.1427 -0.55956 -0.15642 -0.56604 C -0.16301 -0.56512 -0.17187 -0.56465 -0.17812 -0.56072 C -0.1809 -0.5591 -0.18333 -0.55679 -0.1861 -0.5554 C -0.18906 -0.55401 -0.19201 -0.55239 -0.19409 -0.54892 C -0.19704 -0.54407 -0.19739 -0.53875 -0.20103 -0.53435 C -0.20294 -0.52579 -0.20572 -0.51839 -0.20694 -0.50937 C -0.20763 -0.50474 -0.20989 -0.49595 -0.20989 -0.49595 C -0.21093 -0.48369 -0.21145 -0.4712 -0.21388 -0.45917 C -0.21562 -0.42933 -0.21631 -0.39926 -0.21874 -0.36942 C -0.2177 -0.34883 -0.21787 -0.32616 -0.21388 -0.30604 C -0.21041 -0.28892 -0.20624 -0.27134 -0.2019 -0.25468 C -0.20051 -0.23525 -0.19687 -0.21513 -0.19201 -0.19662 C -0.18958 -0.1876 -0.19062 -0.17858 -0.18506 -0.17164 C -0.18246 -0.15915 -0.17482 -0.14874 -0.16822 -0.13995 C -0.16388 -0.13417 -0.16544 -0.1381 -0.16232 -0.13324 C -0.15781 -0.12584 -0.15347 -0.11844 -0.14947 -0.1108 C -0.14496 -0.10224 -0.14235 -0.09322 -0.13853 -0.08443 C -0.13784 -0.08281 -0.13767 -0.0805 -0.13662 -0.07911 C -0.13489 -0.0768 -0.13072 -0.07402 -0.13072 -0.07402 C -0.12603 -0.06454 -0.11284 -0.0539 -0.10485 -0.0502 C -0.10017 -0.04349 -0.0894 -0.03701 -0.08315 -0.03308 C -0.08037 -0.02938 -0.07742 -0.02799 -0.0743 -0.02521 C -0.06787 -0.01943 -0.06024 -0.01203 -0.05242 -0.00925 C -0.04704 -0.0074 -0.0368 -0.00694 -0.03263 -0.00139 " pathEditMode="relative" ptsTypes="fffffffffffffffffffffffffffffffffffffffffffffffffffffffffffffffffffffffffffffffA">
                                      <p:cBhvr>
                                        <p:cTn id="3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3.04418E-6 C -0.00277 -0.00556 -0.0059 -0.00718 -0.01058 -0.00903 C -0.01319 -0.00995 -0.0184 -0.0118 -0.0184 -0.0118 C -0.04236 -0.01018 -0.0335 -0.01111 -0.04652 -0.00648 C -0.04999 -0.00347 -0.05416 -0.00047 -0.05815 0.00115 C -0.06354 0.00832 -0.07065 0.00902 -0.0776 0.01156 C -0.08784 0.01549 -0.09826 0.01989 -0.10867 0.02313 C -0.12465 0.0222 -0.13888 0.01919 -0.15433 0.01549 C -0.15763 0.01272 -0.16024 0.00948 -0.16406 0.00763 C -0.16614 0.00578 -0.1677 0.00277 -0.16979 0.00115 C -0.17308 -0.00162 -0.18159 -0.00533 -0.18541 -0.00648 C -0.18992 -0.00509 -0.19062 -0.00394 -0.19322 0.00115 C -0.19461 0.01434 -0.19357 0.0303 -0.18246 0.03354 C -0.17621 0.03886 -0.16822 0.0414 -0.16111 0.04395 C -0.15399 0.04996 -0.14617 0.05042 -0.13784 0.05158 C -0.12031 0.05667 -0.10399 0.04371 -0.08732 0.03886 C -0.08211 0.034 -0.07586 0.03076 -0.06979 0.02845 C -0.06058 0.01989 -0.04583 0.01734 -0.03489 0.01549 C -0.02933 0.01596 -0.02395 0.01596 -0.0184 0.01665 C -0.01492 0.01711 -0.01319 0.02105 -0.01058 0.02313 C -0.00711 0.0259 -0.00295 0.02798 0.00105 0.0296 C 0.00626 0.03724 -0.00069 0.04996 -0.00781 0.05042 C -0.0243 0.05112 -0.04079 0.05112 -0.05729 0.05158 C -0.06996 0.05389 -0.08211 0.05898 -0.09409 0.06453 C -0.09427 0.06453 -0.10121 0.068 -0.10295 0.06847 C -0.10711 0.06939 -0.11545 0.07101 -0.11545 0.07101 C -0.13558 0.07032 -0.14617 0.07078 -0.16302 0.06731 C -0.16996 0.06407 -0.16683 0.06523 -0.17187 0.06338 C -0.17864 0.05713 -0.18385 0.0488 -0.18836 0.04001 C -0.18906 0.03863 -0.19045 0.03839 -0.19131 0.03747 C -0.19548 0.03261 -0.19288 0.03469 -0.196 0.0296 C -0.19878 0.02498 -0.20242 0.02174 -0.20486 0.01665 C -0.20624 0.01087 -0.20642 0.00717 -0.2019 0.00508 C -0.19357 0.00832 -0.19166 0.01295 -0.18437 0.01804 C -0.18246 0.01919 -0.18142 0.02197 -0.17951 0.02313 C -0.17378 0.02637 -0.17274 0.02521 -0.16788 0.02706 C -0.15538 0.03169 -0.14305 0.03469 -0.13003 0.03608 C -0.09565 0.03516 -0.09305 0.03585 -0.06892 0.02845 C -0.06006 0.02081 -0.04704 0.01804 -0.0368 0.01411 C -0.0335 0.01295 -0.0302 0.01179 -0.02708 0.0104 C -0.02517 0.00948 -0.02135 0.00763 -0.02135 0.00763 C -0.01371 0.00855 -0.01076 0.00809 -0.00486 0.01156 " pathEditMode="relative" ptsTypes="fffffffffffffffffffffffffffffffffffffffffA">
                                      <p:cBhvr>
                                        <p:cTn id="39" dur="5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04256E-6 L 0.52691 -0.0039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" y="-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7.91117E-6 C 0.04583 0.00417 0.01875 0.00232 0.0816 0.00371 C 0.08715 0.0118 0.07482 0.01157 0.07083 0.01296 C 0.06024 0.01204 0.04948 0.01134 0.03889 0.01018 C 0.03073 0.00926 0.02274 0.00417 0.01458 0.00255 C 0.00052 0.00325 -0.00886 -0.00508 -0.0125 0.01018 C -0.01094 0.02129 -0.00834 0.02013 -0.00087 0.02314 C 0.01666 0.02268 0.03403 0.02268 0.05156 0.02198 C 0.06232 0.02152 0.07291 0.01504 0.08351 0.01296 C 0.09462 -0.00323 0.07239 -0.00693 0.06614 -0.00786 C 0.06215 -0.00855 0.05833 -0.00878 0.05434 -0.00925 C 0.0493 -0.00994 0.04913 -0.01017 0.04462 -0.01179 C 0.01805 -0.0111 -0.00139 -0.01248 -0.02518 -0.00531 C -0.03177 0.00047 -0.02761 0.00926 -0.02136 0.01157 C -0.00886 0.01597 0.00555 0.01365 0.01753 0.01412 C 0.02153 0.01551 0.02465 0.01597 0.02812 0.01944 C 0.03142 0.03563 0.01406 0.02753 0.00677 0.02707 C -0.00174 0.02453 -0.00955 0.02198 -0.0184 0.02059 C -0.04584 0.02129 -0.07049 0.02337 -0.09705 0.02568 C -0.12865 0.02499 -0.1559 0.02244 -0.18629 0.01944 C -0.20452 0.01574 -0.2224 0.01551 -0.2408 0.01551 " pathEditMode="relative" ptsTypes="ffffffffffffffffffffA">
                                      <p:cBhvr>
                                        <p:cTn id="57" dur="5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882 -0.02914 C 0.07795 -0.04279 0.07639 -0.05829 0.07292 -0.07124 C 0.07361 -0.08651 0.07379 -0.11751 0.08872 -0.12283 C 0.09826 -0.13115 0.10903 -0.13925 0.12049 -0.14249 C 0.12604 -0.14642 0.1316 -0.15105 0.13733 -0.15429 C 0.14722 -0.15984 0.15868 -0.16308 0.16892 -0.16747 C 0.17535 -0.17025 0.18212 -0.17464 0.18872 -0.17672 C 0.20122 -0.18066 0.21372 -0.18228 0.22639 -0.18482 C 0.23681 -0.1869 0.2467 -0.19107 0.25712 -0.19269 C 0.26372 -0.195 0.27049 -0.19662 0.27691 -0.19916 C 0.28681 -0.1987 0.2967 -0.1987 0.3066 -0.19801 C 0.31337 -0.19754 0.31979 -0.1906 0.32639 -0.18875 C 0.33142 -0.18205 0.32483 -0.18968 0.33229 -0.18482 C 0.33472 -0.1832 0.33733 -0.17996 0.34028 -0.17811 C 0.34323 -0.17626 0.34913 -0.17279 0.34913 -0.17279 C 0.35573 -0.1647 0.34618 -0.1758 0.35417 -0.16886 C 0.35833 -0.16516 0.36372 -0.15914 0.36701 -0.15429 C 0.36927 -0.14596 0.37309 -0.13994 0.37691 -0.13324 C 0.38004 -0.12768 0.38195 -0.12051 0.3849 -0.11473 C 0.38993 -0.10478 0.39132 -0.09322 0.39566 -0.08304 C 0.39809 -0.07749 0.40174 -0.07356 0.40469 -0.0687 C 0.4099 -0.06037 0.41493 -0.05158 0.42049 -0.04348 C 0.42743 -0.03331 0.4342 -0.02267 0.44132 -0.01318 C 0.44306 -0.01087 0.44306 -0.00694 0.44514 -0.00532 C 0.44618 -0.00439 0.4474 -0.00393 0.44826 -0.00277 C 0.45 -0.00069 0.45313 0.00394 0.45313 0.00394 C 0.45451 0.00903 0.4566 0.01273 0.45903 0.01712 C 0.46024 0.02776 0.46094 0.04025 0.46406 0.0502 C 0.46458 0.05159 0.46545 0.05275 0.46597 0.05413 C 0.46684 0.05668 0.46736 0.05945 0.46806 0.062 L 0.46806 0.062 C 0.46979 0.06963 0.47205 0.07935 0.47587 0.08582 C 0.4809 0.09438 0.48455 0.10109 0.4908 0.10803 C 0.49479 0.11243 0.49045 0.10919 0.49479 0.11474 C 0.49566 0.1159 0.49774 0.11728 0.49774 0.11728 " pathEditMode="relative" ptsTypes="fffffffffffffffffffffffffffffFffffA">
                                      <p:cBhvr>
                                        <p:cTn id="61" dur="5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785794"/>
            <a:ext cx="13542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Zdroje: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785786" y="1428736"/>
            <a:ext cx="75724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BLAŽKOVÁ, Růžena; MATOUŠKOVÁ, Květoslava; VAŇUROVÁ, Milena. </a:t>
            </a:r>
            <a:r>
              <a:rPr lang="cs-CZ" i="1" dirty="0" smtClean="0"/>
              <a:t>Matematika pro 4. ročník základních škol 1. díl. Všeň: Alter, s. r. o., 2003, ISBN 80-85775-97-2.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14348" y="3857628"/>
            <a:ext cx="27757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Zdroje obrázků: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785786" y="450057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 Klipart  MS Office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367</Words>
  <Application>Microsoft Office PowerPoint</Application>
  <PresentationFormat>Předvádění na obrazovce (4:3)</PresentationFormat>
  <Paragraphs>91</Paragraphs>
  <Slides>13</Slides>
  <Notes>0</Notes>
  <HiddenSlides>0</HiddenSlides>
  <MMClips>2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Paran</dc:creator>
  <cp:lastModifiedBy>Paran</cp:lastModifiedBy>
  <cp:revision>88</cp:revision>
  <dcterms:created xsi:type="dcterms:W3CDTF">2012-11-11T17:12:08Z</dcterms:created>
  <dcterms:modified xsi:type="dcterms:W3CDTF">2012-11-18T15:17:36Z</dcterms:modified>
</cp:coreProperties>
</file>