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7" r:id="rId2"/>
    <p:sldId id="266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BE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Mohou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si i přepsat do sešitu.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přivoláte řešení.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přivoláte příklad řešení.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2444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6.wav"/><Relationship Id="rId13" Type="http://schemas.openxmlformats.org/officeDocument/2006/relationships/audio" Target="../media/audio11.wav"/><Relationship Id="rId3" Type="http://schemas.openxmlformats.org/officeDocument/2006/relationships/audio" Target="../media/audio1.wav"/><Relationship Id="rId7" Type="http://schemas.openxmlformats.org/officeDocument/2006/relationships/audio" Target="../media/audio5.wav"/><Relationship Id="rId12" Type="http://schemas.openxmlformats.org/officeDocument/2006/relationships/audio" Target="../media/audio10.wav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4.wav"/><Relationship Id="rId11" Type="http://schemas.openxmlformats.org/officeDocument/2006/relationships/audio" Target="../media/audio9.wav"/><Relationship Id="rId5" Type="http://schemas.openxmlformats.org/officeDocument/2006/relationships/audio" Target="../media/audio3.wav"/><Relationship Id="rId15" Type="http://schemas.openxmlformats.org/officeDocument/2006/relationships/audio" Target="../media/audio13.wav"/><Relationship Id="rId10" Type="http://schemas.openxmlformats.org/officeDocument/2006/relationships/audio" Target="../media/audio8.wav"/><Relationship Id="rId4" Type="http://schemas.openxmlformats.org/officeDocument/2006/relationships/audio" Target="../media/audio2.wav"/><Relationship Id="rId9" Type="http://schemas.openxmlformats.org/officeDocument/2006/relationships/audio" Target="../media/audio7.wav"/><Relationship Id="rId14" Type="http://schemas.openxmlformats.org/officeDocument/2006/relationships/audio" Target="../media/audio1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wmf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Dates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782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6. (vyšší ročníky –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sestavování dat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5928" y="1716837"/>
            <a:ext cx="8363271" cy="453317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numCol="2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just">
              <a:buNone/>
            </a:pPr>
            <a:endParaRPr lang="cs-CZ" sz="1500" b="1" dirty="0" smtClean="0">
              <a:ln w="50800"/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b="1" dirty="0">
              <a:ln w="50800"/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 čeho se skládá datum? Nejdříve si zopakuj </a:t>
            </a:r>
            <a:r>
              <a:rPr lang="cs-CZ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měsíce v roce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  <a:r>
              <a:rPr lang="cs-CZ" sz="1500" b="1" i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Přiřaď k sobě správné dvojice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Nezapomeň, že v angličtině se měsíce v roce píší vždy s </a:t>
            </a:r>
            <a:r>
              <a:rPr lang="cs-CZ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počátečním velkým písmenem 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(i uvnitř věty)!</a:t>
            </a:r>
            <a:endParaRPr lang="cs-CZ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11279" y="1566422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475929" y="1739948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4313339" y="2015009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March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28" name="Vývojový diagram: alternativní postup 27"/>
          <p:cNvSpPr/>
          <p:nvPr/>
        </p:nvSpPr>
        <p:spPr>
          <a:xfrm>
            <a:off x="2669900" y="2674471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February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29" name="Vývojový diagram: alternativní postup 28"/>
          <p:cNvSpPr/>
          <p:nvPr/>
        </p:nvSpPr>
        <p:spPr>
          <a:xfrm>
            <a:off x="782827" y="2777494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mtClean="0">
                <a:solidFill>
                  <a:srgbClr val="C00000"/>
                </a:solidFill>
              </a:rPr>
              <a:t>September</a:t>
            </a:r>
            <a:endParaRPr lang="en-GB" b="1">
              <a:solidFill>
                <a:srgbClr val="C00000"/>
              </a:solidFill>
            </a:endParaRPr>
          </a:p>
        </p:txBody>
      </p:sp>
      <p:sp>
        <p:nvSpPr>
          <p:cNvPr id="30" name="Vývojový diagram: alternativní postup 29"/>
          <p:cNvSpPr/>
          <p:nvPr/>
        </p:nvSpPr>
        <p:spPr>
          <a:xfrm>
            <a:off x="588641" y="2015009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January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1" name="Vývojový diagram: alternativní postup 30"/>
          <p:cNvSpPr/>
          <p:nvPr/>
        </p:nvSpPr>
        <p:spPr>
          <a:xfrm>
            <a:off x="6910646" y="4100285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June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2" name="Vývojový diagram: alternativní postup 31"/>
          <p:cNvSpPr/>
          <p:nvPr/>
        </p:nvSpPr>
        <p:spPr>
          <a:xfrm>
            <a:off x="845830" y="4148404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May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3" name="Vývojový diagram: alternativní postup 32"/>
          <p:cNvSpPr/>
          <p:nvPr/>
        </p:nvSpPr>
        <p:spPr>
          <a:xfrm>
            <a:off x="2790704" y="4247351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November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4" name="Vývojový diagram: alternativní postup 33"/>
          <p:cNvSpPr/>
          <p:nvPr/>
        </p:nvSpPr>
        <p:spPr>
          <a:xfrm>
            <a:off x="3145396" y="5436828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October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5" name="Vývojový diagram: alternativní postup 34"/>
          <p:cNvSpPr/>
          <p:nvPr/>
        </p:nvSpPr>
        <p:spPr>
          <a:xfrm>
            <a:off x="4785083" y="3297932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August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6" name="Vývojový diagram: alternativní postup 35"/>
          <p:cNvSpPr/>
          <p:nvPr/>
        </p:nvSpPr>
        <p:spPr>
          <a:xfrm>
            <a:off x="2929347" y="4847731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July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7" name="Vývojový diagram: alternativní postup 36"/>
          <p:cNvSpPr/>
          <p:nvPr/>
        </p:nvSpPr>
        <p:spPr>
          <a:xfrm>
            <a:off x="804885" y="5622043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December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8" name="Vývojový diagram: alternativní postup 37"/>
          <p:cNvSpPr/>
          <p:nvPr/>
        </p:nvSpPr>
        <p:spPr>
          <a:xfrm>
            <a:off x="5220072" y="5371667"/>
            <a:ext cx="1512168" cy="396624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C00000"/>
                </a:solidFill>
              </a:rPr>
              <a:t>April</a:t>
            </a:r>
            <a:endParaRPr lang="en-GB" b="1" dirty="0">
              <a:solidFill>
                <a:srgbClr val="C00000"/>
              </a:solidFill>
            </a:endParaRPr>
          </a:p>
        </p:txBody>
      </p:sp>
      <p:sp>
        <p:nvSpPr>
          <p:cNvPr id="39" name="Vývojový diagram: alternativní postup 38"/>
          <p:cNvSpPr/>
          <p:nvPr/>
        </p:nvSpPr>
        <p:spPr>
          <a:xfrm>
            <a:off x="651644" y="3459760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Červenec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2" name="Vývojový diagram: alternativní postup 41"/>
          <p:cNvSpPr/>
          <p:nvPr/>
        </p:nvSpPr>
        <p:spPr>
          <a:xfrm>
            <a:off x="6732240" y="2579182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Červen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4" name="Vývojový diagram: alternativní postup 43"/>
          <p:cNvSpPr/>
          <p:nvPr/>
        </p:nvSpPr>
        <p:spPr>
          <a:xfrm>
            <a:off x="5069423" y="4674786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Leden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5" name="Vývojový diagram: alternativní postup 44"/>
          <p:cNvSpPr/>
          <p:nvPr/>
        </p:nvSpPr>
        <p:spPr>
          <a:xfrm>
            <a:off x="6845548" y="3439254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Duben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6" name="Vývojový diagram: alternativní postup 45"/>
          <p:cNvSpPr/>
          <p:nvPr/>
        </p:nvSpPr>
        <p:spPr>
          <a:xfrm>
            <a:off x="7162382" y="4653698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Listopad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7" name="Vývojový diagram: alternativní postup 46"/>
          <p:cNvSpPr/>
          <p:nvPr/>
        </p:nvSpPr>
        <p:spPr>
          <a:xfrm>
            <a:off x="6581591" y="1835613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Únor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8" name="Vývojový diagram: alternativní postup 47"/>
          <p:cNvSpPr/>
          <p:nvPr/>
        </p:nvSpPr>
        <p:spPr>
          <a:xfrm>
            <a:off x="2736647" y="3437343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Květen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9" name="Vývojový diagram: alternativní postup 48"/>
          <p:cNvSpPr/>
          <p:nvPr/>
        </p:nvSpPr>
        <p:spPr>
          <a:xfrm>
            <a:off x="712890" y="4745104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Březen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0" name="Vývojový diagram: alternativní postup 49"/>
          <p:cNvSpPr/>
          <p:nvPr/>
        </p:nvSpPr>
        <p:spPr>
          <a:xfrm>
            <a:off x="6961947" y="5348254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Srpen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1" name="Vývojový diagram: alternativní postup 50"/>
          <p:cNvSpPr/>
          <p:nvPr/>
        </p:nvSpPr>
        <p:spPr>
          <a:xfrm>
            <a:off x="4865576" y="3978284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Září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2" name="Vývojový diagram: alternativní postup 51"/>
          <p:cNvSpPr/>
          <p:nvPr/>
        </p:nvSpPr>
        <p:spPr>
          <a:xfrm>
            <a:off x="4720931" y="2674471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Prosinec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3" name="Vývojový diagram: alternativní postup 52"/>
          <p:cNvSpPr/>
          <p:nvPr/>
        </p:nvSpPr>
        <p:spPr>
          <a:xfrm>
            <a:off x="2512625" y="2033925"/>
            <a:ext cx="1512168" cy="396624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Říjen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369" y="295576"/>
            <a:ext cx="8363272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Nyní si zopakuj </a:t>
            </a:r>
            <a:r>
              <a:rPr lang="cs-CZ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řadové číslovky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ty také budeš potřebovat k sestavení data.</a:t>
            </a:r>
            <a:endParaRPr lang="en-GB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02142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427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2899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numCol="4">
            <a:normAutofit lnSpcReduction="10000"/>
          </a:bodyPr>
          <a:lstStyle/>
          <a:p>
            <a:pPr algn="just">
              <a:buNone/>
            </a:pPr>
            <a:r>
              <a:rPr lang="cs-CZ" sz="15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prvního</a:t>
            </a:r>
            <a:r>
              <a:rPr lang="cs-CZ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druhého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třetího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čtvrtého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accent6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pátého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šestého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sedmého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osmého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devátého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accent5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desátého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jedenáctého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bg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dvanáctého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třináctého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accent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čtrnáctého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patnáctého</a:t>
            </a:r>
          </a:p>
          <a:p>
            <a:pPr algn="just">
              <a:buNone/>
            </a:pPr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fir</a:t>
            </a:r>
            <a:r>
              <a:rPr lang="en-GB" sz="15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seco</a:t>
            </a:r>
            <a:r>
              <a:rPr lang="en-GB" sz="15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nd</a:t>
            </a:r>
            <a:endParaRPr lang="en-GB" sz="1500" b="1" u="sng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thi</a:t>
            </a:r>
            <a:r>
              <a:rPr lang="en-GB" sz="1500" b="1" u="sng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rd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four</a:t>
            </a:r>
            <a:r>
              <a:rPr lang="en-GB" sz="1500" b="1" u="sng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accent6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fif</a:t>
            </a:r>
            <a:r>
              <a:rPr lang="en-GB" sz="1500" b="1" u="sng" dirty="0" smtClean="0">
                <a:solidFill>
                  <a:schemeClr val="accent6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six</a:t>
            </a:r>
            <a:r>
              <a:rPr lang="en-GB" sz="1500" b="1" u="sng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seven</a:t>
            </a:r>
            <a:r>
              <a:rPr lang="en-GB" sz="15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eigh</a:t>
            </a:r>
            <a:r>
              <a:rPr lang="en-GB" sz="1500" b="1" u="sng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nin</a:t>
            </a:r>
            <a:r>
              <a:rPr lang="en-GB" sz="1500" b="1" u="sng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accent5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ten</a:t>
            </a:r>
            <a:r>
              <a:rPr lang="en-GB" sz="1500" b="1" u="sng" dirty="0" smtClean="0">
                <a:solidFill>
                  <a:schemeClr val="accent5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eleven</a:t>
            </a:r>
            <a:r>
              <a:rPr lang="en-GB" sz="1500" b="1" u="sng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bg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twelf</a:t>
            </a:r>
            <a:r>
              <a:rPr lang="en-GB" sz="1500" b="1" u="sng" dirty="0" smtClean="0">
                <a:solidFill>
                  <a:schemeClr val="bg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thirteen</a:t>
            </a:r>
            <a:r>
              <a:rPr lang="en-GB" sz="15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accent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fourteen</a:t>
            </a:r>
            <a:r>
              <a:rPr lang="en-GB" sz="1500" b="1" u="sng" dirty="0" smtClean="0">
                <a:solidFill>
                  <a:schemeClr val="accent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fifteen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endParaRPr lang="en-GB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šestnáctého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sedmnáctého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osmnáctého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devatenáctého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tx2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dvacátého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dvacátého prvního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dvacátého druhého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dvacátého třetího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dvacátého čtvrtého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bg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dvacátého pátého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dvacátého šestého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dvacátého sedmého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chemeClr val="accent5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dvacátého osmého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dvacátého devátého</a:t>
            </a:r>
          </a:p>
          <a:p>
            <a:pPr algn="just">
              <a:buNone/>
            </a:pPr>
            <a:r>
              <a:rPr lang="cs-CZ" sz="15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třicátého </a:t>
            </a:r>
            <a:endParaRPr lang="en-GB" sz="1500" b="1" dirty="0" smtClean="0">
              <a:solidFill>
                <a:srgbClr val="00B0F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en-GB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sixteen</a:t>
            </a:r>
            <a:r>
              <a:rPr lang="en-GB" sz="1500" b="1" u="sng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seventeen</a:t>
            </a:r>
            <a:r>
              <a:rPr lang="en-GB" sz="1500" b="1" u="sng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eighteen</a:t>
            </a:r>
            <a:r>
              <a:rPr lang="en-GB" sz="1500" b="1" u="sng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nineteen</a:t>
            </a:r>
            <a:r>
              <a:rPr lang="en-GB" sz="1500" b="1" u="sng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tx2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twentie</a:t>
            </a:r>
            <a:r>
              <a:rPr lang="en-GB" sz="1500" b="1" u="sng" dirty="0" smtClean="0">
                <a:solidFill>
                  <a:schemeClr val="tx2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twenty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fir</a:t>
            </a:r>
            <a:r>
              <a:rPr lang="en-GB" sz="15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twenty</a:t>
            </a:r>
            <a:r>
              <a:rPr lang="cs-CZ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seco</a:t>
            </a:r>
            <a:r>
              <a:rPr lang="en-GB" sz="1500" b="1" u="sng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nd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twenty</a:t>
            </a:r>
            <a:r>
              <a:rPr lang="cs-CZ" sz="15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5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thi</a:t>
            </a:r>
            <a:r>
              <a:rPr lang="en-GB" sz="15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rd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twenty</a:t>
            </a:r>
            <a:r>
              <a:rPr lang="cs-CZ" sz="1500" b="1" dirty="0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500" b="1" dirty="0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four</a:t>
            </a:r>
            <a:r>
              <a:rPr lang="en-GB" sz="1500" b="1" u="sng" dirty="0" smtClean="0">
                <a:solidFill>
                  <a:schemeClr val="bg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bg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twenty</a:t>
            </a:r>
            <a:r>
              <a:rPr lang="cs-CZ" sz="1500" b="1" dirty="0" smtClean="0">
                <a:solidFill>
                  <a:schemeClr val="bg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500" b="1" dirty="0" smtClean="0">
                <a:solidFill>
                  <a:schemeClr val="bg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fif</a:t>
            </a:r>
            <a:r>
              <a:rPr lang="en-GB" sz="1500" b="1" u="sng" dirty="0" smtClean="0">
                <a:solidFill>
                  <a:schemeClr val="bg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twenty</a:t>
            </a:r>
            <a:r>
              <a:rPr lang="cs-CZ" sz="15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5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six</a:t>
            </a:r>
            <a:r>
              <a:rPr lang="en-GB" sz="1500" b="1" u="sng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twenty</a:t>
            </a:r>
            <a:r>
              <a:rPr lang="cs-CZ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seven</a:t>
            </a:r>
            <a:r>
              <a:rPr lang="en-GB" sz="1500" b="1" u="sng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chemeClr val="accent5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twenty</a:t>
            </a:r>
            <a:r>
              <a:rPr lang="cs-CZ" sz="1500" b="1" dirty="0" smtClean="0">
                <a:solidFill>
                  <a:schemeClr val="accent5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500" b="1" dirty="0" smtClean="0">
                <a:solidFill>
                  <a:schemeClr val="accent5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eigh</a:t>
            </a:r>
            <a:r>
              <a:rPr lang="en-GB" sz="1500" b="1" u="sng" dirty="0" smtClean="0">
                <a:solidFill>
                  <a:schemeClr val="accent5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twenty</a:t>
            </a:r>
            <a:r>
              <a:rPr lang="cs-CZ" sz="15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5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nin</a:t>
            </a:r>
            <a:r>
              <a:rPr lang="en-GB" sz="1500" b="1" u="sng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</a:p>
          <a:p>
            <a:pPr algn="just">
              <a:buNone/>
            </a:pPr>
            <a:r>
              <a:rPr lang="en-GB" sz="15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thirtie</a:t>
            </a:r>
            <a:r>
              <a:rPr lang="en-GB" sz="1500" b="1" u="sng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</a:t>
            </a:r>
            <a:r>
              <a:rPr lang="en-GB" sz="15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	</a:t>
            </a:r>
            <a:r>
              <a:rPr lang="en-GB" sz="15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pPr algn="just">
              <a:buNone/>
            </a:pPr>
            <a:r>
              <a:rPr lang="en-GB" b="1" dirty="0" smtClean="0"/>
              <a:t>	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>
                <a:solidFill>
                  <a:srgbClr val="FFC000"/>
                </a:solidFill>
              </a:rPr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0" dur="500"/>
                                        <p:tgtEl>
                                          <p:spTgt spid="1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1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2" dur="2000"/>
                                        <p:tgtEl>
                                          <p:spTgt spid="13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1" end="5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13">
                                            <p:txEl>
                                              <p:pRg st="51" end="5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3">
                                            <p:txEl>
                                              <p:pRg st="52" end="5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3" end="5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3">
                                            <p:txEl>
                                              <p:pRg st="53" end="5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3">
                                            <p:txEl>
                                              <p:pRg st="53" end="5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4" end="5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5" end="5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3">
                                            <p:txEl>
                                              <p:pRg st="55" end="5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3">
                                            <p:txEl>
                                              <p:pRg st="55" end="5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13">
                                            <p:txEl>
                                              <p:pRg st="55" end="5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5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0" dur="500"/>
                                        <p:tgtEl>
                                          <p:spTgt spid="13">
                                            <p:txEl>
                                              <p:pRg st="65" end="6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6" end="5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5" dur="500"/>
                                        <p:tgtEl>
                                          <p:spTgt spid="13">
                                            <p:txEl>
                                              <p:pRg st="56" end="5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7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0" dur="500"/>
                                        <p:tgtEl>
                                          <p:spTgt spid="13">
                                            <p:txEl>
                                              <p:pRg st="57" end="5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8" end="5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5" dur="500"/>
                                        <p:tgtEl>
                                          <p:spTgt spid="13">
                                            <p:txEl>
                                              <p:pRg st="58" end="5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9" end="5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0" dur="500"/>
                                        <p:tgtEl>
                                          <p:spTgt spid="13">
                                            <p:txEl>
                                              <p:pRg st="59" end="5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0" end="6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5" dur="500"/>
                                        <p:tgtEl>
                                          <p:spTgt spid="13">
                                            <p:txEl>
                                              <p:pRg st="60" end="6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1" end="6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0" dur="500"/>
                                        <p:tgtEl>
                                          <p:spTgt spid="13">
                                            <p:txEl>
                                              <p:pRg st="61" end="6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2" end="6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5" dur="500"/>
                                        <p:tgtEl>
                                          <p:spTgt spid="13">
                                            <p:txEl>
                                              <p:pRg st="62" end="6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3" end="6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0" dur="500"/>
                                        <p:tgtEl>
                                          <p:spTgt spid="13">
                                            <p:txEl>
                                              <p:pRg st="63" end="6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4" end="6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5" dur="500"/>
                                        <p:tgtEl>
                                          <p:spTgt spid="13">
                                            <p:txEl>
                                              <p:pRg st="64" end="6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Teď konečně zkusíme data. Přelož:</a:t>
            </a:r>
            <a:endParaRPr lang="en-GB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   </a:t>
            </a:r>
            <a:endParaRPr lang="en-GB" sz="28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 flipH="1">
            <a:off x="325354" y="1916832"/>
            <a:ext cx="8244463" cy="378565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numCol="3" rtlCol="0">
            <a:spAutoFit/>
          </a:bodyPr>
          <a:lstStyle/>
          <a:p>
            <a:endParaRPr lang="cs-CZ" sz="1500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 února</a:t>
            </a:r>
            <a:endParaRPr lang="en-GB" sz="1500" b="1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500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5. listopadu</a:t>
            </a:r>
          </a:p>
          <a:p>
            <a:endParaRPr lang="cs-CZ" sz="1500" b="1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12. května</a:t>
            </a:r>
          </a:p>
          <a:p>
            <a:endParaRPr lang="cs-CZ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9</a:t>
            </a:r>
            <a:r>
              <a:rPr lang="cs-CZ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října</a:t>
            </a:r>
          </a:p>
          <a:p>
            <a:endParaRPr lang="cs-CZ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30. března</a:t>
            </a:r>
          </a:p>
          <a:p>
            <a:endParaRPr lang="cs-CZ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14. ledna</a:t>
            </a:r>
          </a:p>
          <a:p>
            <a:endParaRPr lang="cs-CZ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23. prosince</a:t>
            </a:r>
          </a:p>
          <a:p>
            <a:endParaRPr lang="cs-CZ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8. Srpna</a:t>
            </a:r>
          </a:p>
          <a:p>
            <a:r>
              <a:rPr lang="cs-CZ" sz="1500" b="1" i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Píšeme:</a:t>
            </a:r>
          </a:p>
          <a:p>
            <a:r>
              <a:rPr lang="en-GB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 February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5 November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12</a:t>
            </a:r>
            <a:r>
              <a:rPr lang="cs-CZ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May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9 </a:t>
            </a:r>
            <a:r>
              <a:rPr lang="en-GB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October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30 March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14 January</a:t>
            </a:r>
            <a:endParaRPr lang="en-GB" sz="1500" b="1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500" b="1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23 December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8 August</a:t>
            </a:r>
            <a:endParaRPr lang="cs-CZ" sz="1500" b="1" i="1" dirty="0" smtClean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b="1" i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Čteme: </a:t>
            </a:r>
          </a:p>
          <a:p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</a:t>
            </a:r>
            <a:r>
              <a:rPr lang="en-GB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first 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of </a:t>
            </a:r>
            <a:r>
              <a:rPr lang="en-GB" sz="15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February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</a:t>
            </a:r>
            <a:r>
              <a:rPr lang="en-GB" sz="15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fifth 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of</a:t>
            </a:r>
            <a:r>
              <a:rPr lang="en-GB" sz="15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November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</a:t>
            </a:r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twelve 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of</a:t>
            </a:r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May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</a:t>
            </a:r>
            <a:r>
              <a:rPr lang="en-GB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ninth 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of</a:t>
            </a:r>
            <a:r>
              <a:rPr lang="en-GB" sz="1500" b="1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October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</a:t>
            </a:r>
            <a:r>
              <a:rPr lang="en-GB" sz="15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thirtieth 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of</a:t>
            </a:r>
            <a:r>
              <a:rPr lang="en-GB" sz="15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March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</a:t>
            </a:r>
            <a:r>
              <a:rPr lang="en-GB" sz="15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fourteenth 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of</a:t>
            </a:r>
            <a:r>
              <a:rPr lang="en-GB" sz="15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January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3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</a:t>
            </a:r>
            <a:r>
              <a:rPr lang="en-GB" sz="13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twenty</a:t>
            </a:r>
            <a:r>
              <a:rPr lang="cs-CZ" sz="13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13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third </a:t>
            </a:r>
            <a:r>
              <a:rPr lang="en-GB" sz="13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of</a:t>
            </a:r>
            <a:r>
              <a:rPr lang="en-GB" sz="13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December</a:t>
            </a:r>
          </a:p>
          <a:p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</a:t>
            </a:r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eighth </a:t>
            </a:r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of</a:t>
            </a:r>
            <a:r>
              <a:rPr lang="en-GB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August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33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39" end="3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41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8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8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">
                                            <p:txEl>
                                              <p:pRg st="43" end="4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8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8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8">
                                            <p:txEl>
                                              <p:pRg st="45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8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8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8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7" end="4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8">
                                            <p:txEl>
                                              <p:pRg st="47" end="4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8">
                                            <p:txEl>
                                              <p:pRg st="47" end="4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8">
                                            <p:txEl>
                                              <p:pRg st="47" end="4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Odpověz na otázky:</a:t>
            </a:r>
            <a:endParaRPr lang="cs-CZ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oem\AppData\Local\Microsoft\Windows\Temporary Internet Files\Content.IE5\M6EVS6JC\MC9003362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920" y="2492896"/>
            <a:ext cx="2971507" cy="264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84167" y="2662389"/>
            <a:ext cx="2405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>
                <a:solidFill>
                  <a:srgbClr val="0070C0"/>
                </a:solidFill>
              </a:rPr>
              <a:t>What is the day today</a:t>
            </a:r>
            <a:r>
              <a:rPr lang="en-GB" dirty="0" smtClean="0">
                <a:solidFill>
                  <a:srgbClr val="0070C0"/>
                </a:solidFill>
              </a:rPr>
              <a:t>?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7079" y="2674804"/>
            <a:ext cx="230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>
                <a:solidFill>
                  <a:srgbClr val="002060"/>
                </a:solidFill>
              </a:rPr>
              <a:t>It‘s the second of July.</a:t>
            </a:r>
            <a:endParaRPr lang="en-GB" b="1" i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98941" y="3561472"/>
            <a:ext cx="2276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>
                <a:solidFill>
                  <a:srgbClr val="00B050"/>
                </a:solidFill>
              </a:rPr>
              <a:t>When were you born?</a:t>
            </a:r>
            <a:endParaRPr lang="en-GB" b="1" i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9031" y="3422973"/>
            <a:ext cx="23688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smtClean="0">
                <a:solidFill>
                  <a:schemeClr val="accent3">
                    <a:lumMod val="50000"/>
                  </a:schemeClr>
                </a:solidFill>
              </a:rPr>
              <a:t>I was born on the third of January 1983.</a:t>
            </a:r>
            <a:endParaRPr lang="en-GB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594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1275</TotalTime>
  <Words>361</Words>
  <Application>Microsoft Office PowerPoint</Application>
  <PresentationFormat>Předvádění na obrazovce (4:3)</PresentationFormat>
  <Paragraphs>217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Z čeho se skládá datum? Nejdříve si zopakuj měsíce v roce. Přiřaď k sobě správné dvojice. Nezapomeň, že v angličtině se měsíce v roce píší vždy s počátečním velkým písmenem (i uvnitř věty)!</vt:lpstr>
      <vt:lpstr>Nyní si zopakuj řadové číslovky, ty také budeš potřebovat k sestavení data.</vt:lpstr>
      <vt:lpstr>Teď konečně zkusíme data. Přelož:</vt:lpstr>
      <vt:lpstr>Odpověz na otázky: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Dlouhá Eva</cp:lastModifiedBy>
  <cp:revision>145</cp:revision>
  <dcterms:created xsi:type="dcterms:W3CDTF">2011-05-26T14:17:08Z</dcterms:created>
  <dcterms:modified xsi:type="dcterms:W3CDTF">2011-12-12T12:11:58Z</dcterms:modified>
</cp:coreProperties>
</file>