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61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722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413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856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8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734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668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428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919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823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497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92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2E681-4311-48FD-AF9B-2A7CE312F56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BE724-4106-4D59-8C9A-7B58AE2B03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2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/>
          <a:lstStyle/>
          <a:p>
            <a:pPr eaLnBrk="1" hangingPunct="1"/>
            <a:r>
              <a:rPr lang="cs-CZ" dirty="0" smtClean="0"/>
              <a:t>TVAROSLOVÍ 8 - 9 </a:t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VY_32_INOVACE_XIII-C-06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3908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1"/>
            <a:ext cx="7772400" cy="1728191"/>
          </a:xfrm>
        </p:spPr>
        <p:txBody>
          <a:bodyPr/>
          <a:lstStyle/>
          <a:p>
            <a:r>
              <a:rPr lang="cs-CZ" dirty="0" smtClean="0"/>
              <a:t>SLOVESNÉ TŘÍDY A VZORY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PŘIŘAZOVÁNÍ SLOVES KE VZORŮM</a:t>
            </a:r>
          </a:p>
          <a:p>
            <a:r>
              <a:rPr lang="cs-CZ" dirty="0" smtClean="0"/>
              <a:t>2., 3. A 4. TŘÍDY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137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POSTUP PŘI URČOVÁNÍ VZORŮ</a:t>
            </a: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Podle 3.osoby čísla jednotného zařadíme sloveso do třídy (5. třída).</a:t>
            </a:r>
          </a:p>
          <a:p>
            <a:pPr marL="514350" indent="-514350">
              <a:buAutoNum type="arabicPeriod"/>
            </a:pPr>
            <a:r>
              <a:rPr lang="cs-CZ" dirty="0"/>
              <a:t> </a:t>
            </a:r>
            <a:r>
              <a:rPr lang="cs-CZ" dirty="0" smtClean="0"/>
              <a:t>Podle rozdílů v zakončení kmene minulého vyhledáme vhodný vzor (u 2. a 3. třídy).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 U sloves 1. třídy rozlišíme vzory podle zakončení před –e (měkká, tvrdá souhláska.)</a:t>
            </a:r>
          </a:p>
          <a:p>
            <a:pPr marL="514350" indent="-514350">
              <a:buAutoNum type="arabicPeriod"/>
            </a:pPr>
            <a:r>
              <a:rPr lang="cs-CZ" dirty="0"/>
              <a:t> U</a:t>
            </a:r>
            <a:r>
              <a:rPr lang="cs-CZ" dirty="0" smtClean="0"/>
              <a:t> sloves 4. třídy se zakončením v infinitivu na –et rozlišíme vzory podle rozkazujícího způsobu (zakončení –ej).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053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VZORY 2. TŘÍDY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3. os. č.j.          Příčestí činné        2.os.č.j.zp.roz.</a:t>
            </a:r>
          </a:p>
          <a:p>
            <a:r>
              <a:rPr lang="cs-CZ" dirty="0" smtClean="0"/>
              <a:t>Tis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dirty="0" smtClean="0"/>
              <a:t>-</a:t>
            </a:r>
            <a:r>
              <a:rPr lang="cs-CZ" dirty="0" smtClean="0">
                <a:solidFill>
                  <a:srgbClr val="C00000"/>
                </a:solidFill>
              </a:rPr>
              <a:t>ne</a:t>
            </a:r>
            <a:r>
              <a:rPr lang="cs-CZ" dirty="0" smtClean="0"/>
              <a:t>               tisk-l                      </a:t>
            </a:r>
            <a:r>
              <a:rPr lang="cs-CZ" dirty="0" err="1" smtClean="0"/>
              <a:t>tiskn</a:t>
            </a:r>
            <a:r>
              <a:rPr lang="cs-CZ" dirty="0" smtClean="0"/>
              <a:t>-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(souhláska)</a:t>
            </a:r>
          </a:p>
          <a:p>
            <a:r>
              <a:rPr lang="cs-CZ" dirty="0" smtClean="0"/>
              <a:t> m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/>
              <a:t>-</a:t>
            </a:r>
            <a:r>
              <a:rPr lang="cs-CZ" dirty="0" smtClean="0">
                <a:solidFill>
                  <a:srgbClr val="C00000"/>
                </a:solidFill>
              </a:rPr>
              <a:t>ne</a:t>
            </a:r>
            <a:r>
              <a:rPr lang="cs-CZ" dirty="0" smtClean="0"/>
              <a:t>                mi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</a:t>
            </a:r>
            <a:r>
              <a:rPr lang="cs-CZ" dirty="0" smtClean="0"/>
              <a:t>-l                    miň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(samohláska, -r-,-l-)</a:t>
            </a: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zač-</a:t>
            </a:r>
            <a:r>
              <a:rPr lang="cs-CZ" dirty="0" smtClean="0">
                <a:solidFill>
                  <a:srgbClr val="C00000"/>
                </a:solidFill>
              </a:rPr>
              <a:t>ne</a:t>
            </a:r>
            <a:r>
              <a:rPr lang="cs-CZ" dirty="0" smtClean="0"/>
              <a:t>               </a:t>
            </a:r>
            <a:r>
              <a:rPr lang="cs-CZ" dirty="0" err="1" smtClean="0"/>
              <a:t>zač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dirty="0" smtClean="0"/>
              <a:t>-l                     </a:t>
            </a:r>
            <a:r>
              <a:rPr lang="cs-CZ" dirty="0" err="1" smtClean="0"/>
              <a:t>začn</a:t>
            </a:r>
            <a:r>
              <a:rPr lang="cs-CZ" dirty="0" smtClean="0"/>
              <a:t>-i</a:t>
            </a:r>
          </a:p>
          <a:p>
            <a:pPr marL="0" indent="0">
              <a:buNone/>
            </a:pPr>
            <a:r>
              <a:rPr lang="cs-CZ" dirty="0" smtClean="0"/>
              <a:t>Do této třídy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vzoru začne </a:t>
            </a:r>
            <a:r>
              <a:rPr lang="cs-CZ" dirty="0" smtClean="0"/>
              <a:t>patří i </a:t>
            </a:r>
            <a:r>
              <a:rPr lang="cs-CZ" dirty="0" smtClean="0">
                <a:solidFill>
                  <a:srgbClr val="FF0000"/>
                </a:solidFill>
              </a:rPr>
              <a:t>slovesa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zakončená</a:t>
            </a:r>
            <a:r>
              <a:rPr lang="cs-CZ" dirty="0" smtClean="0"/>
              <a:t> ve 3.osobě čísla jednotného </a:t>
            </a:r>
            <a:r>
              <a:rPr lang="cs-CZ" dirty="0" smtClean="0">
                <a:solidFill>
                  <a:srgbClr val="FF0000"/>
                </a:solidFill>
              </a:rPr>
              <a:t>na </a:t>
            </a:r>
            <a:r>
              <a:rPr lang="cs-CZ" sz="39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9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</a:t>
            </a:r>
            <a:r>
              <a:rPr lang="cs-CZ" sz="39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(zajme, ujme se, obejme, zaujme)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67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VZORY 3. TŘÍDY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os. č.j.          Příčestí činné        2.os.č.j.zp.roz.</a:t>
            </a:r>
          </a:p>
          <a:p>
            <a:r>
              <a:rPr lang="cs-CZ" dirty="0" smtClean="0"/>
              <a:t> kry-</a:t>
            </a:r>
            <a:r>
              <a:rPr lang="cs-CZ" dirty="0" smtClean="0">
                <a:solidFill>
                  <a:srgbClr val="C00000"/>
                </a:solidFill>
              </a:rPr>
              <a:t>je</a:t>
            </a:r>
            <a:r>
              <a:rPr lang="cs-CZ" dirty="0" smtClean="0"/>
              <a:t>                kry-l                       kryj</a:t>
            </a:r>
          </a:p>
          <a:p>
            <a:r>
              <a:rPr lang="cs-CZ" dirty="0" smtClean="0"/>
              <a:t> kupu-</a:t>
            </a:r>
            <a:r>
              <a:rPr lang="cs-CZ" dirty="0" smtClean="0">
                <a:solidFill>
                  <a:srgbClr val="C00000"/>
                </a:solidFill>
              </a:rPr>
              <a:t>je</a:t>
            </a:r>
            <a:r>
              <a:rPr lang="cs-CZ" dirty="0" smtClean="0"/>
              <a:t>             </a:t>
            </a:r>
            <a:r>
              <a:rPr lang="cs-CZ" dirty="0" err="1" smtClean="0"/>
              <a:t>kup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ova</a:t>
            </a:r>
            <a:r>
              <a:rPr lang="cs-CZ" dirty="0" smtClean="0"/>
              <a:t>-l                kupuj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871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VZORY 4. TŘÍDY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3. os. č.j. Příčestí činné  2.os.č.j.zp.roz. 3.os.č.mn</a:t>
            </a:r>
          </a:p>
          <a:p>
            <a:r>
              <a:rPr lang="cs-CZ" dirty="0" smtClean="0"/>
              <a:t> pros-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      </a:t>
            </a:r>
            <a:r>
              <a:rPr lang="cs-CZ" dirty="0" err="1" smtClean="0"/>
              <a:t>pros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/>
              <a:t>-l                  pros</a:t>
            </a:r>
          </a:p>
          <a:p>
            <a:r>
              <a:rPr lang="cs-CZ" dirty="0" smtClean="0"/>
              <a:t> trp-</a:t>
            </a:r>
            <a:r>
              <a:rPr lang="cs-CZ" dirty="0" smtClean="0">
                <a:solidFill>
                  <a:srgbClr val="C00000"/>
                </a:solidFill>
              </a:rPr>
              <a:t>í </a:t>
            </a:r>
            <a:r>
              <a:rPr lang="cs-CZ" dirty="0" smtClean="0"/>
              <a:t>         trp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r>
              <a:rPr lang="cs-CZ" dirty="0" smtClean="0"/>
              <a:t>-l                   trp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(oni trp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)</a:t>
            </a:r>
          </a:p>
          <a:p>
            <a:r>
              <a:rPr lang="cs-CZ" dirty="0"/>
              <a:t> </a:t>
            </a:r>
            <a:r>
              <a:rPr lang="cs-CZ" dirty="0" err="1" smtClean="0"/>
              <a:t>sáz</a:t>
            </a:r>
            <a:r>
              <a:rPr lang="cs-CZ" dirty="0" smtClean="0"/>
              <a:t>-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         sáz</a:t>
            </a:r>
            <a:r>
              <a:rPr lang="cs-CZ" dirty="0" smtClean="0">
                <a:solidFill>
                  <a:schemeClr val="accent6"/>
                </a:solidFill>
              </a:rPr>
              <a:t>e</a:t>
            </a:r>
            <a:r>
              <a:rPr lang="cs-CZ" dirty="0" smtClean="0"/>
              <a:t>-l                   sáz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(oni sáz</a:t>
            </a:r>
            <a:r>
              <a:rPr lang="cs-CZ" dirty="0" smtClean="0">
                <a:solidFill>
                  <a:srgbClr val="FF0000"/>
                </a:solidFill>
              </a:rPr>
              <a:t>ejí</a:t>
            </a:r>
            <a:r>
              <a:rPr lang="cs-CZ" dirty="0" smtClean="0"/>
              <a:t>)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81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POZNÁMKY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 přehledu slovesných tvarů, podle kterých lze slovesa rozdělit k jednotlivým vzorům, při prezentaci a při upevňování </a:t>
            </a:r>
            <a:r>
              <a:rPr lang="cs-CZ" smtClean="0"/>
              <a:t>nového učiva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08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247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TVAROSLOVÍ 8 - 9  </vt:lpstr>
      <vt:lpstr>SLOVESNÉ TŘÍDY A VZORY 2</vt:lpstr>
      <vt:lpstr>POSTUP PŘI URČOVÁNÍ VZORŮ</vt:lpstr>
      <vt:lpstr>VZORY 2. TŘÍDY</vt:lpstr>
      <vt:lpstr>VZORY 3. TŘÍDY</vt:lpstr>
      <vt:lpstr>VZORY 4. TŘÍDY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SLOVESNÉ TŘÍDY A VZORY 2</dc:title>
  <dc:creator>Renata Krejčíková</dc:creator>
  <cp:lastModifiedBy>Renata Krejčíková</cp:lastModifiedBy>
  <cp:revision>4</cp:revision>
  <dcterms:created xsi:type="dcterms:W3CDTF">2012-05-26T11:44:53Z</dcterms:created>
  <dcterms:modified xsi:type="dcterms:W3CDTF">2012-06-13T18:14:42Z</dcterms:modified>
</cp:coreProperties>
</file>