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4" r:id="rId2"/>
    <p:sldId id="256" r:id="rId3"/>
    <p:sldId id="257" r:id="rId4"/>
    <p:sldId id="258" r:id="rId5"/>
    <p:sldId id="259" r:id="rId6"/>
    <p:sldId id="262" r:id="rId7"/>
    <p:sldId id="260" r:id="rId8"/>
    <p:sldId id="261" r:id="rId9"/>
    <p:sldId id="263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68521E-B8B1-4A92-B26E-491284998B0B}" type="datetimeFigureOut">
              <a:rPr lang="cs-CZ" smtClean="0"/>
              <a:t>13.6.2012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81C4A7-DA81-45B5-9106-4C452717AC7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3822537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68521E-B8B1-4A92-B26E-491284998B0B}" type="datetimeFigureOut">
              <a:rPr lang="cs-CZ" smtClean="0"/>
              <a:t>13.6.2012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81C4A7-DA81-45B5-9106-4C452717AC7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165508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68521E-B8B1-4A92-B26E-491284998B0B}" type="datetimeFigureOut">
              <a:rPr lang="cs-CZ" smtClean="0"/>
              <a:t>13.6.2012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81C4A7-DA81-45B5-9106-4C452717AC7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8592925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68521E-B8B1-4A92-B26E-491284998B0B}" type="datetimeFigureOut">
              <a:rPr lang="cs-CZ" smtClean="0"/>
              <a:t>13.6.2012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81C4A7-DA81-45B5-9106-4C452717AC7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445161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68521E-B8B1-4A92-B26E-491284998B0B}" type="datetimeFigureOut">
              <a:rPr lang="cs-CZ" smtClean="0"/>
              <a:t>13.6.2012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81C4A7-DA81-45B5-9106-4C452717AC7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6476160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68521E-B8B1-4A92-B26E-491284998B0B}" type="datetimeFigureOut">
              <a:rPr lang="cs-CZ" smtClean="0"/>
              <a:t>13.6.2012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81C4A7-DA81-45B5-9106-4C452717AC7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679767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68521E-B8B1-4A92-B26E-491284998B0B}" type="datetimeFigureOut">
              <a:rPr lang="cs-CZ" smtClean="0"/>
              <a:t>13.6.2012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81C4A7-DA81-45B5-9106-4C452717AC7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408755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68521E-B8B1-4A92-B26E-491284998B0B}" type="datetimeFigureOut">
              <a:rPr lang="cs-CZ" smtClean="0"/>
              <a:t>13.6.2012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81C4A7-DA81-45B5-9106-4C452717AC7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7066672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68521E-B8B1-4A92-B26E-491284998B0B}" type="datetimeFigureOut">
              <a:rPr lang="cs-CZ" smtClean="0"/>
              <a:t>13.6.2012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81C4A7-DA81-45B5-9106-4C452717AC7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8307600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68521E-B8B1-4A92-B26E-491284998B0B}" type="datetimeFigureOut">
              <a:rPr lang="cs-CZ" smtClean="0"/>
              <a:t>13.6.2012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81C4A7-DA81-45B5-9106-4C452717AC7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4767924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68521E-B8B1-4A92-B26E-491284998B0B}" type="datetimeFigureOut">
              <a:rPr lang="cs-CZ" smtClean="0"/>
              <a:t>13.6.2012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81C4A7-DA81-45B5-9106-4C452717AC7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7287740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968521E-B8B1-4A92-B26E-491284998B0B}" type="datetimeFigureOut">
              <a:rPr lang="cs-CZ" smtClean="0"/>
              <a:t>13.6.2012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F81C4A7-DA81-45B5-9106-4C452717AC7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7719682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519113" y="692150"/>
            <a:ext cx="7775575" cy="2016125"/>
          </a:xfrm>
        </p:spPr>
        <p:txBody>
          <a:bodyPr/>
          <a:lstStyle/>
          <a:p>
            <a:pPr eaLnBrk="1" hangingPunct="1"/>
            <a:r>
              <a:rPr lang="cs-CZ" smtClean="0"/>
              <a:t>TVAROSLOVÍ 8 - 9 </a:t>
            </a:r>
            <a:br>
              <a:rPr lang="cs-CZ" smtClean="0"/>
            </a:br>
            <a:endParaRPr lang="cs-CZ" smtClean="0"/>
          </a:p>
        </p:txBody>
      </p:sp>
      <p:pic>
        <p:nvPicPr>
          <p:cNvPr id="2051" name="Picture 3"/>
          <p:cNvPicPr>
            <a:picLocks noChangeAspect="1" noChangeArrowheads="1"/>
          </p:cNvPicPr>
          <p:nvPr>
            <p:ph type="subTitle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611188" y="5661025"/>
            <a:ext cx="8064500" cy="742950"/>
          </a:xfrm>
        </p:spPr>
      </p:pic>
      <p:sp>
        <p:nvSpPr>
          <p:cNvPr id="2052" name="Text Box 4"/>
          <p:cNvSpPr txBox="1">
            <a:spLocks noChangeArrowheads="1"/>
          </p:cNvSpPr>
          <p:nvPr/>
        </p:nvSpPr>
        <p:spPr bwMode="auto">
          <a:xfrm>
            <a:off x="827088" y="4581525"/>
            <a:ext cx="72009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cs-CZ" sz="2400" b="1" dirty="0" smtClean="0"/>
              <a:t>VY_32_INOVACE_XIII-C-08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40236957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196753"/>
            <a:ext cx="7772400" cy="2160239"/>
          </a:xfrm>
        </p:spPr>
        <p:txBody>
          <a:bodyPr/>
          <a:lstStyle/>
          <a:p>
            <a:r>
              <a:rPr lang="cs-CZ" dirty="0" smtClean="0"/>
              <a:t>SLOVESNÝ VID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DOKONAVÁ A NEDOKONAVÁ SLOVESA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084449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SLOVESNÝ VID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u="sng" dirty="0" smtClean="0"/>
              <a:t>Schopnost slovesa vyjádřit dokonavost nebo nedokonavost děje</a:t>
            </a:r>
          </a:p>
          <a:p>
            <a:r>
              <a:rPr lang="cs-CZ" dirty="0" smtClean="0"/>
              <a:t>Všechny tvary téhož slovesa i podstatná a přídavná jména odvozená od tohoto slovesa vyjadřují stejný vid </a:t>
            </a:r>
          </a:p>
          <a:p>
            <a:r>
              <a:rPr lang="cs-CZ" b="1" u="sng" dirty="0">
                <a:solidFill>
                  <a:srgbClr val="FF0000"/>
                </a:solidFill>
              </a:rPr>
              <a:t>vidové </a:t>
            </a:r>
            <a:r>
              <a:rPr lang="cs-CZ" b="1" u="sng" dirty="0" smtClean="0">
                <a:solidFill>
                  <a:srgbClr val="FF0000"/>
                </a:solidFill>
              </a:rPr>
              <a:t>dvojice </a:t>
            </a:r>
            <a:r>
              <a:rPr lang="cs-CZ" dirty="0" smtClean="0"/>
              <a:t>=  slovesa, která </a:t>
            </a:r>
            <a:r>
              <a:rPr lang="cs-CZ" dirty="0"/>
              <a:t>mají stejný </a:t>
            </a:r>
            <a:r>
              <a:rPr lang="cs-CZ" dirty="0" smtClean="0"/>
              <a:t>význam a liší se  </a:t>
            </a:r>
            <a:r>
              <a:rPr lang="cs-CZ" dirty="0"/>
              <a:t>jen videm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370999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00B050"/>
                </a:solidFill>
              </a:rPr>
              <a:t>SLOVESA NEDOKONAVÁ</a:t>
            </a:r>
            <a:endParaRPr lang="cs-CZ" b="1" u="sng" dirty="0">
              <a:solidFill>
                <a:srgbClr val="00B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dirty="0" smtClean="0"/>
              <a:t>Vyjadřují děj neohraničený, stále probíhající v čase</a:t>
            </a:r>
          </a:p>
          <a:p>
            <a:r>
              <a:rPr lang="cs-CZ" dirty="0" smtClean="0"/>
              <a:t> tedy </a:t>
            </a:r>
            <a:r>
              <a:rPr lang="cs-CZ" b="1" i="1" u="sng" dirty="0" smtClean="0">
                <a:solidFill>
                  <a:srgbClr val="FF0000"/>
                </a:solidFill>
              </a:rPr>
              <a:t>děj probíhající v čase minulém, přítomném i budoucím</a:t>
            </a:r>
            <a:r>
              <a:rPr lang="cs-CZ" i="1" dirty="0">
                <a:solidFill>
                  <a:srgbClr val="FF0000"/>
                </a:solidFill>
              </a:rPr>
              <a:t> </a:t>
            </a:r>
            <a:r>
              <a:rPr lang="cs-CZ" i="1" dirty="0"/>
              <a:t>(</a:t>
            </a:r>
            <a:r>
              <a:rPr lang="cs-CZ" i="1" dirty="0" smtClean="0"/>
              <a:t>př</a:t>
            </a:r>
            <a:r>
              <a:rPr lang="cs-CZ" i="1" dirty="0"/>
              <a:t>. nosil, nosí, bude </a:t>
            </a:r>
            <a:r>
              <a:rPr lang="cs-CZ" i="1" dirty="0" smtClean="0"/>
              <a:t>nosit)</a:t>
            </a:r>
            <a:endParaRPr lang="cs-CZ" b="1" i="1" u="sng" dirty="0" smtClean="0">
              <a:solidFill>
                <a:srgbClr val="FF0000"/>
              </a:solidFill>
            </a:endParaRPr>
          </a:p>
          <a:p>
            <a:r>
              <a:rPr lang="cs-CZ" b="1" u="sng" dirty="0" smtClean="0">
                <a:solidFill>
                  <a:srgbClr val="FF0000"/>
                </a:solidFill>
              </a:rPr>
              <a:t>Budoucí čas </a:t>
            </a:r>
            <a:r>
              <a:rPr lang="cs-CZ" dirty="0" smtClean="0"/>
              <a:t>je tvořen </a:t>
            </a:r>
            <a:r>
              <a:rPr lang="cs-CZ" b="1" u="sng" dirty="0" smtClean="0">
                <a:solidFill>
                  <a:srgbClr val="FF0000"/>
                </a:solidFill>
              </a:rPr>
              <a:t>složeným tvarem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(</a:t>
            </a:r>
            <a:r>
              <a:rPr lang="cs-CZ" i="1" dirty="0" smtClean="0">
                <a:solidFill>
                  <a:srgbClr val="FF0000"/>
                </a:solidFill>
              </a:rPr>
              <a:t>určitý tvar slovesa být + infinitiv</a:t>
            </a:r>
          </a:p>
          <a:p>
            <a:pPr marL="0" indent="0">
              <a:buNone/>
            </a:pPr>
            <a:r>
              <a:rPr lang="cs-CZ" i="1" dirty="0">
                <a:solidFill>
                  <a:srgbClr val="FF0000"/>
                </a:solidFill>
              </a:rPr>
              <a:t> </a:t>
            </a:r>
            <a:r>
              <a:rPr lang="cs-CZ" i="1" dirty="0" smtClean="0">
                <a:solidFill>
                  <a:srgbClr val="FF0000"/>
                </a:solidFill>
              </a:rPr>
              <a:t>         plnovýznamového slovesa)</a:t>
            </a:r>
          </a:p>
          <a:p>
            <a:pPr marL="0" indent="0">
              <a:buNone/>
            </a:pPr>
            <a:r>
              <a:rPr lang="cs-CZ" i="1" dirty="0">
                <a:solidFill>
                  <a:srgbClr val="FF0000"/>
                </a:solidFill>
              </a:rPr>
              <a:t> </a:t>
            </a:r>
            <a:r>
              <a:rPr lang="cs-CZ" i="1" dirty="0" smtClean="0">
                <a:solidFill>
                  <a:srgbClr val="FF0000"/>
                </a:solidFill>
              </a:rPr>
              <a:t>     </a:t>
            </a:r>
            <a:r>
              <a:rPr lang="cs-CZ" i="1" dirty="0" smtClean="0"/>
              <a:t>př. budu pracovat, budou číst</a:t>
            </a:r>
            <a:endParaRPr lang="cs-CZ" i="1" dirty="0" smtClean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43221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chemeClr val="accent1"/>
                </a:solidFill>
              </a:rPr>
              <a:t>SLOVESA DOKONAVÁ</a:t>
            </a:r>
            <a:endParaRPr lang="cs-CZ" b="1" u="sng" dirty="0">
              <a:solidFill>
                <a:schemeClr val="accent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Vyjadřuje děj ohraničený v čase</a:t>
            </a:r>
          </a:p>
          <a:p>
            <a:r>
              <a:rPr lang="cs-CZ" dirty="0" smtClean="0"/>
              <a:t> tedy </a:t>
            </a:r>
            <a:r>
              <a:rPr lang="cs-CZ" b="1" i="1" u="sng" dirty="0" smtClean="0">
                <a:solidFill>
                  <a:srgbClr val="FF0000"/>
                </a:solidFill>
              </a:rPr>
              <a:t>děj, který již skončil </a:t>
            </a:r>
            <a:r>
              <a:rPr lang="cs-CZ" dirty="0" smtClean="0"/>
              <a:t>(čas minulý) nebo </a:t>
            </a:r>
            <a:r>
              <a:rPr lang="cs-CZ" b="1" i="1" u="sng" dirty="0" smtClean="0">
                <a:solidFill>
                  <a:srgbClr val="FF0000"/>
                </a:solidFill>
              </a:rPr>
              <a:t>děj, který teprve nastane </a:t>
            </a:r>
            <a:r>
              <a:rPr lang="cs-CZ" dirty="0" smtClean="0"/>
              <a:t>(čas budoucí)</a:t>
            </a:r>
          </a:p>
          <a:p>
            <a:r>
              <a:rPr lang="cs-CZ" i="1" u="sng" dirty="0" smtClean="0">
                <a:solidFill>
                  <a:srgbClr val="FF0000"/>
                </a:solidFill>
              </a:rPr>
              <a:t>Čas budoucí </a:t>
            </a:r>
            <a:r>
              <a:rPr lang="cs-CZ" dirty="0" smtClean="0"/>
              <a:t>je tvořen </a:t>
            </a:r>
            <a:r>
              <a:rPr lang="cs-CZ" i="1" u="sng" dirty="0" smtClean="0">
                <a:solidFill>
                  <a:srgbClr val="FF0000"/>
                </a:solidFill>
              </a:rPr>
              <a:t>přítomným tvarem</a:t>
            </a:r>
            <a:r>
              <a:rPr lang="cs-CZ" dirty="0" smtClean="0"/>
              <a:t> slovesa (napíšu, připraví, utvoříme)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774235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TVOŘENÍ SLOVES</a:t>
            </a:r>
            <a:endParaRPr lang="cs-CZ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Slovesa nedokonavá </a:t>
            </a:r>
            <a:r>
              <a:rPr lang="cs-CZ" dirty="0" smtClean="0"/>
              <a:t>tvoříme od sloves dokonavých </a:t>
            </a:r>
            <a:r>
              <a:rPr lang="cs-CZ" i="1" u="sng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přidáním přípon</a:t>
            </a:r>
          </a:p>
          <a:p>
            <a:r>
              <a:rPr lang="cs-CZ" i="1" u="sng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Opakování děje </a:t>
            </a:r>
            <a:r>
              <a:rPr lang="cs-CZ" dirty="0" smtClean="0"/>
              <a:t>se vyjadřuje </a:t>
            </a:r>
            <a:r>
              <a:rPr lang="cs-CZ" i="1" u="sng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pomocí přípon </a:t>
            </a:r>
          </a:p>
          <a:p>
            <a:pPr marL="0" indent="0">
              <a:buNone/>
            </a:pPr>
            <a:r>
              <a:rPr lang="cs-CZ" i="1" u="sng" dirty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i="1" u="sng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-</a:t>
            </a:r>
            <a:r>
              <a:rPr lang="cs-CZ" i="1" u="sng" dirty="0" err="1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íva</a:t>
            </a:r>
            <a:r>
              <a:rPr lang="cs-CZ" i="1" u="sng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- , -</a:t>
            </a:r>
            <a:r>
              <a:rPr lang="cs-CZ" i="1" u="sng" dirty="0" err="1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áva</a:t>
            </a:r>
            <a:r>
              <a:rPr lang="cs-CZ" i="1" u="sng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- </a:t>
            </a:r>
            <a:r>
              <a:rPr lang="cs-CZ" i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</a:t>
            </a:r>
            <a:r>
              <a:rPr lang="cs-CZ" dirty="0" err="1" smtClean="0"/>
              <a:t>pozav</a:t>
            </a:r>
            <a:r>
              <a:rPr lang="cs-CZ" dirty="0" err="1" smtClean="0">
                <a:solidFill>
                  <a:srgbClr val="FF0000"/>
                </a:solidFill>
              </a:rPr>
              <a:t>íra</a:t>
            </a:r>
            <a:r>
              <a:rPr lang="cs-CZ" dirty="0" err="1" smtClean="0"/>
              <a:t>t,jezd</a:t>
            </a:r>
            <a:r>
              <a:rPr lang="cs-CZ" dirty="0" err="1" smtClean="0">
                <a:solidFill>
                  <a:srgbClr val="FF0000"/>
                </a:solidFill>
              </a:rPr>
              <a:t>íváva</a:t>
            </a:r>
            <a:r>
              <a:rPr lang="cs-CZ" dirty="0" err="1" smtClean="0"/>
              <a:t>l</a:t>
            </a:r>
            <a:r>
              <a:rPr lang="cs-CZ" dirty="0" smtClean="0"/>
              <a:t>)</a:t>
            </a:r>
            <a:endParaRPr lang="cs-CZ" i="1" u="sng" dirty="0" smtClean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>
              <a:buNone/>
            </a:pPr>
            <a:endParaRPr lang="cs-CZ" i="1" u="sng" dirty="0" smtClean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b="1" u="sng" dirty="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Slovesa </a:t>
            </a:r>
            <a:r>
              <a:rPr lang="cs-CZ" b="1" u="sng" dirty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dokonavá </a:t>
            </a:r>
            <a:r>
              <a:rPr lang="cs-CZ" dirty="0"/>
              <a:t>tvoříme od sloves nedokonavých </a:t>
            </a:r>
            <a:r>
              <a:rPr lang="cs-CZ" i="1" u="sng" dirty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přidáním předpon</a:t>
            </a:r>
          </a:p>
          <a:p>
            <a:pPr marL="0" indent="0">
              <a:buNone/>
            </a:pPr>
            <a:endParaRPr lang="cs-CZ" i="1" u="sng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7327629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VIDOVÉ DVOJICE</a:t>
            </a:r>
            <a:endParaRPr lang="cs-CZ" b="1" u="sng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u="sng" dirty="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SLOVESA DOKONAVÁ</a:t>
            </a:r>
            <a:endParaRPr lang="cs-CZ" u="sng" dirty="0">
              <a:solidFill>
                <a:schemeClr val="accent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/>
              <a:t>DÁT</a:t>
            </a:r>
            <a:endParaRPr lang="cs-CZ" dirty="0"/>
          </a:p>
          <a:p>
            <a:r>
              <a:rPr lang="cs-CZ" dirty="0" smtClean="0"/>
              <a:t>KOUPIT</a:t>
            </a:r>
          </a:p>
          <a:p>
            <a:r>
              <a:rPr lang="cs-CZ" dirty="0" smtClean="0"/>
              <a:t>UTŘÍT</a:t>
            </a:r>
          </a:p>
          <a:p>
            <a:r>
              <a:rPr lang="cs-CZ" dirty="0" smtClean="0"/>
              <a:t>SKLIDIT</a:t>
            </a:r>
          </a:p>
          <a:p>
            <a:r>
              <a:rPr lang="cs-CZ" dirty="0" smtClean="0"/>
              <a:t>ZAVŘÍT</a:t>
            </a:r>
          </a:p>
          <a:p>
            <a:r>
              <a:rPr lang="cs-CZ" dirty="0" smtClean="0"/>
              <a:t>ROZBÍT</a:t>
            </a:r>
          </a:p>
          <a:p>
            <a:r>
              <a:rPr lang="cs-CZ" dirty="0" smtClean="0"/>
              <a:t>VYNOSIT</a:t>
            </a:r>
            <a:endParaRPr lang="cs-CZ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u="sng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SLOVESA NEDOKONAVÁ</a:t>
            </a:r>
            <a:endParaRPr lang="cs-CZ" u="sng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Zástupný symbol pro obsah 6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cs-CZ" dirty="0" smtClean="0"/>
              <a:t>DÁ</a:t>
            </a:r>
            <a:r>
              <a:rPr lang="cs-CZ" dirty="0" smtClean="0">
                <a:solidFill>
                  <a:srgbClr val="FF0000"/>
                </a:solidFill>
              </a:rPr>
              <a:t>VA</a:t>
            </a:r>
            <a:r>
              <a:rPr lang="cs-CZ" dirty="0" smtClean="0"/>
              <a:t>T</a:t>
            </a:r>
          </a:p>
          <a:p>
            <a:r>
              <a:rPr lang="cs-CZ" dirty="0" smtClean="0"/>
              <a:t>KUP</a:t>
            </a:r>
            <a:r>
              <a:rPr lang="cs-CZ" dirty="0" smtClean="0">
                <a:solidFill>
                  <a:srgbClr val="FF0000"/>
                </a:solidFill>
              </a:rPr>
              <a:t>OVA</a:t>
            </a:r>
            <a:r>
              <a:rPr lang="cs-CZ" dirty="0" smtClean="0"/>
              <a:t>T</a:t>
            </a:r>
          </a:p>
          <a:p>
            <a:r>
              <a:rPr lang="cs-CZ" dirty="0" smtClean="0"/>
              <a:t>UTÍR</a:t>
            </a:r>
            <a:r>
              <a:rPr lang="cs-CZ" dirty="0" smtClean="0">
                <a:solidFill>
                  <a:srgbClr val="FF0000"/>
                </a:solidFill>
              </a:rPr>
              <a:t>A</a:t>
            </a:r>
            <a:r>
              <a:rPr lang="cs-CZ" dirty="0" smtClean="0"/>
              <a:t>T</a:t>
            </a:r>
          </a:p>
          <a:p>
            <a:r>
              <a:rPr lang="cs-CZ" dirty="0" smtClean="0"/>
              <a:t>SKLÍZ</a:t>
            </a:r>
            <a:r>
              <a:rPr lang="cs-CZ" dirty="0" smtClean="0">
                <a:solidFill>
                  <a:srgbClr val="FF0000"/>
                </a:solidFill>
              </a:rPr>
              <a:t>E</a:t>
            </a:r>
            <a:r>
              <a:rPr lang="cs-CZ" dirty="0" smtClean="0"/>
              <a:t>T</a:t>
            </a:r>
          </a:p>
          <a:p>
            <a:r>
              <a:rPr lang="cs-CZ" dirty="0" smtClean="0"/>
              <a:t>ZAVÍR</a:t>
            </a:r>
            <a:r>
              <a:rPr lang="cs-CZ" dirty="0" smtClean="0">
                <a:solidFill>
                  <a:srgbClr val="FF0000"/>
                </a:solidFill>
              </a:rPr>
              <a:t>A</a:t>
            </a:r>
            <a:r>
              <a:rPr lang="cs-CZ" dirty="0" smtClean="0"/>
              <a:t>T</a:t>
            </a:r>
          </a:p>
          <a:p>
            <a:r>
              <a:rPr lang="cs-CZ" dirty="0" smtClean="0"/>
              <a:t>ROZBÍ</a:t>
            </a:r>
            <a:r>
              <a:rPr lang="cs-CZ" dirty="0" smtClean="0">
                <a:solidFill>
                  <a:srgbClr val="FF0000"/>
                </a:solidFill>
              </a:rPr>
              <a:t>JE</a:t>
            </a:r>
            <a:r>
              <a:rPr lang="cs-CZ" dirty="0" smtClean="0"/>
              <a:t>T</a:t>
            </a:r>
          </a:p>
          <a:p>
            <a:r>
              <a:rPr lang="cs-CZ" dirty="0" smtClean="0"/>
              <a:t>VYN</a:t>
            </a:r>
            <a:r>
              <a:rPr lang="cs-CZ" dirty="0" smtClean="0">
                <a:solidFill>
                  <a:srgbClr val="FF0000"/>
                </a:solidFill>
              </a:rPr>
              <a:t>ÁŠE</a:t>
            </a:r>
            <a:r>
              <a:rPr lang="cs-CZ" dirty="0" smtClean="0"/>
              <a:t>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433602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TVOŘENÍ SLOVES DOKONAVÝCH</a:t>
            </a:r>
            <a:endParaRPr lang="cs-CZ" b="1" u="sng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u="sng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SLOVESA NEDOKONAVÁ</a:t>
            </a:r>
            <a:endParaRPr lang="cs-CZ" u="sng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/>
              <a:t>vařit</a:t>
            </a:r>
          </a:p>
          <a:p>
            <a:r>
              <a:rPr lang="cs-CZ" dirty="0" smtClean="0"/>
              <a:t>tvořit</a:t>
            </a:r>
          </a:p>
          <a:p>
            <a:r>
              <a:rPr lang="cs-CZ" dirty="0"/>
              <a:t>r</a:t>
            </a:r>
            <a:r>
              <a:rPr lang="cs-CZ" dirty="0" smtClean="0"/>
              <a:t>ůst</a:t>
            </a:r>
          </a:p>
          <a:p>
            <a:r>
              <a:rPr lang="cs-CZ" dirty="0" smtClean="0"/>
              <a:t>kreslit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lámat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u="sng" dirty="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SLOVESA DOKONAVÁ</a:t>
            </a:r>
            <a:endParaRPr lang="cs-CZ" u="sng" dirty="0">
              <a:solidFill>
                <a:schemeClr val="accent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u</a:t>
            </a:r>
            <a:r>
              <a:rPr lang="cs-CZ" dirty="0" smtClean="0"/>
              <a:t>vařit, </a:t>
            </a:r>
            <a:r>
              <a:rPr lang="cs-CZ" dirty="0" smtClean="0">
                <a:solidFill>
                  <a:srgbClr val="FF0000"/>
                </a:solidFill>
              </a:rPr>
              <a:t>s</a:t>
            </a:r>
            <a:r>
              <a:rPr lang="cs-CZ" dirty="0" smtClean="0"/>
              <a:t>vařit, </a:t>
            </a:r>
            <a:r>
              <a:rPr lang="cs-CZ" dirty="0" smtClean="0">
                <a:solidFill>
                  <a:srgbClr val="FF0000"/>
                </a:solidFill>
              </a:rPr>
              <a:t>pře</a:t>
            </a:r>
            <a:r>
              <a:rPr lang="cs-CZ" dirty="0" smtClean="0"/>
              <a:t>vařit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u</a:t>
            </a:r>
            <a:r>
              <a:rPr lang="cs-CZ" dirty="0" smtClean="0"/>
              <a:t>tvořit, </a:t>
            </a:r>
            <a:r>
              <a:rPr lang="cs-CZ" dirty="0" smtClean="0">
                <a:solidFill>
                  <a:srgbClr val="FF0000"/>
                </a:solidFill>
              </a:rPr>
              <a:t>s</a:t>
            </a:r>
            <a:r>
              <a:rPr lang="cs-CZ" dirty="0" smtClean="0"/>
              <a:t>tvořit, </a:t>
            </a:r>
            <a:r>
              <a:rPr lang="cs-CZ" dirty="0" smtClean="0">
                <a:solidFill>
                  <a:srgbClr val="FF0000"/>
                </a:solidFill>
              </a:rPr>
              <a:t>pře</a:t>
            </a:r>
            <a:r>
              <a:rPr lang="cs-CZ" dirty="0" smtClean="0"/>
              <a:t>tvořit</a:t>
            </a:r>
          </a:p>
          <a:p>
            <a:r>
              <a:rPr lang="cs-CZ" dirty="0">
                <a:solidFill>
                  <a:srgbClr val="FF0000"/>
                </a:solidFill>
              </a:rPr>
              <a:t>v</a:t>
            </a:r>
            <a:r>
              <a:rPr lang="cs-CZ" dirty="0" smtClean="0">
                <a:solidFill>
                  <a:srgbClr val="FF0000"/>
                </a:solidFill>
              </a:rPr>
              <a:t>y</a:t>
            </a:r>
            <a:r>
              <a:rPr lang="cs-CZ" dirty="0" smtClean="0"/>
              <a:t>růst, </a:t>
            </a:r>
            <a:r>
              <a:rPr lang="cs-CZ" dirty="0" smtClean="0">
                <a:solidFill>
                  <a:srgbClr val="FF0000"/>
                </a:solidFill>
              </a:rPr>
              <a:t>za</a:t>
            </a:r>
            <a:r>
              <a:rPr lang="cs-CZ" dirty="0" smtClean="0"/>
              <a:t>růst, </a:t>
            </a:r>
            <a:r>
              <a:rPr lang="cs-CZ" dirty="0" smtClean="0">
                <a:solidFill>
                  <a:srgbClr val="FF0000"/>
                </a:solidFill>
              </a:rPr>
              <a:t>s</a:t>
            </a:r>
            <a:r>
              <a:rPr lang="cs-CZ" dirty="0" smtClean="0"/>
              <a:t>růst </a:t>
            </a:r>
          </a:p>
          <a:p>
            <a:r>
              <a:rPr lang="cs-CZ" dirty="0">
                <a:solidFill>
                  <a:srgbClr val="FF0000"/>
                </a:solidFill>
              </a:rPr>
              <a:t>n</a:t>
            </a:r>
            <a:r>
              <a:rPr lang="cs-CZ" dirty="0" smtClean="0">
                <a:solidFill>
                  <a:srgbClr val="FF0000"/>
                </a:solidFill>
              </a:rPr>
              <a:t>a</a:t>
            </a:r>
            <a:r>
              <a:rPr lang="cs-CZ" dirty="0" smtClean="0"/>
              <a:t>kreslit, </a:t>
            </a:r>
            <a:r>
              <a:rPr lang="cs-CZ" dirty="0" smtClean="0">
                <a:solidFill>
                  <a:srgbClr val="FF0000"/>
                </a:solidFill>
              </a:rPr>
              <a:t>vy</a:t>
            </a:r>
            <a:r>
              <a:rPr lang="cs-CZ" dirty="0" smtClean="0"/>
              <a:t>kreslit, </a:t>
            </a:r>
            <a:r>
              <a:rPr lang="cs-CZ" dirty="0" smtClean="0">
                <a:solidFill>
                  <a:srgbClr val="FF0000"/>
                </a:solidFill>
              </a:rPr>
              <a:t>pře</a:t>
            </a:r>
            <a:r>
              <a:rPr lang="cs-CZ" dirty="0" smtClean="0"/>
              <a:t>kreslit</a:t>
            </a:r>
          </a:p>
          <a:p>
            <a:r>
              <a:rPr lang="cs-CZ" dirty="0">
                <a:solidFill>
                  <a:srgbClr val="FF0000"/>
                </a:solidFill>
              </a:rPr>
              <a:t>v</a:t>
            </a:r>
            <a:r>
              <a:rPr lang="cs-CZ" dirty="0" smtClean="0">
                <a:solidFill>
                  <a:srgbClr val="FF0000"/>
                </a:solidFill>
              </a:rPr>
              <a:t>y</a:t>
            </a:r>
            <a:r>
              <a:rPr lang="cs-CZ" dirty="0" smtClean="0"/>
              <a:t>lámat, </a:t>
            </a:r>
            <a:r>
              <a:rPr lang="cs-CZ" dirty="0" smtClean="0">
                <a:solidFill>
                  <a:srgbClr val="FF0000"/>
                </a:solidFill>
              </a:rPr>
              <a:t>z</a:t>
            </a:r>
            <a:r>
              <a:rPr lang="cs-CZ" dirty="0" smtClean="0"/>
              <a:t>lámat, </a:t>
            </a:r>
            <a:r>
              <a:rPr lang="cs-CZ" dirty="0" smtClean="0">
                <a:solidFill>
                  <a:srgbClr val="FF0000"/>
                </a:solidFill>
              </a:rPr>
              <a:t>po</a:t>
            </a:r>
            <a:r>
              <a:rPr lang="cs-CZ" dirty="0" smtClean="0"/>
              <a:t>lámat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907245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 smtClean="0"/>
              <a:t>METODICKÉ POZNÁMKY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Využití pro vytvoření přehledu možnostech vyjádření času  a pochopení rozdílů mezi slovesy lišícími se videm pro 8. </a:t>
            </a:r>
            <a:r>
              <a:rPr lang="cs-CZ" smtClean="0"/>
              <a:t>ročník</a:t>
            </a:r>
            <a:endParaRPr lang="cs-CZ" dirty="0" smtClean="0"/>
          </a:p>
          <a:p>
            <a:r>
              <a:rPr lang="cs-CZ" dirty="0" smtClean="0"/>
              <a:t>Pro opakování v 9. ročníku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048080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73</TotalTime>
  <Words>266</Words>
  <Application>Microsoft Office PowerPoint</Application>
  <PresentationFormat>Předvádění na obrazovce (4:3)</PresentationFormat>
  <Paragraphs>62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TVAROSLOVÍ 8 - 9  </vt:lpstr>
      <vt:lpstr>SLOVESNÝ VID</vt:lpstr>
      <vt:lpstr>SLOVESNÝ VID</vt:lpstr>
      <vt:lpstr>SLOVESA NEDOKONAVÁ</vt:lpstr>
      <vt:lpstr>SLOVESA DOKONAVÁ</vt:lpstr>
      <vt:lpstr>TVOŘENÍ SLOVES</vt:lpstr>
      <vt:lpstr>VIDOVÉ DVOJICE</vt:lpstr>
      <vt:lpstr>TVOŘENÍ SLOVES DOKONAVÝCH</vt:lpstr>
      <vt:lpstr>METODICKÉ POZNÁMKY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SLOVESNÝ VID</dc:title>
  <dc:creator>Renata Krejčíková</dc:creator>
  <cp:lastModifiedBy>Renata Krejčíková</cp:lastModifiedBy>
  <cp:revision>11</cp:revision>
  <dcterms:created xsi:type="dcterms:W3CDTF">2012-05-26T13:27:19Z</dcterms:created>
  <dcterms:modified xsi:type="dcterms:W3CDTF">2012-06-13T19:56:36Z</dcterms:modified>
</cp:coreProperties>
</file>