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22"/>
  </p:notesMasterIdLst>
  <p:handoutMasterIdLst>
    <p:handoutMasterId r:id="rId23"/>
  </p:handoutMasterIdLst>
  <p:sldIdLst>
    <p:sldId id="261" r:id="rId2"/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79" r:id="rId19"/>
    <p:sldId id="260" r:id="rId20"/>
    <p:sldId id="297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0066CC"/>
    <a:srgbClr val="66FF33"/>
    <a:srgbClr val="FF99FF"/>
    <a:srgbClr val="A9D3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58" autoAdjust="0"/>
  </p:normalViewPr>
  <p:slideViewPr>
    <p:cSldViewPr>
      <p:cViewPr varScale="1">
        <p:scale>
          <a:sx n="71" d="100"/>
          <a:sy n="71" d="100"/>
        </p:scale>
        <p:origin x="-136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4513756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6318122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chessbase.com/newsdetail.asp?newsid=92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sk.wikipedia.org/wiki/Leonardo_da_Vinci" TargetMode="External"/><Relationship Id="rId2" Type="http://schemas.openxmlformats.org/officeDocument/2006/relationships/hyperlink" Target="http://ucebnice2.enviregion.cz/premena-krajiny-a-rekultivace/historie-nasi-krajiny/otisky-minulost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i.muni.cz/usr/jkucera/pv109/2003/xkutner-esej.htm" TargetMode="External"/><Relationship Id="rId5" Type="http://schemas.openxmlformats.org/officeDocument/2006/relationships/hyperlink" Target="http://www.petrn.wz.cz/historie.htm" TargetMode="External"/><Relationship Id="rId4" Type="http://schemas.openxmlformats.org/officeDocument/2006/relationships/hyperlink" Target="http://www.gadel.info/2012/03/thought-provoking-quotes-by-blaise.html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rticus.org/bell/belllabs_transistor.html" TargetMode="External"/><Relationship Id="rId2" Type="http://schemas.openxmlformats.org/officeDocument/2006/relationships/hyperlink" Target="http://physinfo.ulb.ac.be/divers_html/powerpc_programming_info/intro_to_risc/irt2_history2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it.pedf.cuni.cz/prakcin/images_cb.php" TargetMode="External"/><Relationship Id="rId4" Type="http://schemas.openxmlformats.org/officeDocument/2006/relationships/hyperlink" Target="http://www.abicko.cz/clanek/serialy/4824/cislicova-technika-xxvii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840760" cy="1872208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Informatika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VII.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Základy práce s PC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Učivo:                  HISTORIE VÝVOJE VÝPOČETNÍ </a:t>
            </a:r>
            <a:b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TECHNIKY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</a:t>
            </a:r>
            <a:r>
              <a:rPr lang="cs-CZ" i="1" dirty="0" err="1" smtClean="0"/>
              <a:t>Mgr.Jana</a:t>
            </a:r>
            <a:r>
              <a:rPr lang="cs-CZ" i="1" dirty="0" smtClean="0"/>
              <a:t> </a:t>
            </a:r>
            <a:r>
              <a:rPr lang="cs-CZ" i="1" dirty="0" err="1" smtClean="0"/>
              <a:t>Hložková</a:t>
            </a:r>
            <a:endParaRPr lang="cs-CZ" i="1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11.10.2010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5529808" cy="457200"/>
          </a:xfrm>
        </p:spPr>
        <p:txBody>
          <a:bodyPr/>
          <a:lstStyle/>
          <a:p>
            <a:r>
              <a:rPr lang="cs-CZ" dirty="0" smtClean="0"/>
              <a:t>EU do škol šablona III/2 Inovace a zkvalitnění výuky prostřednictvím ICT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4476" y="1628800"/>
            <a:ext cx="3750910" cy="237626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POČÍTAČOVÉ PRVOHORY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837471" y="1448272"/>
            <a:ext cx="7772400" cy="4572000"/>
          </a:xfrm>
        </p:spPr>
        <p:txBody>
          <a:bodyPr>
            <a:normAutofit fontScale="85000" lnSpcReduction="20000"/>
          </a:bodyPr>
          <a:lstStyle/>
          <a:p>
            <a:r>
              <a:rPr lang="cs-CZ" sz="2800" b="1" dirty="0" smtClean="0"/>
              <a:t>ABAKUS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 pradědeček počítačů, početní pomůcka </a:t>
            </a:r>
            <a:br>
              <a:rPr lang="cs-CZ" sz="2800" dirty="0" smtClean="0"/>
            </a:br>
            <a:r>
              <a:rPr lang="cs-CZ" sz="2800" dirty="0" smtClean="0"/>
              <a:t> </a:t>
            </a:r>
            <a:r>
              <a:rPr lang="cs-CZ" sz="2800" i="1" dirty="0" smtClean="0"/>
              <a:t>systém korálků</a:t>
            </a:r>
          </a:p>
          <a:p>
            <a:r>
              <a:rPr lang="cs-CZ" sz="2800" b="1" dirty="0" smtClean="0"/>
              <a:t>SUAN-PAN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 13.století - Čína </a:t>
            </a:r>
          </a:p>
          <a:p>
            <a:r>
              <a:rPr lang="cs-CZ" sz="2800" b="1" dirty="0" smtClean="0"/>
              <a:t>SORO BAN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 17.století - Japonsko </a:t>
            </a:r>
          </a:p>
          <a:p>
            <a:r>
              <a:rPr lang="cs-CZ" sz="2800" b="1" dirty="0" smtClean="0"/>
              <a:t>SČOT</a:t>
            </a:r>
            <a:r>
              <a:rPr lang="cs-CZ" sz="2800" dirty="0" smtClean="0"/>
              <a:t>  </a:t>
            </a:r>
            <a:br>
              <a:rPr lang="cs-CZ" sz="2800" dirty="0" smtClean="0"/>
            </a:br>
            <a:r>
              <a:rPr lang="cs-CZ" sz="2800" dirty="0" smtClean="0"/>
              <a:t> Rusko  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r>
              <a:rPr lang="cs-CZ" sz="2800" i="1" dirty="0" smtClean="0">
                <a:latin typeface="Arial Narrow" pitchFamily="34" charset="0"/>
              </a:rPr>
              <a:t>ZAJÍMAVOST: Roku 1946 se utkal Japonec </a:t>
            </a:r>
            <a:r>
              <a:rPr lang="cs-CZ" sz="2800" i="1" dirty="0" err="1" smtClean="0">
                <a:latin typeface="Arial Narrow" pitchFamily="34" charset="0"/>
              </a:rPr>
              <a:t>Kiyoshu</a:t>
            </a:r>
            <a:r>
              <a:rPr lang="cs-CZ" sz="2800" i="1" dirty="0" smtClean="0">
                <a:latin typeface="Arial Narrow" pitchFamily="34" charset="0"/>
              </a:rPr>
              <a:t> </a:t>
            </a:r>
            <a:r>
              <a:rPr lang="cs-CZ" sz="2800" i="1" dirty="0" err="1" smtClean="0">
                <a:latin typeface="Arial Narrow" pitchFamily="34" charset="0"/>
              </a:rPr>
              <a:t>Matzukai</a:t>
            </a:r>
            <a:r>
              <a:rPr lang="cs-CZ" sz="2800" i="1" dirty="0" smtClean="0">
                <a:latin typeface="Arial Narrow" pitchFamily="34" charset="0"/>
              </a:rPr>
              <a:t>, používající abakus, s elektronickým počítačem a po dvou dnech vyhrál.</a:t>
            </a:r>
          </a:p>
        </p:txBody>
      </p:sp>
      <p:pic>
        <p:nvPicPr>
          <p:cNvPr id="7" name="Picture 4" descr="319509-trilobit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>
          <a:xfrm>
            <a:off x="7441445" y="236748"/>
            <a:ext cx="1350470" cy="1008112"/>
          </a:xfrm>
          <a:prstGeom prst="rect">
            <a:avLst/>
          </a:prstGeom>
          <a:noFill/>
          <a:ln/>
        </p:spPr>
      </p:pic>
      <p:sp>
        <p:nvSpPr>
          <p:cNvPr id="8" name="Obdélník 7"/>
          <p:cNvSpPr/>
          <p:nvPr/>
        </p:nvSpPr>
        <p:spPr>
          <a:xfrm>
            <a:off x="8513510" y="1118120"/>
            <a:ext cx="343752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POČÍTAČOVÉ DRUHOHORY 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400" dirty="0" smtClean="0"/>
              <a:t>Leonardo da Vinci	mechanická kalkulačka</a:t>
            </a:r>
            <a:br>
              <a:rPr lang="cs-CZ" sz="2400" dirty="0" smtClean="0"/>
            </a:br>
            <a:r>
              <a:rPr lang="cs-CZ" sz="2400" dirty="0" smtClean="0"/>
              <a:t>			podle jeho návrhů a </a:t>
            </a:r>
            <a:r>
              <a:rPr lang="cs-CZ" sz="2400" dirty="0" err="1" smtClean="0"/>
              <a:t>náčtrtků</a:t>
            </a:r>
            <a:r>
              <a:rPr lang="cs-CZ" sz="2400" dirty="0" smtClean="0"/>
              <a:t> byl </a:t>
            </a:r>
            <a:br>
              <a:rPr lang="cs-CZ" sz="2400" dirty="0" smtClean="0"/>
            </a:br>
            <a:r>
              <a:rPr lang="cs-CZ" sz="2400" dirty="0" smtClean="0"/>
              <a:t>			v 70.letech minulého století jeden </a:t>
            </a:r>
            <a:br>
              <a:rPr lang="cs-CZ" sz="2400" dirty="0" smtClean="0"/>
            </a:br>
            <a:r>
              <a:rPr lang="cs-CZ" sz="2400" dirty="0" smtClean="0"/>
              <a:t>                   		takový přístroj sestaven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 smtClean="0"/>
          </a:p>
          <a:p>
            <a:r>
              <a:rPr lang="cs-CZ" sz="2400" dirty="0" err="1" smtClean="0"/>
              <a:t>Blaise</a:t>
            </a:r>
            <a:r>
              <a:rPr lang="cs-CZ" sz="2400" dirty="0" smtClean="0"/>
              <a:t> Pascal	vyrobil mechanickou kalkulačku</a:t>
            </a:r>
            <a:br>
              <a:rPr lang="cs-CZ" sz="2400" dirty="0" smtClean="0"/>
            </a:br>
            <a:r>
              <a:rPr lang="cs-CZ" sz="2400" dirty="0" smtClean="0"/>
              <a:t>			</a:t>
            </a:r>
            <a:r>
              <a:rPr lang="cs-CZ" sz="2200" dirty="0" smtClean="0"/>
              <a:t>v roce 1642, bylo mu 19 let, vyrobil </a:t>
            </a:r>
            <a:br>
              <a:rPr lang="cs-CZ" sz="2200" dirty="0" smtClean="0"/>
            </a:br>
            <a:r>
              <a:rPr lang="cs-CZ" sz="2200" dirty="0" smtClean="0"/>
              <a:t>                  		 ji pro svého otce, který byl výběrčí </a:t>
            </a:r>
            <a:br>
              <a:rPr lang="cs-CZ" sz="2200" dirty="0" smtClean="0"/>
            </a:br>
            <a:r>
              <a:rPr lang="cs-CZ" sz="2200" dirty="0" smtClean="0"/>
              <a:t>                  		daní. Pro zajímavost rozměry </a:t>
            </a:r>
            <a:br>
              <a:rPr lang="cs-CZ" sz="2200" dirty="0" smtClean="0"/>
            </a:br>
            <a:r>
              <a:rPr lang="cs-CZ" sz="2200" dirty="0" smtClean="0"/>
              <a:t>                  		takové kalkulačky byly 51x10x7,5cm</a:t>
            </a:r>
          </a:p>
          <a:p>
            <a:endParaRPr lang="cs-CZ" dirty="0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619672" y="2060848"/>
            <a:ext cx="1189038" cy="1441450"/>
          </a:xfrm>
          <a:prstGeom prst="rect">
            <a:avLst/>
          </a:prstGeom>
          <a:noFill/>
          <a:ln/>
        </p:spPr>
      </p:pic>
      <p:pic>
        <p:nvPicPr>
          <p:cNvPr id="9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619672" y="4365104"/>
            <a:ext cx="1187450" cy="1239837"/>
          </a:xfrm>
          <a:prstGeom prst="rect">
            <a:avLst/>
          </a:prstGeom>
          <a:noFill/>
          <a:ln/>
        </p:spPr>
      </p:pic>
      <p:sp>
        <p:nvSpPr>
          <p:cNvPr id="10" name="Obdélník 9"/>
          <p:cNvSpPr/>
          <p:nvPr/>
        </p:nvSpPr>
        <p:spPr>
          <a:xfrm>
            <a:off x="1043608" y="3124083"/>
            <a:ext cx="343752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961512" y="5128886"/>
            <a:ext cx="343752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692696"/>
            <a:ext cx="7772400" cy="5327104"/>
          </a:xfrm>
        </p:spPr>
        <p:txBody>
          <a:bodyPr/>
          <a:lstStyle/>
          <a:p>
            <a:r>
              <a:rPr lang="cs-CZ" sz="2400" dirty="0" err="1" smtClean="0"/>
              <a:t>Gottfried</a:t>
            </a:r>
            <a:r>
              <a:rPr lang="cs-CZ" sz="2400" dirty="0" smtClean="0"/>
              <a:t> </a:t>
            </a:r>
            <a:r>
              <a:rPr lang="cs-CZ" sz="2400" dirty="0" err="1" smtClean="0"/>
              <a:t>Wilhelm</a:t>
            </a:r>
            <a:r>
              <a:rPr lang="cs-CZ" sz="2400" dirty="0" smtClean="0"/>
              <a:t> </a:t>
            </a:r>
            <a:r>
              <a:rPr lang="cs-CZ" sz="2400" dirty="0" err="1" smtClean="0"/>
              <a:t>von</a:t>
            </a:r>
            <a:r>
              <a:rPr lang="cs-CZ" sz="2400" dirty="0" smtClean="0"/>
              <a:t> </a:t>
            </a:r>
            <a:r>
              <a:rPr lang="cs-CZ" sz="2400" dirty="0" err="1" smtClean="0"/>
              <a:t>Leibniz</a:t>
            </a:r>
            <a:endParaRPr lang="cs-CZ" sz="2400" dirty="0" smtClean="0"/>
          </a:p>
          <a:p>
            <a:pPr lvl="7"/>
            <a:r>
              <a:rPr lang="cs-CZ" sz="2400" dirty="0" smtClean="0"/>
              <a:t> mechanická kalkulačka </a:t>
            </a:r>
            <a:r>
              <a:rPr lang="cs-CZ" sz="1400" i="1" dirty="0" smtClean="0"/>
              <a:t>„KROKOVÝ KALKULÁTOR“</a:t>
            </a:r>
            <a:endParaRPr lang="cs-CZ" sz="2400" i="1" dirty="0" smtClean="0"/>
          </a:p>
          <a:p>
            <a:pPr lvl="7"/>
            <a:r>
              <a:rPr lang="cs-CZ" sz="2400" dirty="0" smtClean="0"/>
              <a:t>uměla základní matematické operace</a:t>
            </a:r>
            <a:br>
              <a:rPr lang="cs-CZ" sz="2400" dirty="0" smtClean="0"/>
            </a:br>
            <a:r>
              <a:rPr lang="cs-CZ" sz="2400" dirty="0" smtClean="0"/>
              <a:t>+ ,- ,x ,: ,druhá mocnina</a:t>
            </a:r>
          </a:p>
          <a:p>
            <a:pPr lvl="7"/>
            <a:r>
              <a:rPr lang="cs-CZ" sz="2400" dirty="0" smtClean="0"/>
              <a:t>Pracovala na podobné funkci jako </a:t>
            </a:r>
            <a:r>
              <a:rPr lang="cs-CZ" sz="2400" i="1" dirty="0" smtClean="0"/>
              <a:t>FLAŠINET</a:t>
            </a:r>
          </a:p>
          <a:p>
            <a:pPr lvl="7">
              <a:buNone/>
            </a:pPr>
            <a:endParaRPr lang="cs-CZ" sz="2400" i="1" dirty="0" smtClean="0"/>
          </a:p>
          <a:p>
            <a:pPr marL="0" indent="0">
              <a:buNone/>
            </a:pPr>
            <a:r>
              <a:rPr lang="cs-CZ" sz="2400" dirty="0" smtClean="0"/>
              <a:t>                              </a:t>
            </a:r>
            <a:r>
              <a:rPr lang="cs-CZ" sz="2000" dirty="0">
                <a:solidFill>
                  <a:schemeClr val="accent1">
                    <a:lumMod val="60000"/>
                    <a:lumOff val="40000"/>
                  </a:schemeClr>
                </a:solidFill>
                <a:hlinkClick r:id="rId2"/>
              </a:rPr>
              <a:t>http://</a:t>
            </a:r>
            <a:r>
              <a:rPr lang="cs-CZ" sz="1600" dirty="0" smtClean="0">
                <a:solidFill>
                  <a:schemeClr val="accent1">
                    <a:lumMod val="60000"/>
                    <a:lumOff val="40000"/>
                  </a:schemeClr>
                </a:solidFill>
                <a:hlinkClick r:id="rId2"/>
              </a:rPr>
              <a:t>www.chessbase.com/newsdetail.asp?newsid=928</a:t>
            </a:r>
            <a:endParaRPr lang="cs-CZ" sz="16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cs-CZ" sz="18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259632" y="1196752"/>
            <a:ext cx="1420812" cy="1800225"/>
          </a:xfrm>
          <a:prstGeom prst="rect">
            <a:avLst/>
          </a:prstGeom>
          <a:noFill/>
          <a:ln/>
        </p:spPr>
      </p:pic>
      <p:sp>
        <p:nvSpPr>
          <p:cNvPr id="10" name="Obdélník 9"/>
          <p:cNvSpPr/>
          <p:nvPr/>
        </p:nvSpPr>
        <p:spPr>
          <a:xfrm>
            <a:off x="1077654" y="2805007"/>
            <a:ext cx="343752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259" y="4149080"/>
            <a:ext cx="1905000" cy="752475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1077654" y="4744946"/>
            <a:ext cx="343752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POČÍTAČOVÉ TŘETIHORY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516216" y="1844824"/>
            <a:ext cx="2078037" cy="2905125"/>
          </a:xfrm>
          <a:prstGeom prst="rect">
            <a:avLst/>
          </a:prstGeom>
          <a:noFill/>
          <a:ln/>
        </p:spPr>
      </p:pic>
      <p:sp>
        <p:nvSpPr>
          <p:cNvPr id="17" name="Zástupný symbol pro obsah 16"/>
          <p:cNvSpPr>
            <a:spLocks noGrp="1"/>
          </p:cNvSpPr>
          <p:nvPr>
            <p:ph sz="quarter" idx="1"/>
          </p:nvPr>
        </p:nvSpPr>
        <p:spPr>
          <a:xfrm>
            <a:off x="914400" y="1844824"/>
            <a:ext cx="7772400" cy="4174976"/>
          </a:xfrm>
        </p:spPr>
        <p:txBody>
          <a:bodyPr/>
          <a:lstStyle/>
          <a:p>
            <a:r>
              <a:rPr lang="cs-CZ" sz="2400" b="1" cap="all" dirty="0" smtClean="0"/>
              <a:t>Polovina 19. století Oxford</a:t>
            </a:r>
            <a:br>
              <a:rPr lang="cs-CZ" sz="2400" b="1" cap="all" dirty="0" smtClean="0"/>
            </a:br>
            <a:r>
              <a:rPr lang="cs-CZ" sz="2400" b="1" cap="all" dirty="0" smtClean="0"/>
              <a:t> Charles </a:t>
            </a:r>
            <a:r>
              <a:rPr lang="cs-CZ" sz="2400" b="1" cap="all" dirty="0" err="1" smtClean="0"/>
              <a:t>Babbage</a:t>
            </a:r>
            <a:r>
              <a:rPr lang="cs-CZ" sz="2400" b="1" cap="all" dirty="0" smtClean="0"/>
              <a:t>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 sestrojil první počítač 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 smtClean="0"/>
          </a:p>
          <a:p>
            <a:r>
              <a:rPr lang="cs-CZ" sz="2400" b="1" dirty="0" smtClean="0"/>
              <a:t>1848 ANALYTICKÝ STROJ</a:t>
            </a:r>
            <a:endParaRPr lang="cs-CZ" sz="2400" dirty="0" smtClean="0"/>
          </a:p>
          <a:p>
            <a:pPr lvl="1">
              <a:buFont typeface="Wingdings" pitchFamily="2" charset="2"/>
              <a:buChar char="q"/>
            </a:pPr>
            <a:r>
              <a:rPr lang="cs-CZ" sz="2200" dirty="0" smtClean="0"/>
              <a:t>byl prvním počítačem, </a:t>
            </a:r>
          </a:p>
          <a:p>
            <a:pPr lvl="1">
              <a:buFont typeface="Wingdings" pitchFamily="2" charset="2"/>
              <a:buChar char="q"/>
            </a:pPr>
            <a:r>
              <a:rPr lang="cs-CZ" sz="2200" dirty="0" smtClean="0"/>
              <a:t>pracoval na mechanické bázi </a:t>
            </a:r>
          </a:p>
          <a:p>
            <a:pPr lvl="1">
              <a:buFont typeface="Wingdings" pitchFamily="2" charset="2"/>
              <a:buChar char="q"/>
            </a:pPr>
            <a:r>
              <a:rPr lang="cs-CZ" sz="2200" dirty="0" smtClean="0"/>
              <a:t>určil základní směr ve vývoji výpočetní techniky</a:t>
            </a:r>
            <a:endParaRPr lang="cs-CZ" dirty="0"/>
          </a:p>
        </p:txBody>
      </p:sp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572000" y="2420888"/>
            <a:ext cx="1916722" cy="1656184"/>
          </a:xfrm>
          <a:prstGeom prst="rect">
            <a:avLst/>
          </a:prstGeom>
          <a:noFill/>
          <a:ln/>
        </p:spPr>
      </p:pic>
      <p:sp>
        <p:nvSpPr>
          <p:cNvPr id="10" name="Obdélník 9"/>
          <p:cNvSpPr/>
          <p:nvPr/>
        </p:nvSpPr>
        <p:spPr>
          <a:xfrm>
            <a:off x="6516216" y="4361006"/>
            <a:ext cx="343752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400124" y="3693132"/>
            <a:ext cx="343752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PRVNÍ GENERACE POČÍTAČŮ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Neexistoval žádný společný software</a:t>
            </a:r>
          </a:p>
          <a:p>
            <a:pPr marL="274320" lvl="3" indent="-274320">
              <a:spcBef>
                <a:spcPts val="580"/>
              </a:spcBef>
              <a:buClr>
                <a:schemeClr val="accent1"/>
              </a:buClr>
              <a:buSzPct val="85000"/>
            </a:pPr>
            <a:r>
              <a:rPr lang="cs-CZ" sz="2400" dirty="0" smtClean="0"/>
              <a:t>Počítač mohla používat jen jedna osoba </a:t>
            </a:r>
            <a:br>
              <a:rPr lang="cs-CZ" sz="2400" dirty="0" smtClean="0"/>
            </a:br>
            <a:r>
              <a:rPr lang="cs-CZ" sz="2400" dirty="0" smtClean="0"/>
              <a:t>nikdy ne víc lidí najednou</a:t>
            </a:r>
          </a:p>
          <a:p>
            <a:pPr marL="822960" lvl="5" indent="-274320">
              <a:spcBef>
                <a:spcPts val="580"/>
              </a:spcBef>
              <a:buClr>
                <a:schemeClr val="accent1"/>
              </a:buClr>
              <a:buSzPct val="85000"/>
            </a:pPr>
            <a:r>
              <a:rPr lang="cs-CZ" sz="2400" dirty="0" smtClean="0"/>
              <a:t>Bylo běžné, že počítač byl jeden den v týdnu mimo provoz a celý tým inženýrů se staral o jeho údržbu</a:t>
            </a:r>
          </a:p>
          <a:p>
            <a:r>
              <a:rPr lang="cs-CZ" sz="2400" dirty="0" smtClean="0"/>
              <a:t>Hlavní paměť měla méně než 1000 bytů</a:t>
            </a:r>
          </a:p>
          <a:p>
            <a:r>
              <a:rPr lang="cs-CZ" sz="2400" dirty="0" smtClean="0"/>
              <a:t>Vstupy a výstupy byly pouze pomocí </a:t>
            </a:r>
            <a:br>
              <a:rPr lang="cs-CZ" sz="2400" dirty="0" smtClean="0"/>
            </a:br>
            <a:r>
              <a:rPr lang="cs-CZ" sz="2400" dirty="0" smtClean="0"/>
              <a:t>děrných štítků a pásek</a:t>
            </a:r>
          </a:p>
          <a:p>
            <a:r>
              <a:rPr lang="cs-CZ" sz="2400" dirty="0" smtClean="0"/>
              <a:t>Hlavní součástka byla elektronka</a:t>
            </a:r>
            <a:endParaRPr lang="cs-CZ" sz="1600" dirty="0" smtClean="0"/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444208" y="3501008"/>
            <a:ext cx="1905000" cy="1400175"/>
          </a:xfrm>
          <a:prstGeom prst="rect">
            <a:avLst/>
          </a:prstGeom>
          <a:noFill/>
          <a:ln/>
        </p:spPr>
      </p:pic>
      <p:sp>
        <p:nvSpPr>
          <p:cNvPr id="13" name="Obdélník 12"/>
          <p:cNvSpPr/>
          <p:nvPr/>
        </p:nvSpPr>
        <p:spPr>
          <a:xfrm>
            <a:off x="8177332" y="4709213"/>
            <a:ext cx="343752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952" y="4709213"/>
            <a:ext cx="2036151" cy="1569647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7241228" y="5894920"/>
            <a:ext cx="343752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400" b="1" cap="all" dirty="0" smtClean="0"/>
              <a:t>1941 </a:t>
            </a:r>
            <a:r>
              <a:rPr lang="cs-CZ" sz="2400" b="1" cap="all" dirty="0" err="1" smtClean="0"/>
              <a:t>Zuse</a:t>
            </a:r>
            <a:r>
              <a:rPr lang="cs-CZ" sz="2400" b="1" cap="all" dirty="0" smtClean="0"/>
              <a:t> Z4 </a:t>
            </a:r>
            <a:r>
              <a:rPr lang="cs-CZ" sz="2400" b="1" dirty="0" smtClean="0"/>
              <a:t>Konrád </a:t>
            </a:r>
            <a:r>
              <a:rPr lang="cs-CZ" sz="2400" b="1" dirty="0" err="1" smtClean="0"/>
              <a:t>Zuse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sestrojil v Německu malý reléový samočinný počítač, byl však při náletu zničen</a:t>
            </a:r>
          </a:p>
          <a:p>
            <a:endParaRPr lang="cs-CZ" sz="2400" dirty="0" smtClean="0"/>
          </a:p>
          <a:p>
            <a:r>
              <a:rPr lang="cs-CZ" sz="2400" b="1" dirty="0" smtClean="0"/>
              <a:t>1943 MARK 1 </a:t>
            </a:r>
            <a:r>
              <a:rPr lang="cs-CZ" sz="2400" b="1" dirty="0" err="1" smtClean="0"/>
              <a:t>Howard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Aiken</a:t>
            </a:r>
            <a:r>
              <a:rPr lang="cs-CZ" sz="2400" b="1" dirty="0" smtClean="0"/>
              <a:t>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za podpory firmy IBM sestrojil reléový počítač, který sloužil k výpočtům atomové bomby</a:t>
            </a:r>
            <a:br>
              <a:rPr lang="cs-CZ" sz="2400" dirty="0" smtClean="0"/>
            </a:br>
            <a:endParaRPr lang="cs-CZ" sz="2400" dirty="0" smtClean="0"/>
          </a:p>
          <a:p>
            <a:r>
              <a:rPr lang="cs-CZ" sz="2400" b="1" dirty="0" smtClean="0"/>
              <a:t>1944 ENIAC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 první elektronkový počítač</a:t>
            </a:r>
          </a:p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8164569" y="5583787"/>
            <a:ext cx="510797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419" y="4075362"/>
            <a:ext cx="2688704" cy="188501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59632" y="460958"/>
            <a:ext cx="6768752" cy="5320355"/>
          </a:xfrm>
        </p:spPr>
      </p:pic>
      <p:sp>
        <p:nvSpPr>
          <p:cNvPr id="6" name="Obdélník 5"/>
          <p:cNvSpPr/>
          <p:nvPr/>
        </p:nvSpPr>
        <p:spPr>
          <a:xfrm>
            <a:off x="7956376" y="5589240"/>
            <a:ext cx="504056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ENIAC, MANIAC, UNIVAC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None/>
            </a:pPr>
            <a:endParaRPr lang="cs-CZ" sz="2800" dirty="0" smtClean="0"/>
          </a:p>
          <a:p>
            <a:pPr>
              <a:lnSpc>
                <a:spcPct val="80000"/>
              </a:lnSpc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Roku 1944 Univerzita v Pensylvánii </a:t>
            </a:r>
            <a:br>
              <a:rPr lang="cs-CZ" b="1" dirty="0" smtClean="0"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latin typeface="Arial" pitchFamily="34" charset="0"/>
                <a:cs typeface="Arial" pitchFamily="34" charset="0"/>
              </a:rPr>
              <a:t>spuštěn první elektronkový počítač ENIAC. </a:t>
            </a:r>
          </a:p>
          <a:p>
            <a:pPr>
              <a:lnSpc>
                <a:spcPct val="80000"/>
              </a:lnSpc>
            </a:pPr>
            <a:endParaRPr lang="cs-CZ" sz="19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cs-CZ" sz="1900" b="1" dirty="0" smtClean="0">
                <a:latin typeface="Arial" pitchFamily="34" charset="0"/>
                <a:cs typeface="Arial" pitchFamily="34" charset="0"/>
              </a:rPr>
              <a:t>obsahoval :</a:t>
            </a:r>
            <a:r>
              <a:rPr lang="cs-CZ" sz="19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900" dirty="0" smtClean="0">
                <a:latin typeface="Arial" pitchFamily="34" charset="0"/>
                <a:cs typeface="Arial" pitchFamily="34" charset="0"/>
              </a:rPr>
            </a:br>
            <a:r>
              <a:rPr lang="cs-CZ" sz="1900" smtClean="0">
                <a:latin typeface="Arial" pitchFamily="34" charset="0"/>
                <a:cs typeface="Arial" pitchFamily="34" charset="0"/>
              </a:rPr>
              <a:t> • </a:t>
            </a:r>
            <a:r>
              <a:rPr lang="cs-CZ" sz="1800" smtClean="0">
                <a:latin typeface="Arial" pitchFamily="34" charset="0"/>
                <a:cs typeface="Arial" pitchFamily="34" charset="0"/>
              </a:rPr>
              <a:t>18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000 elektronek, 	</a:t>
            </a:r>
            <a:r>
              <a:rPr lang="cs-CZ" sz="1800" smtClean="0">
                <a:latin typeface="Arial" pitchFamily="34" charset="0"/>
                <a:cs typeface="Arial" pitchFamily="34" charset="0"/>
              </a:rPr>
              <a:t>	• byl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chlazen dvěma leteckými motory,</a:t>
            </a:r>
            <a:br>
              <a:rPr lang="cs-CZ" sz="1800" dirty="0" smtClean="0">
                <a:latin typeface="Arial" pitchFamily="34" charset="0"/>
                <a:cs typeface="Arial" pitchFamily="34" charset="0"/>
              </a:rPr>
            </a:br>
            <a:r>
              <a:rPr lang="cs-CZ" sz="1800" smtClean="0">
                <a:latin typeface="Arial" pitchFamily="34" charset="0"/>
                <a:cs typeface="Arial" pitchFamily="34" charset="0"/>
              </a:rPr>
              <a:t> • 10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000 kondenzátorů, </a:t>
            </a:r>
            <a:r>
              <a:rPr lang="cs-CZ" sz="1800" smtClean="0">
                <a:latin typeface="Arial" pitchFamily="34" charset="0"/>
                <a:cs typeface="Arial" pitchFamily="34" charset="0"/>
              </a:rPr>
              <a:t>	• zaujímal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plochu asi 150m</a:t>
            </a:r>
            <a:r>
              <a:rPr lang="cs-CZ" sz="18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, </a:t>
            </a:r>
            <a:br>
              <a:rPr lang="cs-CZ" sz="1800" dirty="0" smtClean="0">
                <a:latin typeface="Arial" pitchFamily="34" charset="0"/>
                <a:cs typeface="Arial" pitchFamily="34" charset="0"/>
              </a:rPr>
            </a:br>
            <a:r>
              <a:rPr lang="cs-CZ" sz="1800" smtClean="0">
                <a:latin typeface="Arial" pitchFamily="34" charset="0"/>
                <a:cs typeface="Arial" pitchFamily="34" charset="0"/>
              </a:rPr>
              <a:t> • 7000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rezistorů (odporů) </a:t>
            </a:r>
            <a:r>
              <a:rPr lang="cs-CZ" sz="1800" smtClean="0">
                <a:latin typeface="Arial" pitchFamily="34" charset="0"/>
                <a:cs typeface="Arial" pitchFamily="34" charset="0"/>
              </a:rPr>
              <a:t>	• hmotnost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činila asi 40 tun,</a:t>
            </a:r>
            <a:br>
              <a:rPr lang="cs-CZ" sz="1800" dirty="0" smtClean="0">
                <a:latin typeface="Arial" pitchFamily="34" charset="0"/>
                <a:cs typeface="Arial" pitchFamily="34" charset="0"/>
              </a:rPr>
            </a:br>
            <a:r>
              <a:rPr lang="cs-CZ" sz="1800" smtClean="0">
                <a:latin typeface="Arial" pitchFamily="34" charset="0"/>
                <a:cs typeface="Arial" pitchFamily="34" charset="0"/>
              </a:rPr>
              <a:t> • 1300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relé.</a:t>
            </a:r>
            <a:endParaRPr lang="cs-CZ" sz="19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endParaRPr lang="cs-CZ" sz="19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cs-CZ" sz="1900" dirty="0" smtClean="0">
                <a:latin typeface="Arial" pitchFamily="34" charset="0"/>
                <a:cs typeface="Arial" pitchFamily="34" charset="0"/>
              </a:rPr>
              <a:t>Byl opravdu velmi pomalý. </a:t>
            </a:r>
            <a:br>
              <a:rPr lang="cs-CZ" sz="1900" dirty="0" smtClean="0">
                <a:latin typeface="Arial" pitchFamily="34" charset="0"/>
                <a:cs typeface="Arial" pitchFamily="34" charset="0"/>
              </a:rPr>
            </a:br>
            <a:r>
              <a:rPr lang="cs-CZ" sz="19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900" dirty="0" smtClean="0">
                <a:latin typeface="Arial" pitchFamily="34" charset="0"/>
                <a:cs typeface="Arial" pitchFamily="34" charset="0"/>
              </a:rPr>
            </a:br>
            <a:r>
              <a:rPr lang="cs-CZ" sz="1900" dirty="0" smtClean="0">
                <a:latin typeface="Arial" pitchFamily="34" charset="0"/>
                <a:cs typeface="Arial" pitchFamily="34" charset="0"/>
              </a:rPr>
              <a:t>Vědci předpovídali, že vydrží sotva pár minut, neboť při tak obrovském počtu součástek hrozilo, že se každou chvíli něco přepálí. </a:t>
            </a:r>
            <a:br>
              <a:rPr lang="cs-CZ" sz="1900" dirty="0" smtClean="0">
                <a:latin typeface="Arial" pitchFamily="34" charset="0"/>
                <a:cs typeface="Arial" pitchFamily="34" charset="0"/>
              </a:rPr>
            </a:br>
            <a:r>
              <a:rPr lang="cs-CZ" sz="19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900" dirty="0" smtClean="0">
                <a:latin typeface="Arial" pitchFamily="34" charset="0"/>
                <a:cs typeface="Arial" pitchFamily="34" charset="0"/>
              </a:rPr>
            </a:br>
            <a:r>
              <a:rPr lang="cs-CZ" sz="1900" dirty="0" smtClean="0">
                <a:latin typeface="Arial" pitchFamily="34" charset="0"/>
                <a:cs typeface="Arial" pitchFamily="34" charset="0"/>
              </a:rPr>
              <a:t>Ve skutečnosti vydržel v provozu až několik hodin, </a:t>
            </a:r>
            <a:br>
              <a:rPr lang="cs-CZ" sz="1900" dirty="0" smtClean="0">
                <a:latin typeface="Arial" pitchFamily="34" charset="0"/>
                <a:cs typeface="Arial" pitchFamily="34" charset="0"/>
              </a:rPr>
            </a:br>
            <a:r>
              <a:rPr lang="cs-CZ" sz="1900" dirty="0" smtClean="0">
                <a:latin typeface="Arial" pitchFamily="34" charset="0"/>
                <a:cs typeface="Arial" pitchFamily="34" charset="0"/>
              </a:rPr>
              <a:t>pak se musel opravit a mohlo se opět "počítat".</a:t>
            </a:r>
          </a:p>
          <a:p>
            <a:pPr>
              <a:lnSpc>
                <a:spcPct val="80000"/>
              </a:lnSpc>
            </a:pPr>
            <a:endParaRPr lang="cs-CZ" sz="2800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2800" dirty="0" smtClean="0"/>
              <a:t>Dalším přírůstkem do rodiny počítačů byl MANIAC (</a:t>
            </a:r>
            <a:r>
              <a:rPr lang="cs-CZ" sz="2800" dirty="0" err="1" smtClean="0"/>
              <a:t>Mathematical</a:t>
            </a:r>
            <a:r>
              <a:rPr lang="cs-CZ" sz="2800" dirty="0" smtClean="0"/>
              <a:t> </a:t>
            </a:r>
            <a:r>
              <a:rPr lang="cs-CZ" sz="2800" dirty="0" err="1" smtClean="0"/>
              <a:t>Analyser</a:t>
            </a:r>
            <a:r>
              <a:rPr lang="cs-CZ" sz="2800" dirty="0" smtClean="0"/>
              <a:t> </a:t>
            </a:r>
            <a:r>
              <a:rPr lang="cs-CZ" sz="2800" dirty="0" err="1" smtClean="0"/>
              <a:t>Numerical</a:t>
            </a:r>
            <a:r>
              <a:rPr lang="cs-CZ" sz="2800" dirty="0" smtClean="0"/>
              <a:t> </a:t>
            </a:r>
            <a:r>
              <a:rPr lang="cs-CZ" sz="2800" dirty="0" err="1" smtClean="0"/>
              <a:t>Integrator</a:t>
            </a:r>
            <a:r>
              <a:rPr lang="cs-CZ" sz="2800" dirty="0" smtClean="0"/>
              <a:t> And </a:t>
            </a:r>
            <a:r>
              <a:rPr lang="cs-CZ" sz="2800" dirty="0" err="1" smtClean="0"/>
              <a:t>Computer</a:t>
            </a:r>
            <a:r>
              <a:rPr lang="cs-CZ" sz="2800" dirty="0" smtClean="0"/>
              <a:t>). Byl sestaven roku 1945 a uveden do provozu Johnem </a:t>
            </a:r>
            <a:r>
              <a:rPr lang="cs-CZ" sz="2800" dirty="0" err="1" smtClean="0"/>
              <a:t>von</a:t>
            </a:r>
            <a:r>
              <a:rPr lang="cs-CZ" sz="2800" dirty="0" smtClean="0"/>
              <a:t> Neumanem. Tento počítač byl také (mimo jiné) využit k vývoji vodíkové bomby.</a:t>
            </a:r>
          </a:p>
          <a:p>
            <a:pPr>
              <a:lnSpc>
                <a:spcPct val="80000"/>
              </a:lnSpc>
            </a:pPr>
            <a:endParaRPr lang="cs-CZ" sz="2800" dirty="0" smtClean="0"/>
          </a:p>
          <a:p>
            <a:pPr>
              <a:lnSpc>
                <a:spcPct val="80000"/>
              </a:lnSpc>
            </a:pPr>
            <a:r>
              <a:rPr lang="cs-CZ" sz="2800" dirty="0" smtClean="0"/>
              <a:t>UNIVAC byl roku 1951 prvním sériově vyráběným počítačem. Výrobcem byla firma Remington.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DRUHÁ GENERACE POČÍTAČŮ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57730" y="1700808"/>
            <a:ext cx="7772400" cy="45720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z="2800" b="1" dirty="0" smtClean="0"/>
              <a:t>objev tranzistoru 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objevitelem byl John </a:t>
            </a:r>
            <a:r>
              <a:rPr lang="cs-CZ" sz="2800" dirty="0" err="1" smtClean="0"/>
              <a:t>Barden</a:t>
            </a:r>
            <a:r>
              <a:rPr lang="cs-CZ" sz="2800" dirty="0" smtClean="0"/>
              <a:t>, </a:t>
            </a:r>
            <a:br>
              <a:rPr lang="cs-CZ" sz="2800" dirty="0" smtClean="0"/>
            </a:br>
            <a:r>
              <a:rPr lang="cs-CZ" sz="2800" dirty="0" smtClean="0"/>
              <a:t>díky vlastnostem tranzistoru </a:t>
            </a:r>
            <a:br>
              <a:rPr lang="cs-CZ" sz="2800" dirty="0" smtClean="0"/>
            </a:br>
            <a:r>
              <a:rPr lang="cs-CZ" sz="2800" dirty="0" smtClean="0"/>
              <a:t>mnohonásobně zmenšil samotný počítač, </a:t>
            </a:r>
            <a:br>
              <a:rPr lang="cs-CZ" sz="2800" dirty="0" smtClean="0"/>
            </a:br>
            <a:r>
              <a:rPr lang="cs-CZ" sz="2800" dirty="0" smtClean="0"/>
              <a:t>snížil energetické nároky počítače a zvýšil rychlost a spolehlivost. </a:t>
            </a:r>
            <a:br>
              <a:rPr lang="cs-CZ" sz="2800" dirty="0" smtClean="0"/>
            </a:br>
            <a:endParaRPr lang="cs-CZ" sz="2800" dirty="0" smtClean="0"/>
          </a:p>
          <a:p>
            <a:pPr>
              <a:lnSpc>
                <a:spcPct val="90000"/>
              </a:lnSpc>
            </a:pPr>
            <a:r>
              <a:rPr lang="cs-CZ" sz="2800" dirty="0" smtClean="0"/>
              <a:t>V tomto období již vznikají </a:t>
            </a:r>
            <a:r>
              <a:rPr lang="cs-CZ" sz="2800" b="1" dirty="0" smtClean="0"/>
              <a:t>první programovací jazyky</a:t>
            </a:r>
            <a:r>
              <a:rPr lang="cs-CZ" sz="2800" dirty="0" smtClean="0"/>
              <a:t> - COBOL a FORTRAN - a s nimi i první operační systémy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1340768"/>
            <a:ext cx="1709858" cy="1704954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8500474" y="2853752"/>
            <a:ext cx="459312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TŘETÍ GENERACE POČÍTAČŮ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948264" y="1772816"/>
            <a:ext cx="1714500" cy="1095375"/>
          </a:xfrm>
          <a:prstGeom prst="rect">
            <a:avLst/>
          </a:prstGeom>
          <a:noFill/>
          <a:ln/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940152" y="5013176"/>
            <a:ext cx="1905000" cy="1295400"/>
          </a:xfrm>
          <a:prstGeom prst="rect">
            <a:avLst/>
          </a:prstGeom>
          <a:noFill/>
          <a:ln/>
        </p:spPr>
      </p:pic>
      <p:sp>
        <p:nvSpPr>
          <p:cNvPr id="9" name="Obdélník 8"/>
          <p:cNvSpPr/>
          <p:nvPr/>
        </p:nvSpPr>
        <p:spPr>
          <a:xfrm>
            <a:off x="7793944" y="6116606"/>
            <a:ext cx="450463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700" y="1464428"/>
            <a:ext cx="1846064" cy="1384548"/>
          </a:xfrm>
          <a:prstGeom prst="rect">
            <a:avLst/>
          </a:prstGeom>
        </p:spPr>
      </p:pic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400" dirty="0" smtClean="0"/>
              <a:t>Rozvoj umožnil vývoj </a:t>
            </a:r>
            <a:r>
              <a:rPr lang="cs-CZ" sz="2400" b="1" dirty="0" err="1" smtClean="0"/>
              <a:t>tzv.integrovaného</a:t>
            </a:r>
            <a:r>
              <a:rPr lang="cs-CZ" sz="2400" b="1" dirty="0" smtClean="0"/>
              <a:t> </a:t>
            </a:r>
            <a:r>
              <a:rPr lang="cs-CZ" sz="2400" b="1" dirty="0" smtClean="0"/>
              <a:t/>
            </a:r>
            <a:br>
              <a:rPr lang="cs-CZ" sz="2400" b="1" dirty="0" smtClean="0"/>
            </a:br>
            <a:r>
              <a:rPr lang="cs-CZ" sz="2400" b="1" dirty="0" smtClean="0"/>
              <a:t>obvodu</a:t>
            </a:r>
            <a:endParaRPr lang="cs-CZ" sz="2400" b="1" dirty="0" smtClean="0"/>
          </a:p>
          <a:p>
            <a:pPr>
              <a:lnSpc>
                <a:spcPct val="90000"/>
              </a:lnSpc>
            </a:pPr>
            <a:r>
              <a:rPr lang="cs-CZ" sz="2400" dirty="0" smtClean="0"/>
              <a:t>1967 ANITOU MARK 8 </a:t>
            </a:r>
            <a:br>
              <a:rPr lang="cs-CZ" sz="2400" dirty="0" smtClean="0"/>
            </a:br>
            <a:r>
              <a:rPr lang="cs-CZ" sz="2400" dirty="0" smtClean="0"/>
              <a:t>první osobní PC</a:t>
            </a:r>
            <a:br>
              <a:rPr lang="cs-CZ" sz="2400" dirty="0" smtClean="0"/>
            </a:br>
            <a:r>
              <a:rPr lang="cs-CZ" sz="2400" dirty="0" smtClean="0"/>
              <a:t>firma IBM postavila první počítač na bázi integrovaných obvodů.</a:t>
            </a:r>
            <a:br>
              <a:rPr lang="cs-CZ" sz="2400" dirty="0" smtClean="0"/>
            </a:br>
            <a:endParaRPr lang="cs-CZ" sz="2400" dirty="0" smtClean="0"/>
          </a:p>
          <a:p>
            <a:pPr>
              <a:lnSpc>
                <a:spcPct val="90000"/>
              </a:lnSpc>
            </a:pPr>
            <a:r>
              <a:rPr lang="cs-CZ" sz="2400" dirty="0" smtClean="0"/>
              <a:t>První počítače tohoto druhu ovládaly sotva víc než čtyři základní početní operace, postupně byly doplňovány pro řešení dalších matematických funkcí a jejich rozvoj po celém světě začal snižovat jejich cenu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8426510" y="2676221"/>
            <a:ext cx="465969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13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ČTVTÁ GENERACE POČÍTAČŮ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66384" y="1448085"/>
            <a:ext cx="6668431" cy="4571429"/>
          </a:xfrm>
        </p:spPr>
      </p:pic>
      <p:sp>
        <p:nvSpPr>
          <p:cNvPr id="8" name="Obdélník 7"/>
          <p:cNvSpPr/>
          <p:nvPr/>
        </p:nvSpPr>
        <p:spPr>
          <a:xfrm>
            <a:off x="7956376" y="5661248"/>
            <a:ext cx="576064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400" b="1" dirty="0" smtClean="0"/>
              <a:t>196</a:t>
            </a:r>
            <a:r>
              <a:rPr lang="cs-CZ" sz="2400" dirty="0" smtClean="0"/>
              <a:t>9 FIRMA Texas Instruments – </a:t>
            </a:r>
            <a:r>
              <a:rPr lang="cs-CZ" sz="2400" b="1" dirty="0" smtClean="0"/>
              <a:t>výroba mikroprocesorů</a:t>
            </a:r>
          </a:p>
          <a:p>
            <a:r>
              <a:rPr lang="cs-CZ" sz="2400" dirty="0" smtClean="0"/>
              <a:t>Mikroprocesor plní v počítači funkci CPU-centrální jednotky</a:t>
            </a:r>
          </a:p>
          <a:p>
            <a:r>
              <a:rPr lang="cs-CZ" sz="2400" dirty="0" smtClean="0"/>
              <a:t>Vznikají první osobní </a:t>
            </a:r>
            <a:br>
              <a:rPr lang="cs-CZ" sz="2400" dirty="0" smtClean="0"/>
            </a:br>
            <a:r>
              <a:rPr lang="cs-CZ" sz="2400" dirty="0" smtClean="0"/>
              <a:t>počítače a začíná </a:t>
            </a:r>
            <a:br>
              <a:rPr lang="cs-CZ" sz="2400" dirty="0" smtClean="0"/>
            </a:br>
            <a:r>
              <a:rPr lang="cs-CZ" sz="2400" dirty="0" smtClean="0"/>
              <a:t>závod ve vývoji </a:t>
            </a:r>
            <a:br>
              <a:rPr lang="cs-CZ" sz="2400" dirty="0" smtClean="0"/>
            </a:br>
            <a:r>
              <a:rPr lang="cs-CZ" sz="2400" dirty="0" smtClean="0"/>
              <a:t>výpočetní techniky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první počítač APPLE</a:t>
            </a:r>
          </a:p>
          <a:p>
            <a:endParaRPr lang="cs-CZ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355976" y="2420888"/>
            <a:ext cx="4038600" cy="3311525"/>
          </a:xfrm>
          <a:prstGeom prst="rect">
            <a:avLst/>
          </a:prstGeom>
          <a:noFill/>
          <a:ln/>
        </p:spPr>
      </p:pic>
      <p:sp>
        <p:nvSpPr>
          <p:cNvPr id="8" name="Obdélník 7"/>
          <p:cNvSpPr/>
          <p:nvPr/>
        </p:nvSpPr>
        <p:spPr>
          <a:xfrm>
            <a:off x="8131506" y="5540443"/>
            <a:ext cx="472942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16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PRVNÍ UŽIVATELSKÉ ROZHRANÍ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7" name="Picture 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24759" y="1447800"/>
            <a:ext cx="6351681" cy="4572000"/>
          </a:xfrm>
          <a:noFill/>
          <a:ln/>
        </p:spPr>
      </p:pic>
      <p:sp>
        <p:nvSpPr>
          <p:cNvPr id="8" name="Obdélník 7"/>
          <p:cNvSpPr/>
          <p:nvPr/>
        </p:nvSpPr>
        <p:spPr>
          <a:xfrm>
            <a:off x="7740352" y="5661248"/>
            <a:ext cx="504056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17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PRVNÍ POČÍTAČ IBM A IQ151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16</a:t>
            </a:fld>
            <a:endParaRPr lang="cs-CZ"/>
          </a:p>
        </p:txBody>
      </p:sp>
      <p:pic>
        <p:nvPicPr>
          <p:cNvPr id="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916832"/>
            <a:ext cx="4647053" cy="4141440"/>
          </a:xfrm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923928" y="1340768"/>
            <a:ext cx="4978400" cy="2738438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7732168" y="5661248"/>
            <a:ext cx="504056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18</a:t>
            </a:r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SUPERPOČÍTAČE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17</a:t>
            </a:fld>
            <a:endParaRPr lang="cs-CZ"/>
          </a:p>
        </p:txBody>
      </p:sp>
      <p:pic>
        <p:nvPicPr>
          <p:cNvPr id="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66384" y="2081418"/>
            <a:ext cx="6668431" cy="3939869"/>
          </a:xfrm>
        </p:spPr>
      </p:pic>
      <p:sp>
        <p:nvSpPr>
          <p:cNvPr id="8" name="Obdélník 7"/>
          <p:cNvSpPr/>
          <p:nvPr/>
        </p:nvSpPr>
        <p:spPr>
          <a:xfrm>
            <a:off x="7884368" y="5661248"/>
            <a:ext cx="504056" cy="38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19</a:t>
            </a:r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Úlohy k procvičení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"/>
          </p:nvPr>
        </p:nvSpPr>
        <p:spPr>
          <a:xfrm>
            <a:off x="914400" y="1988840"/>
            <a:ext cx="7772400" cy="403096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1. Zpracuj odpovědi v pracovním listu, ke správným odpovědím můžeš použít prezentaci, internet a časopisy a literaturu v učebně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pPr>
              <a:buNone/>
            </a:pPr>
            <a:r>
              <a:rPr lang="cs-CZ" dirty="0" smtClean="0"/>
              <a:t>2. Dobrovolný úkol – sestav referát, který se týká tohoto tématu</a:t>
            </a:r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i="1" dirty="0" smtClean="0"/>
              <a:t>Hotové úlohy si nechej zkontrolovat a oznámkovat</a:t>
            </a:r>
          </a:p>
        </p:txBody>
      </p:sp>
      <p:pic>
        <p:nvPicPr>
          <p:cNvPr id="11" name="Zástupný symbol pro obsah 8" descr="isCAI3P1Y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04248" y="260648"/>
            <a:ext cx="1625600" cy="14351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Informatika pro základní školy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press</a:t>
            </a:r>
            <a:endParaRPr lang="cs-CZ" dirty="0" smtClean="0"/>
          </a:p>
          <a:p>
            <a:r>
              <a:rPr lang="cs-CZ" dirty="0" smtClean="0"/>
              <a:t>Informatika a výpočetní technika </a:t>
            </a:r>
            <a:r>
              <a:rPr lang="cs-CZ" dirty="0" err="1" smtClean="0"/>
              <a:t>Kompedium</a:t>
            </a:r>
            <a:r>
              <a:rPr lang="cs-CZ" dirty="0" smtClean="0"/>
              <a:t> </a:t>
            </a:r>
            <a:r>
              <a:rPr lang="cs-CZ" dirty="0" err="1" smtClean="0"/>
              <a:t>Computer</a:t>
            </a:r>
            <a:r>
              <a:rPr lang="cs-CZ" dirty="0" smtClean="0"/>
              <a:t> Media</a:t>
            </a:r>
          </a:p>
          <a:p>
            <a:r>
              <a:rPr lang="cs-CZ" dirty="0" smtClean="0"/>
              <a:t>Informatika pro základní školy </a:t>
            </a:r>
            <a:r>
              <a:rPr lang="cs-CZ" dirty="0" err="1" smtClean="0"/>
              <a:t>Computer</a:t>
            </a:r>
            <a:r>
              <a:rPr lang="cs-CZ" dirty="0" smtClean="0"/>
              <a:t> Media</a:t>
            </a:r>
          </a:p>
          <a:p>
            <a:r>
              <a:rPr lang="cs-CZ" dirty="0" smtClean="0"/>
              <a:t>Obrázky čerpány </a:t>
            </a:r>
            <a:r>
              <a:rPr lang="cs-CZ" dirty="0"/>
              <a:t>z:</a:t>
            </a:r>
            <a:br>
              <a:rPr lang="cs-CZ" dirty="0"/>
            </a:br>
            <a:r>
              <a:rPr lang="cs-CZ" sz="2200" dirty="0"/>
              <a:t>1. </a:t>
            </a:r>
            <a:r>
              <a:rPr lang="cs-CZ" sz="2200" dirty="0">
                <a:hlinkClick r:id="rId2"/>
              </a:rPr>
              <a:t>http://</a:t>
            </a:r>
            <a:r>
              <a:rPr lang="cs-CZ" sz="2200" dirty="0" smtClean="0">
                <a:hlinkClick r:id="rId2"/>
              </a:rPr>
              <a:t>ucebnice2.enviregion.cz/premena-krajiny-a-rekultivace/historie-nasi-krajiny/otisky-minulosti</a:t>
            </a: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/>
              <a:t>2. </a:t>
            </a:r>
            <a:r>
              <a:rPr lang="cs-CZ" sz="2200" dirty="0">
                <a:hlinkClick r:id="rId3"/>
              </a:rPr>
              <a:t>http://</a:t>
            </a:r>
            <a:r>
              <a:rPr lang="cs-CZ" sz="2200" dirty="0" smtClean="0">
                <a:hlinkClick r:id="rId3"/>
              </a:rPr>
              <a:t>sk.wikipedia.org/wiki/Leonardo_da_Vinci</a:t>
            </a: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/>
              <a:t>3. </a:t>
            </a:r>
            <a:r>
              <a:rPr lang="cs-CZ" sz="2200" dirty="0">
                <a:hlinkClick r:id="rId4"/>
              </a:rPr>
              <a:t>http://</a:t>
            </a:r>
            <a:r>
              <a:rPr lang="cs-CZ" sz="2200" dirty="0" smtClean="0">
                <a:hlinkClick r:id="rId4"/>
              </a:rPr>
              <a:t>www.gadel.info/2012/03/thought-provoking-quotes-by-blaise.html</a:t>
            </a: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 smtClean="0"/>
              <a:t>4.http</a:t>
            </a:r>
            <a:r>
              <a:rPr lang="cs-CZ" sz="2200" dirty="0"/>
              <a:t>://</a:t>
            </a:r>
            <a:r>
              <a:rPr lang="cs-CZ" sz="2200" dirty="0" smtClean="0"/>
              <a:t>en.wikipedia.org/wiki/</a:t>
            </a:r>
            <a:r>
              <a:rPr lang="cs-CZ" sz="2200" dirty="0" err="1" smtClean="0"/>
              <a:t>File:Gottfried_Wilhelm_von_Leibniz.jpg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/>
              <a:t>5. </a:t>
            </a:r>
            <a:r>
              <a:rPr lang="cs-CZ" sz="2200" dirty="0">
                <a:hlinkClick r:id="rId5"/>
              </a:rPr>
              <a:t>http://</a:t>
            </a:r>
            <a:r>
              <a:rPr lang="cs-CZ" sz="2200" dirty="0" smtClean="0">
                <a:hlinkClick r:id="rId5"/>
              </a:rPr>
              <a:t>www.petrn.wz.cz/historie.htm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6.,</a:t>
            </a:r>
            <a:r>
              <a:rPr lang="cs-CZ" sz="1900" dirty="0" smtClean="0"/>
              <a:t>7.http</a:t>
            </a:r>
            <a:r>
              <a:rPr lang="cs-CZ" sz="1900" dirty="0"/>
              <a:t>://www.fi.muni.cz/usr/jkucera/pv109/vystavka/xnezerka_babbage.html</a:t>
            </a:r>
            <a:br>
              <a:rPr lang="cs-CZ" sz="1900" dirty="0"/>
            </a:br>
            <a:r>
              <a:rPr lang="cs-CZ" sz="1900" dirty="0"/>
              <a:t>8. </a:t>
            </a:r>
            <a:r>
              <a:rPr lang="cs-CZ" sz="1900" dirty="0">
                <a:hlinkClick r:id="rId6"/>
              </a:rPr>
              <a:t>http://</a:t>
            </a:r>
            <a:r>
              <a:rPr lang="cs-CZ" sz="1900" dirty="0" smtClean="0">
                <a:hlinkClick r:id="rId6"/>
              </a:rPr>
              <a:t>www.fi.muni.cz/usr/jkucera/pv109/2003/xkutner-esej.htm</a:t>
            </a:r>
            <a:r>
              <a:rPr lang="cs-CZ" sz="1900" dirty="0" smtClean="0"/>
              <a:t/>
            </a:r>
            <a:br>
              <a:rPr lang="cs-CZ" sz="1900" dirty="0" smtClean="0"/>
            </a:br>
            <a:r>
              <a:rPr lang="cs-CZ" sz="1900" dirty="0"/>
              <a:t>9. http://mason.gmu.edu/~montecin/vacuum_tube.html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Přehled zdrojů a odkazů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Obrázky čerpány z</a:t>
            </a:r>
            <a:r>
              <a:rPr lang="cs-CZ" sz="2000" dirty="0" smtClean="0"/>
              <a:t>:</a:t>
            </a:r>
            <a:br>
              <a:rPr lang="cs-CZ" sz="2000" dirty="0" smtClean="0"/>
            </a:br>
            <a:r>
              <a:rPr lang="cs-CZ" sz="1800" dirty="0" smtClean="0"/>
              <a:t>10.</a:t>
            </a:r>
            <a:r>
              <a:rPr lang="cs-CZ" sz="1800" dirty="0" smtClean="0">
                <a:hlinkClick r:id="rId2"/>
              </a:rPr>
              <a:t>http</a:t>
            </a:r>
            <a:r>
              <a:rPr lang="cs-CZ" sz="1800" dirty="0">
                <a:hlinkClick r:id="rId2"/>
              </a:rPr>
              <a:t>://</a:t>
            </a:r>
            <a:r>
              <a:rPr lang="cs-CZ" sz="1800" dirty="0" smtClean="0">
                <a:hlinkClick r:id="rId2"/>
              </a:rPr>
              <a:t>physinfo.ulb.ac.be/divers_html/powerpc_programming_info/intro_to_risc/irt2_history2.html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 smtClean="0"/>
              <a:t>11. http</a:t>
            </a:r>
            <a:r>
              <a:rPr lang="cs-CZ" sz="1800" dirty="0"/>
              <a:t>://</a:t>
            </a:r>
            <a:r>
              <a:rPr lang="cs-CZ" sz="1800" dirty="0" smtClean="0"/>
              <a:t>www.computersciencelab.com/ComputerHistory/HistoryPt4.html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1800" dirty="0"/>
              <a:t>12.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www.porticus.org/bell/belllabs_transistor.html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13.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www.abicko.cz/clanek/serialy/4824/cislicova-technika-xxvii.html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14.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it.pedf.cuni.cz/prakcin/images_cb.php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/>
              <a:t>15.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it.pedf.cuni.cz/prakcin/images_cb.php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/>
              <a:t>16.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it.pedf.cuni.cz/prakcin/images_cb.php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/>
              <a:t>17.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it.pedf.cuni.cz/prakcin/images_cb.php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18.</a:t>
            </a:r>
            <a:r>
              <a:rPr lang="cs-CZ" sz="1800" dirty="0">
                <a:hlinkClick r:id="rId5"/>
              </a:rPr>
              <a:t>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it.pedf.cuni.cz/prakcin/images_cb.php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19. </a:t>
            </a:r>
            <a:r>
              <a:rPr lang="cs-CZ" sz="1800" dirty="0">
                <a:hlinkClick r:id="rId5"/>
              </a:rPr>
              <a:t>http://it.pedf.cuni.cz/prakcin/images_cb.php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2463333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329</TotalTime>
  <Words>367</Words>
  <Application>Microsoft Office PowerPoint</Application>
  <PresentationFormat>Předvádění na obrazovce (4:3)</PresentationFormat>
  <Paragraphs>153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Jmění</vt:lpstr>
      <vt:lpstr>Základní škola a mateřská škola Staré Město   Interaktivní škola pro žáka 21.století</vt:lpstr>
      <vt:lpstr>POČÍTAČOVÉ PRVOHORY</vt:lpstr>
      <vt:lpstr>POČÍTAČOVÉ DRUHOHORY </vt:lpstr>
      <vt:lpstr>Prezentace aplikace PowerPoint</vt:lpstr>
      <vt:lpstr>POČÍTAČOVÉ TŘETIHORY</vt:lpstr>
      <vt:lpstr>PRVNÍ GENERACE POČÍTAČŮ</vt:lpstr>
      <vt:lpstr>Prezentace aplikace PowerPoint</vt:lpstr>
      <vt:lpstr>Prezentace aplikace PowerPoint</vt:lpstr>
      <vt:lpstr>ENIAC, MANIAC, UNIVAC</vt:lpstr>
      <vt:lpstr>Prezentace aplikace PowerPoint</vt:lpstr>
      <vt:lpstr>DRUHÁ GENERACE POČÍTAČŮ</vt:lpstr>
      <vt:lpstr>TŘETÍ GENERACE POČÍTAČŮ</vt:lpstr>
      <vt:lpstr>ČTVTÁ GENERACE POČÍTAČŮ</vt:lpstr>
      <vt:lpstr>Prezentace aplikace PowerPoint</vt:lpstr>
      <vt:lpstr>PRVNÍ UŽIVATELSKÉ ROZHRANÍ</vt:lpstr>
      <vt:lpstr>PRVNÍ POČÍTAČ IBM A IQ151</vt:lpstr>
      <vt:lpstr>SUPERPOČÍTAČE</vt:lpstr>
      <vt:lpstr>Úlohy k procvičení</vt:lpstr>
      <vt:lpstr>Přehled zdrojů a odkazů</vt:lpstr>
      <vt:lpstr>Přehled zdrojů a odkazů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icts</cp:lastModifiedBy>
  <cp:revision>84</cp:revision>
  <dcterms:created xsi:type="dcterms:W3CDTF">2010-07-04T09:26:34Z</dcterms:created>
  <dcterms:modified xsi:type="dcterms:W3CDTF">2012-11-18T15:52:36Z</dcterms:modified>
</cp:coreProperties>
</file>