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2" r:id="rId3"/>
    <p:sldId id="259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88455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6086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13031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Výsledky po sloupcích:</a:t>
            </a:r>
            <a:r>
              <a:rPr lang="cs-CZ" baseline="0" dirty="0" smtClean="0"/>
              <a:t> 0,6,7,5,3,   9,1,2,8,4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Pojmenuj věci slovem nadřazeným, pojmenuj slova a seřaď</a:t>
            </a:r>
            <a:r>
              <a:rPr lang="cs-CZ" baseline="0" dirty="0" smtClean="0"/>
              <a:t> podle abecedy</a:t>
            </a:r>
            <a:r>
              <a:rPr lang="cs-CZ" baseline="0" dirty="0" smtClean="0"/>
              <a:t>.</a:t>
            </a:r>
          </a:p>
          <a:p>
            <a:r>
              <a:rPr lang="cs-CZ" baseline="0" dirty="0" smtClean="0"/>
              <a:t>Zdroj obrázků: MS </a:t>
            </a:r>
            <a:r>
              <a:rPr lang="cs-CZ" baseline="0" smtClean="0"/>
              <a:t>Office – klipart.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10" Type="http://schemas.openxmlformats.org/officeDocument/2006/relationships/image" Target="../media/image13.gif"/><Relationship Id="rId4" Type="http://schemas.openxmlformats.org/officeDocument/2006/relationships/image" Target="../media/image7.gif"/><Relationship Id="rId9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Matematika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Početní operace do100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15.12.2010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169768" cy="457200"/>
          </a:xfrm>
        </p:spPr>
        <p:txBody>
          <a:bodyPr/>
          <a:lstStyle/>
          <a:p>
            <a:r>
              <a:rPr lang="cs-CZ" dirty="0" smtClean="0"/>
              <a:t>EU do škol – šablona III/2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Blíží se Vánoce a vy se jistě těšíte na vánoční stromeček a dárky.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2289448" cy="4861520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Přiřaď baňku k příkladu     </a:t>
            </a:r>
          </a:p>
          <a:p>
            <a:pPr>
              <a:lnSpc>
                <a:spcPct val="200000"/>
              </a:lnSpc>
              <a:buNone/>
            </a:pP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9-(6+3) =</a:t>
            </a:r>
          </a:p>
          <a:p>
            <a:pPr>
              <a:lnSpc>
                <a:spcPct val="200000"/>
              </a:lnSpc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4+ (10-8) =</a:t>
            </a:r>
          </a:p>
          <a:p>
            <a:pPr>
              <a:lnSpc>
                <a:spcPct val="200000"/>
              </a:lnSpc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(10+6) -9 =</a:t>
            </a:r>
          </a:p>
          <a:p>
            <a:pPr>
              <a:lnSpc>
                <a:spcPct val="200000"/>
              </a:lnSpc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( 8-6) +3 =</a:t>
            </a:r>
          </a:p>
          <a:p>
            <a:pPr>
              <a:lnSpc>
                <a:spcPct val="200000"/>
              </a:lnSpc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19-(13+3)=</a:t>
            </a: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Jana\AppData\Local\Microsoft\Windows\Temporary Internet Files\Content.IE5\DQYQPW8T\MC9003048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764704"/>
            <a:ext cx="3096344" cy="5845618"/>
          </a:xfrm>
          <a:prstGeom prst="rect">
            <a:avLst/>
          </a:prstGeom>
          <a:noFill/>
        </p:spPr>
      </p:pic>
      <p:sp>
        <p:nvSpPr>
          <p:cNvPr id="10" name="Vývojový diagram: spojka 9"/>
          <p:cNvSpPr/>
          <p:nvPr/>
        </p:nvSpPr>
        <p:spPr>
          <a:xfrm>
            <a:off x="4211960" y="2708920"/>
            <a:ext cx="360040" cy="3600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3347864" y="4221088"/>
            <a:ext cx="360040" cy="3600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4932040" y="4077072"/>
            <a:ext cx="432048" cy="5040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3635896" y="3356992"/>
            <a:ext cx="360040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3923928" y="5157192"/>
            <a:ext cx="360040" cy="5040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5436096" y="5085184"/>
            <a:ext cx="432048" cy="5040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>
            <a:off x="5004048" y="2708920"/>
            <a:ext cx="432048" cy="5040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6012160" y="3933056"/>
            <a:ext cx="360040" cy="5040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>
            <a:off x="4427984" y="3789040"/>
            <a:ext cx="360040" cy="3600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>
            <a:off x="4427984" y="4725144"/>
            <a:ext cx="504056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Zástupný symbol pro obsah 5"/>
          <p:cNvSpPr txBox="1">
            <a:spLocks/>
          </p:cNvSpPr>
          <p:nvPr/>
        </p:nvSpPr>
        <p:spPr>
          <a:xfrm>
            <a:off x="6444208" y="1600200"/>
            <a:ext cx="2160240" cy="48615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Přiřaď baňku k příkladu     </a:t>
            </a:r>
          </a:p>
          <a:p>
            <a:pPr marL="274320" marR="0" lvl="0" indent="-274320" algn="l" defTabSz="914400" rtl="0" eaLnBrk="1" fontAlgn="auto" latinLnBrk="0" hangingPunct="1">
              <a:lnSpc>
                <a:spcPct val="2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19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-(6+4) =</a:t>
            </a:r>
          </a:p>
          <a:p>
            <a:pPr marL="274320" marR="0" lvl="0" indent="-274320" algn="l" defTabSz="914400" rtl="0" eaLnBrk="1" fontAlgn="auto" latinLnBrk="0" hangingPunct="1">
              <a:lnSpc>
                <a:spcPct val="2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+ (9-8) =</a:t>
            </a:r>
          </a:p>
          <a:p>
            <a:pPr marL="274320" marR="0" lvl="0" indent="-274320" algn="l" defTabSz="914400" rtl="0" eaLnBrk="1" fontAlgn="auto" latinLnBrk="0" hangingPunct="1">
              <a:lnSpc>
                <a:spcPct val="2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(10-6) -2 =</a:t>
            </a:r>
          </a:p>
          <a:p>
            <a:pPr marL="274320" marR="0" lvl="0" indent="-274320" algn="l" defTabSz="914400" rtl="0" eaLnBrk="1" fontAlgn="auto" latinLnBrk="0" hangingPunct="1">
              <a:lnSpc>
                <a:spcPct val="2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( 18-6) -4 =</a:t>
            </a:r>
          </a:p>
          <a:p>
            <a:pPr marL="274320" marR="0" lvl="0" indent="-274320" algn="l" defTabSz="914400" rtl="0" eaLnBrk="1" fontAlgn="auto" latinLnBrk="0" hangingPunct="1">
              <a:lnSpc>
                <a:spcPct val="2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9-(3+2)=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alphaModFix amt="3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Když správně vypočítáš příklady, můžeš si rozbalit dárky.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1187624" y="1412776"/>
          <a:ext cx="7416824" cy="44644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4480"/>
                <a:gridCol w="763932"/>
                <a:gridCol w="3080118"/>
                <a:gridCol w="628294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60 + (33-3) =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(19-7)+20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19475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   7+ (20-9) =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(60-5) +10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12005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(50 – 20)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+8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20 + (100-30) =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2736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(80- 30) -6 =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10 + (2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-3) =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776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 + (70-30) =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40 + (38-6) =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60 + (33-3) =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90-(14-4)=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650816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(90-50) +9=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(30-9) +6=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132856"/>
            <a:ext cx="432048" cy="537800"/>
          </a:xfrm>
          <a:prstGeom prst="rect">
            <a:avLst/>
          </a:prstGeom>
          <a:noFill/>
        </p:spPr>
      </p:pic>
      <p:pic>
        <p:nvPicPr>
          <p:cNvPr id="9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708920"/>
            <a:ext cx="432048" cy="537800"/>
          </a:xfrm>
          <a:prstGeom prst="rect">
            <a:avLst/>
          </a:prstGeom>
          <a:noFill/>
        </p:spPr>
      </p:pic>
      <p:pic>
        <p:nvPicPr>
          <p:cNvPr id="11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3501008"/>
            <a:ext cx="432048" cy="537800"/>
          </a:xfrm>
          <a:prstGeom prst="rect">
            <a:avLst/>
          </a:prstGeom>
          <a:noFill/>
        </p:spPr>
      </p:pic>
      <p:pic>
        <p:nvPicPr>
          <p:cNvPr id="12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4149080"/>
            <a:ext cx="432048" cy="537800"/>
          </a:xfrm>
          <a:prstGeom prst="rect">
            <a:avLst/>
          </a:prstGeom>
          <a:noFill/>
        </p:spPr>
      </p:pic>
      <p:pic>
        <p:nvPicPr>
          <p:cNvPr id="13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4653136"/>
            <a:ext cx="432048" cy="537800"/>
          </a:xfrm>
          <a:prstGeom prst="rect">
            <a:avLst/>
          </a:prstGeom>
          <a:noFill/>
        </p:spPr>
      </p:pic>
      <p:pic>
        <p:nvPicPr>
          <p:cNvPr id="14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5229200"/>
            <a:ext cx="432048" cy="537800"/>
          </a:xfrm>
          <a:prstGeom prst="rect">
            <a:avLst/>
          </a:prstGeom>
          <a:noFill/>
        </p:spPr>
      </p:pic>
      <p:pic>
        <p:nvPicPr>
          <p:cNvPr id="15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00392" y="2060848"/>
            <a:ext cx="432048" cy="537800"/>
          </a:xfrm>
          <a:prstGeom prst="rect">
            <a:avLst/>
          </a:prstGeom>
          <a:noFill/>
        </p:spPr>
      </p:pic>
      <p:pic>
        <p:nvPicPr>
          <p:cNvPr id="16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00392" y="2708920"/>
            <a:ext cx="432048" cy="537800"/>
          </a:xfrm>
          <a:prstGeom prst="rect">
            <a:avLst/>
          </a:prstGeom>
          <a:noFill/>
        </p:spPr>
      </p:pic>
      <p:pic>
        <p:nvPicPr>
          <p:cNvPr id="18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30788">
            <a:off x="8082667" y="3326215"/>
            <a:ext cx="432048" cy="537800"/>
          </a:xfrm>
          <a:prstGeom prst="rect">
            <a:avLst/>
          </a:prstGeom>
          <a:noFill/>
        </p:spPr>
      </p:pic>
      <p:pic>
        <p:nvPicPr>
          <p:cNvPr id="19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00392" y="4077072"/>
            <a:ext cx="432048" cy="537800"/>
          </a:xfrm>
          <a:prstGeom prst="rect">
            <a:avLst/>
          </a:prstGeom>
          <a:noFill/>
        </p:spPr>
      </p:pic>
      <p:pic>
        <p:nvPicPr>
          <p:cNvPr id="20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617791">
            <a:off x="8095413" y="4703120"/>
            <a:ext cx="432048" cy="537800"/>
          </a:xfrm>
          <a:prstGeom prst="rect">
            <a:avLst/>
          </a:prstGeom>
          <a:noFill/>
        </p:spPr>
      </p:pic>
      <p:pic>
        <p:nvPicPr>
          <p:cNvPr id="21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00392" y="5229200"/>
            <a:ext cx="432048" cy="537800"/>
          </a:xfrm>
          <a:prstGeom prst="rect">
            <a:avLst/>
          </a:prstGeom>
          <a:noFill/>
        </p:spPr>
      </p:pic>
      <p:pic>
        <p:nvPicPr>
          <p:cNvPr id="22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432048" cy="537800"/>
          </a:xfrm>
          <a:prstGeom prst="rect">
            <a:avLst/>
          </a:prstGeom>
          <a:noFill/>
        </p:spPr>
      </p:pic>
      <p:pic>
        <p:nvPicPr>
          <p:cNvPr id="23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412776"/>
            <a:ext cx="432048" cy="537800"/>
          </a:xfrm>
          <a:prstGeom prst="rect">
            <a:avLst/>
          </a:prstGeom>
          <a:noFill/>
        </p:spPr>
      </p:pic>
      <p:pic>
        <p:nvPicPr>
          <p:cNvPr id="24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5949280"/>
            <a:ext cx="432048" cy="53780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707904" y="594928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Kolik jsi získal</a:t>
            </a:r>
            <a:endParaRPr lang="cs-CZ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2721496" cy="562074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Pracovní list pro děti</a:t>
            </a:r>
            <a:endParaRPr lang="cs-CZ" sz="2000" b="1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39552" y="908720"/>
            <a:ext cx="8147248" cy="5111080"/>
          </a:xfrm>
        </p:spPr>
        <p:txBody>
          <a:bodyPr numCol="3">
            <a:normAutofit fontScale="47500" lnSpcReduction="20000"/>
          </a:bodyPr>
          <a:lstStyle/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60 + (33-3) =</a:t>
            </a:r>
          </a:p>
          <a:p>
            <a:pPr lvl="8" fontAlgn="t">
              <a:lnSpc>
                <a:spcPct val="120000"/>
              </a:lnSpc>
              <a:buNone/>
            </a:pPr>
            <a:endParaRPr lang="cs-CZ" sz="5600" b="1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(19-7)+20=</a:t>
            </a:r>
          </a:p>
          <a:p>
            <a:pPr fontAlgn="t">
              <a:lnSpc>
                <a:spcPct val="120000"/>
              </a:lnSpc>
              <a:buNone/>
            </a:pPr>
            <a:endParaRPr lang="cs-CZ" sz="5600" b="1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   7+ (20-9) =</a:t>
            </a:r>
          </a:p>
          <a:p>
            <a:pPr fontAlgn="t">
              <a:lnSpc>
                <a:spcPct val="120000"/>
              </a:lnSpc>
              <a:buNone/>
            </a:pPr>
            <a:endParaRPr lang="cs-CZ" sz="5600" b="1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(60-5) +10=</a:t>
            </a:r>
          </a:p>
          <a:p>
            <a:pPr fontAlgn="t">
              <a:lnSpc>
                <a:spcPct val="120000"/>
              </a:lnSpc>
              <a:buNone/>
            </a:pPr>
            <a:endParaRPr lang="cs-CZ" sz="5600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(50 – 20) +8=</a:t>
            </a:r>
          </a:p>
          <a:p>
            <a:pPr fontAlgn="t">
              <a:lnSpc>
                <a:spcPct val="120000"/>
              </a:lnSpc>
              <a:buNone/>
            </a:pPr>
            <a:endParaRPr lang="cs-CZ" sz="5600" b="1" dirty="0" smtClean="0"/>
          </a:p>
          <a:p>
            <a:pPr>
              <a:lnSpc>
                <a:spcPct val="120000"/>
              </a:lnSpc>
              <a:buNone/>
            </a:pPr>
            <a:r>
              <a:rPr lang="cs-CZ" sz="5600" b="1" dirty="0" smtClean="0"/>
              <a:t>20 + (100-30) =</a:t>
            </a:r>
            <a:endParaRPr lang="cs-CZ" sz="5600" dirty="0" smtClean="0"/>
          </a:p>
          <a:p>
            <a:pPr fontAlgn="t">
              <a:lnSpc>
                <a:spcPct val="120000"/>
              </a:lnSpc>
              <a:buNone/>
            </a:pPr>
            <a:endParaRPr lang="cs-CZ" sz="5600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(80- 30) -6 =</a:t>
            </a:r>
          </a:p>
          <a:p>
            <a:pPr fontAlgn="t">
              <a:lnSpc>
                <a:spcPct val="120000"/>
              </a:lnSpc>
              <a:buNone/>
            </a:pPr>
            <a:endParaRPr lang="cs-CZ" sz="5600" b="1" dirty="0" smtClean="0"/>
          </a:p>
          <a:p>
            <a:pPr>
              <a:lnSpc>
                <a:spcPct val="120000"/>
              </a:lnSpc>
              <a:buNone/>
            </a:pPr>
            <a:r>
              <a:rPr lang="cs-CZ" sz="5600" b="1" dirty="0" smtClean="0"/>
              <a:t>10 + (25-3) =</a:t>
            </a:r>
            <a:endParaRPr lang="cs-CZ" sz="5600" dirty="0" smtClean="0"/>
          </a:p>
          <a:p>
            <a:pPr fontAlgn="t">
              <a:lnSpc>
                <a:spcPct val="120000"/>
              </a:lnSpc>
              <a:buNone/>
            </a:pPr>
            <a:endParaRPr lang="cs-CZ" sz="5600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6 + (70-30) =</a:t>
            </a:r>
          </a:p>
          <a:p>
            <a:pPr fontAlgn="t">
              <a:lnSpc>
                <a:spcPct val="120000"/>
              </a:lnSpc>
              <a:buNone/>
            </a:pPr>
            <a:endParaRPr lang="cs-CZ" sz="5600" b="1" dirty="0" smtClean="0"/>
          </a:p>
          <a:p>
            <a:pPr>
              <a:lnSpc>
                <a:spcPct val="120000"/>
              </a:lnSpc>
              <a:buNone/>
            </a:pPr>
            <a:r>
              <a:rPr lang="cs-CZ" sz="5600" b="1" dirty="0" smtClean="0"/>
              <a:t>40 + (38-6) =</a:t>
            </a:r>
            <a:endParaRPr lang="cs-CZ" sz="5600" dirty="0" smtClean="0"/>
          </a:p>
          <a:p>
            <a:pPr fontAlgn="t">
              <a:lnSpc>
                <a:spcPct val="120000"/>
              </a:lnSpc>
              <a:buNone/>
            </a:pPr>
            <a:endParaRPr lang="cs-CZ" sz="5600" dirty="0" smtClean="0"/>
          </a:p>
          <a:p>
            <a:pPr>
              <a:lnSpc>
                <a:spcPct val="120000"/>
              </a:lnSpc>
              <a:buNone/>
            </a:pPr>
            <a:r>
              <a:rPr lang="cs-CZ" sz="5600" b="1" dirty="0" smtClean="0"/>
              <a:t>60 + (33-3) =</a:t>
            </a:r>
            <a:endParaRPr lang="cs-CZ" sz="5600" dirty="0" smtClean="0"/>
          </a:p>
          <a:p>
            <a:pPr fontAlgn="t">
              <a:lnSpc>
                <a:spcPct val="120000"/>
              </a:lnSpc>
              <a:buNone/>
            </a:pPr>
            <a:endParaRPr lang="cs-CZ" sz="5600" b="1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90-(14-4)=</a:t>
            </a:r>
          </a:p>
          <a:p>
            <a:pPr fontAlgn="t">
              <a:lnSpc>
                <a:spcPct val="120000"/>
              </a:lnSpc>
              <a:buNone/>
            </a:pPr>
            <a:endParaRPr lang="cs-CZ" sz="5600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(90-50) +9=</a:t>
            </a:r>
          </a:p>
          <a:p>
            <a:pPr fontAlgn="t">
              <a:lnSpc>
                <a:spcPct val="120000"/>
              </a:lnSpc>
              <a:buNone/>
            </a:pPr>
            <a:endParaRPr lang="cs-CZ" sz="5600" b="1" dirty="0" smtClean="0"/>
          </a:p>
          <a:p>
            <a:pPr fontAlgn="t">
              <a:lnSpc>
                <a:spcPct val="120000"/>
              </a:lnSpc>
              <a:buNone/>
            </a:pPr>
            <a:r>
              <a:rPr lang="cs-CZ" sz="5600" b="1" dirty="0" smtClean="0"/>
              <a:t>(30-9) +6=</a:t>
            </a:r>
          </a:p>
          <a:p>
            <a:pPr fontAlgn="t"/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900" b="1" dirty="0" smtClean="0"/>
              <a:t>Získal jsem </a:t>
            </a:r>
            <a:endParaRPr lang="cs-CZ" sz="2900" b="1" dirty="0"/>
          </a:p>
        </p:txBody>
      </p:sp>
      <p:sp>
        <p:nvSpPr>
          <p:cNvPr id="10" name="Obdélník 9"/>
          <p:cNvSpPr/>
          <p:nvPr/>
        </p:nvSpPr>
        <p:spPr>
          <a:xfrm>
            <a:off x="6876256" y="4869160"/>
            <a:ext cx="504056" cy="36004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Jana\AppData\Local\Microsoft\Windows\Temporary Internet Files\Content.IE5\60XUAPBY\MC9003500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512095"/>
            <a:ext cx="865336" cy="10771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690048" cy="778098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Seřaď dárky podle ceny.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122" name="Picture 2" descr="C:\Users\Jana\AppData\Local\Microsoft\Windows\Temporary Internet Files\Content.IE5\T6YGJBN1\MC9002321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060848"/>
            <a:ext cx="814982" cy="1071242"/>
          </a:xfrm>
          <a:prstGeom prst="rect">
            <a:avLst/>
          </a:prstGeom>
          <a:noFill/>
        </p:spPr>
      </p:pic>
      <p:pic>
        <p:nvPicPr>
          <p:cNvPr id="5123" name="Picture 3" descr="C:\Users\Jana\AppData\Local\Microsoft\Windows\Temporary Internet Files\Content.IE5\BJ9ZEPB1\MM900283725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916832"/>
            <a:ext cx="612068" cy="1224136"/>
          </a:xfrm>
          <a:prstGeom prst="rect">
            <a:avLst/>
          </a:prstGeom>
          <a:noFill/>
        </p:spPr>
      </p:pic>
      <p:pic>
        <p:nvPicPr>
          <p:cNvPr id="5124" name="Picture 4" descr="C:\Users\Jana\AppData\Local\Microsoft\Windows\Temporary Internet Files\Content.IE5\DQYQPW8T\MP9004052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700808"/>
            <a:ext cx="2232248" cy="1594463"/>
          </a:xfrm>
          <a:prstGeom prst="rect">
            <a:avLst/>
          </a:prstGeom>
          <a:noFill/>
        </p:spPr>
      </p:pic>
      <p:pic>
        <p:nvPicPr>
          <p:cNvPr id="5125" name="Picture 5" descr="C:\Users\Jana\AppData\Local\Microsoft\Windows\Temporary Internet Files\Content.IE5\BJ9ZEPB1\MM900163094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4293096"/>
            <a:ext cx="1057275" cy="781050"/>
          </a:xfrm>
          <a:prstGeom prst="rect">
            <a:avLst/>
          </a:prstGeom>
          <a:noFill/>
        </p:spPr>
      </p:pic>
      <p:pic>
        <p:nvPicPr>
          <p:cNvPr id="5127" name="Picture 7" descr="C:\Users\Jana\AppData\Local\Microsoft\Windows\Temporary Internet Files\Content.IE5\60XUAPBY\MC90028748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1196752"/>
            <a:ext cx="1382162" cy="2432364"/>
          </a:xfrm>
          <a:prstGeom prst="rect">
            <a:avLst/>
          </a:prstGeom>
          <a:noFill/>
        </p:spPr>
      </p:pic>
      <p:pic>
        <p:nvPicPr>
          <p:cNvPr id="5128" name="Picture 8" descr="C:\Users\Jana\AppData\Local\Microsoft\Windows\Temporary Internet Files\Content.IE5\T6YGJBN1\MC90029788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3645024"/>
            <a:ext cx="1789481" cy="1170432"/>
          </a:xfrm>
          <a:prstGeom prst="rect">
            <a:avLst/>
          </a:prstGeom>
          <a:noFill/>
        </p:spPr>
      </p:pic>
      <p:pic>
        <p:nvPicPr>
          <p:cNvPr id="5129" name="Picture 9" descr="C:\Users\Jana\AppData\Local\Microsoft\Windows\Temporary Internet Files\Content.IE5\BJ9ZEPB1\MC90029551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3573016"/>
            <a:ext cx="1104523" cy="1077362"/>
          </a:xfrm>
          <a:prstGeom prst="rect">
            <a:avLst/>
          </a:prstGeom>
          <a:noFill/>
        </p:spPr>
      </p:pic>
      <p:pic>
        <p:nvPicPr>
          <p:cNvPr id="5130" name="Picture 10" descr="C:\Users\Jana\AppData\Local\Microsoft\Windows\Temporary Internet Files\Content.IE5\T6YGJBN1\MM900283465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4365104"/>
            <a:ext cx="895350" cy="71437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259632" y="134076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89  Kč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155679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95 Kč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141277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77 Kč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32240" y="83671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78 Kč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46 Kč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486916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36 Kč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52120" y="378904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37  Kč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39330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54 Kč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7584" y="544522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</a:t>
            </a:r>
            <a:r>
              <a:rPr lang="cs-CZ" dirty="0" smtClean="0"/>
              <a:t>,……………………………………………………………………………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141</TotalTime>
  <Words>418</Words>
  <Application>Microsoft Office PowerPoint</Application>
  <PresentationFormat>Předvádění na obrazovce (4:3)</PresentationFormat>
  <Paragraphs>113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Blíží se Vánoce a vy se jistě těšíte na vánoční stromeček a dárky.</vt:lpstr>
      <vt:lpstr>Když správně vypočítáš příklady, můžeš si rozbalit dárky.</vt:lpstr>
      <vt:lpstr>Pracovní list pro děti</vt:lpstr>
      <vt:lpstr>Seřaď dárky podle ceny.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Martin a Lída</cp:lastModifiedBy>
  <cp:revision>18</cp:revision>
  <dcterms:created xsi:type="dcterms:W3CDTF">2010-07-04T09:26:34Z</dcterms:created>
  <dcterms:modified xsi:type="dcterms:W3CDTF">2012-11-18T16:57:56Z</dcterms:modified>
</cp:coreProperties>
</file>