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1"/>
  </p:notesMasterIdLst>
  <p:handoutMasterIdLst>
    <p:handoutMasterId r:id="rId12"/>
  </p:handoutMasterIdLst>
  <p:sldIdLst>
    <p:sldId id="261" r:id="rId2"/>
    <p:sldId id="262" r:id="rId3"/>
    <p:sldId id="269" r:id="rId4"/>
    <p:sldId id="270" r:id="rId5"/>
    <p:sldId id="272" r:id="rId6"/>
    <p:sldId id="273" r:id="rId7"/>
    <p:sldId id="274" r:id="rId8"/>
    <p:sldId id="275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49" d="100"/>
          <a:sy n="49" d="100"/>
        </p:scale>
        <p:origin x="-1074" y="21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558075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3952388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image" Target="../media/image15.wmf"/><Relationship Id="rId3" Type="http://schemas.openxmlformats.org/officeDocument/2006/relationships/image" Target="../media/image8.wmf"/><Relationship Id="rId7" Type="http://schemas.openxmlformats.org/officeDocument/2006/relationships/image" Target="../media/image11.wmf"/><Relationship Id="rId12" Type="http://schemas.openxmlformats.org/officeDocument/2006/relationships/image" Target="../media/image14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11" Type="http://schemas.openxmlformats.org/officeDocument/2006/relationships/image" Target="../media/image13.jpeg"/><Relationship Id="rId5" Type="http://schemas.openxmlformats.org/officeDocument/2006/relationships/image" Target="../media/image10.wmf"/><Relationship Id="rId10" Type="http://schemas.openxmlformats.org/officeDocument/2006/relationships/image" Target="../media/image7.wmf"/><Relationship Id="rId4" Type="http://schemas.openxmlformats.org/officeDocument/2006/relationships/image" Target="../media/image9.wmf"/><Relationship Id="rId9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 prvouka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2.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Čas 2.část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Jana </a:t>
            </a:r>
            <a:r>
              <a:rPr lang="cs-CZ" dirty="0" err="1" smtClean="0"/>
              <a:t>Koziorková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95536" y="6093296"/>
            <a:ext cx="5529808" cy="464096"/>
          </a:xfrm>
        </p:spPr>
        <p:txBody>
          <a:bodyPr/>
          <a:lstStyle/>
          <a:p>
            <a:r>
              <a:rPr lang="cs-CZ" dirty="0" smtClean="0"/>
              <a:t>EU do škol – šablona V/2 Inovace a zkvalitnění </a:t>
            </a:r>
            <a:r>
              <a:rPr lang="cs-CZ" smtClean="0"/>
              <a:t>výuky </a:t>
            </a:r>
            <a:endParaRPr lang="cs-CZ" dirty="0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72200" y="6191250"/>
            <a:ext cx="2476500" cy="476250"/>
          </a:xfrm>
        </p:spPr>
        <p:txBody>
          <a:bodyPr/>
          <a:lstStyle/>
          <a:p>
            <a:r>
              <a:rPr lang="cs-CZ" dirty="0" smtClean="0"/>
              <a:t>23.9.2010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 - opakuj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1187624" y="1447800"/>
            <a:ext cx="4248472" cy="3853408"/>
          </a:xfrm>
        </p:spPr>
        <p:txBody>
          <a:bodyPr>
            <a:normAutofit lnSpcReduction="10000"/>
          </a:bodyPr>
          <a:lstStyle/>
          <a:p>
            <a:pPr>
              <a:spcBef>
                <a:spcPct val="50000"/>
              </a:spcBef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Pamatuj!</a:t>
            </a:r>
          </a:p>
          <a:p>
            <a:pPr>
              <a:spcBef>
                <a:spcPct val="50000"/>
              </a:spcBef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EED410"/>
                </a:solidFill>
              </a:rPr>
              <a:t>Rok dělíme na 4 roční období  </a:t>
            </a:r>
          </a:p>
          <a:p>
            <a:pPr>
              <a:spcBef>
                <a:spcPct val="50000"/>
              </a:spcBef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EED410"/>
                </a:solidFill>
              </a:rPr>
              <a:t> 1 rok má 12 měsíců </a:t>
            </a:r>
          </a:p>
          <a:p>
            <a:pPr>
              <a:spcBef>
                <a:spcPct val="50000"/>
              </a:spcBef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EED410"/>
                </a:solidFill>
              </a:rPr>
              <a:t> 1 měsíc má 30,31 dní </a:t>
            </a:r>
          </a:p>
          <a:p>
            <a:pPr>
              <a:spcBef>
                <a:spcPct val="50000"/>
              </a:spcBef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EED410"/>
                </a:solidFill>
              </a:rPr>
              <a:t> (únor 28,29 )</a:t>
            </a:r>
          </a:p>
          <a:p>
            <a:pPr>
              <a:spcBef>
                <a:spcPct val="50000"/>
              </a:spcBef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EED410"/>
                </a:solidFill>
              </a:rPr>
              <a:t>Týden má 7 dní</a:t>
            </a:r>
          </a:p>
          <a:p>
            <a:pPr>
              <a:spcBef>
                <a:spcPct val="50000"/>
              </a:spcBef>
              <a:buFont typeface="Arial" pitchFamily="34" charset="0"/>
              <a:buChar char="•"/>
              <a:defRPr/>
            </a:pPr>
            <a:endParaRPr lang="cs-CZ" b="1" dirty="0" smtClean="0">
              <a:solidFill>
                <a:srgbClr val="EED410"/>
              </a:solidFill>
            </a:endParaRPr>
          </a:p>
          <a:p>
            <a:endParaRPr lang="cs-CZ" dirty="0"/>
          </a:p>
        </p:txBody>
      </p:sp>
      <p:pic>
        <p:nvPicPr>
          <p:cNvPr id="7" name="Picture 4" descr="C:\Users\Jana\AppData\Local\Microsoft\Windows\Temporary Internet Files\Content.IE5\T6YGJBN1\MC9002405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1196752"/>
            <a:ext cx="2848610" cy="27847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1187624" y="5085184"/>
            <a:ext cx="748883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  <a:defRPr/>
            </a:pP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 roce se orientujeme pomocí kalendáře. Tam jsou vyznačeny měsíce, týdny a dny.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vyučovací hodina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UČIVO   Plynutí času,kalendář.</a:t>
            </a:r>
          </a:p>
          <a:p>
            <a:r>
              <a:rPr lang="cs-CZ" dirty="0" smtClean="0"/>
              <a:t>Opakování z předchozí hodiny (roční období, měsíce v roce)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Přiřaď měsíce k ročnímu období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899592" y="980728"/>
            <a:ext cx="1512168" cy="57606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400" dirty="0" smtClean="0"/>
              <a:t>leden  	</a:t>
            </a:r>
          </a:p>
          <a:p>
            <a:pPr>
              <a:lnSpc>
                <a:spcPct val="90000"/>
              </a:lnSpc>
              <a:buNone/>
            </a:pPr>
            <a:endParaRPr lang="cs-CZ" sz="2400" dirty="0" smtClean="0"/>
          </a:p>
          <a:p>
            <a:pPr>
              <a:lnSpc>
                <a:spcPct val="90000"/>
              </a:lnSpc>
              <a:buNone/>
            </a:pPr>
            <a:r>
              <a:rPr lang="cs-CZ" sz="2400" dirty="0" smtClean="0"/>
              <a:t>únor  </a:t>
            </a:r>
          </a:p>
          <a:p>
            <a:pPr>
              <a:lnSpc>
                <a:spcPct val="90000"/>
              </a:lnSpc>
              <a:buNone/>
            </a:pPr>
            <a:endParaRPr lang="cs-CZ" sz="2400" dirty="0" smtClean="0"/>
          </a:p>
          <a:p>
            <a:pPr>
              <a:lnSpc>
                <a:spcPct val="90000"/>
              </a:lnSpc>
              <a:buNone/>
            </a:pPr>
            <a:r>
              <a:rPr lang="cs-CZ" sz="2400" dirty="0" smtClean="0"/>
              <a:t>březen </a:t>
            </a:r>
          </a:p>
          <a:p>
            <a:pPr>
              <a:lnSpc>
                <a:spcPct val="90000"/>
              </a:lnSpc>
              <a:buNone/>
            </a:pPr>
            <a:endParaRPr lang="cs-CZ" sz="2400" dirty="0" smtClean="0"/>
          </a:p>
          <a:p>
            <a:pPr>
              <a:lnSpc>
                <a:spcPct val="90000"/>
              </a:lnSpc>
              <a:buNone/>
            </a:pPr>
            <a:r>
              <a:rPr lang="cs-CZ" sz="2400" dirty="0" smtClean="0"/>
              <a:t>duben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/>
              <a:t> </a:t>
            </a:r>
          </a:p>
          <a:p>
            <a:pPr>
              <a:lnSpc>
                <a:spcPct val="90000"/>
              </a:lnSpc>
              <a:buNone/>
            </a:pPr>
            <a:endParaRPr lang="cs-CZ" sz="2400" dirty="0" smtClean="0"/>
          </a:p>
          <a:p>
            <a:pPr>
              <a:lnSpc>
                <a:spcPct val="90000"/>
              </a:lnSpc>
              <a:buNone/>
            </a:pPr>
            <a:r>
              <a:rPr lang="cs-CZ" sz="2400" dirty="0" smtClean="0"/>
              <a:t>květen </a:t>
            </a:r>
          </a:p>
          <a:p>
            <a:pPr>
              <a:lnSpc>
                <a:spcPct val="90000"/>
              </a:lnSpc>
              <a:buNone/>
            </a:pPr>
            <a:endParaRPr lang="cs-CZ" sz="2400" dirty="0" smtClean="0"/>
          </a:p>
          <a:p>
            <a:pPr>
              <a:lnSpc>
                <a:spcPct val="90000"/>
              </a:lnSpc>
              <a:buNone/>
            </a:pPr>
            <a:r>
              <a:rPr lang="cs-CZ" sz="2400" dirty="0" smtClean="0"/>
              <a:t>červen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7" name="Picture 10" descr="MCj0090531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2492896"/>
            <a:ext cx="1223732" cy="1109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12" descr="MCj0410647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3645024"/>
            <a:ext cx="1212156" cy="13109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17" descr="MCj0410471000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5013176"/>
            <a:ext cx="1314450" cy="1443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18" descr="MCj03964960000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1180749"/>
            <a:ext cx="1383333" cy="1283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6372200" y="1052736"/>
            <a:ext cx="1872208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červenec </a:t>
            </a:r>
          </a:p>
          <a:p>
            <a:endParaRPr lang="cs-CZ" sz="2400" dirty="0" smtClean="0"/>
          </a:p>
          <a:p>
            <a:r>
              <a:rPr lang="cs-CZ" sz="2400" dirty="0" smtClean="0"/>
              <a:t>srpen </a:t>
            </a:r>
          </a:p>
          <a:p>
            <a:r>
              <a:rPr lang="cs-CZ" sz="2400" dirty="0" smtClean="0"/>
              <a:t>   </a:t>
            </a:r>
          </a:p>
          <a:p>
            <a:r>
              <a:rPr lang="cs-CZ" sz="2400" dirty="0" smtClean="0"/>
              <a:t>září 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říjen 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listopad 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prosinec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484368" cy="576064"/>
          </a:xfrm>
        </p:spPr>
        <p:txBody>
          <a:bodyPr>
            <a:noAutofit/>
          </a:bodyPr>
          <a:lstStyle/>
          <a:p>
            <a:r>
              <a:rPr lang="cs-CZ" dirty="0" smtClean="0"/>
              <a:t>Jmenuj měsíce podle obrázků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0" y="2852391"/>
            <a:ext cx="9144000" cy="64839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leden</a:t>
            </a:r>
          </a:p>
        </p:txBody>
      </p:sp>
      <p:sp>
        <p:nvSpPr>
          <p:cNvPr id="8" name="Rectangle 17"/>
          <p:cNvSpPr>
            <a:spLocks noChangeArrowheads="1"/>
          </p:cNvSpPr>
          <p:nvPr/>
        </p:nvSpPr>
        <p:spPr bwMode="auto">
          <a:xfrm>
            <a:off x="0" y="5589241"/>
            <a:ext cx="8820150" cy="6483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</a:pPr>
            <a:endParaRPr lang="cs-CZ"/>
          </a:p>
        </p:txBody>
      </p:sp>
      <p:pic>
        <p:nvPicPr>
          <p:cNvPr id="9" name="Picture 22" descr="MCj0410647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113" y="3727048"/>
            <a:ext cx="1344612" cy="1867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3" descr="MCj0404717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912700"/>
            <a:ext cx="1405384" cy="1717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4" descr="MCj0413430000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325" y="3833024"/>
            <a:ext cx="1384300" cy="15557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6" descr="MCj04108310000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850" y="3651088"/>
            <a:ext cx="1619250" cy="1894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19" descr="MCj00905310000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388" y="3745582"/>
            <a:ext cx="1462087" cy="17025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0" descr="MCj02322070000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92275" y="3664430"/>
            <a:ext cx="1358900" cy="177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7" descr="MCj04108230000[1]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6086" y="1484784"/>
            <a:ext cx="1509064" cy="13329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8" descr="MCj04104710000[1]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051720" y="1340768"/>
            <a:ext cx="1118508" cy="1577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9" descr="MCj03964960000[1]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275856" y="1412776"/>
            <a:ext cx="1301508" cy="15504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30" descr="MPj04023560000[1]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940152" y="1340768"/>
            <a:ext cx="1343781" cy="13793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31" descr="MCj03964920000[1]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932040" y="1052736"/>
            <a:ext cx="800100" cy="182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32" descr="MCj04110410000[1]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668344" y="1268760"/>
            <a:ext cx="1220069" cy="15706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Kalendář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901080"/>
          </a:xfrm>
        </p:spPr>
        <p:txBody>
          <a:bodyPr/>
          <a:lstStyle/>
          <a:p>
            <a:r>
              <a:rPr lang="cs-CZ" dirty="0" smtClean="0"/>
              <a:t>V roce se orientujeme pomocí kalendáře, tam jsou vyznačeny měsíce,týdny a dny.</a:t>
            </a:r>
            <a:endParaRPr lang="cs-CZ" dirty="0"/>
          </a:p>
        </p:txBody>
      </p:sp>
      <p:pic>
        <p:nvPicPr>
          <p:cNvPr id="1026" name="Picture 2" descr="C:\Users\Jana\AppData\Local\Microsoft\Windows\Temporary Internet Files\Content.IE5\60XUAPBY\MC9003126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564904"/>
            <a:ext cx="1791310" cy="1816913"/>
          </a:xfrm>
          <a:prstGeom prst="rect">
            <a:avLst/>
          </a:prstGeom>
          <a:noFill/>
        </p:spPr>
      </p:pic>
      <p:pic>
        <p:nvPicPr>
          <p:cNvPr id="1027" name="Picture 3" descr="C:\Users\Jana\AppData\Local\Microsoft\Windows\Temporary Internet Files\Content.IE5\T6YGJBN1\MC9002824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3573016"/>
            <a:ext cx="1826057" cy="1261872"/>
          </a:xfrm>
          <a:prstGeom prst="rect">
            <a:avLst/>
          </a:prstGeom>
          <a:noFill/>
        </p:spPr>
      </p:pic>
      <p:pic>
        <p:nvPicPr>
          <p:cNvPr id="1028" name="Picture 4" descr="C:\Users\Jana\AppData\Local\Microsoft\Windows\Temporary Internet Files\Content.IE5\BJ9ZEPB1\MC9002340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2564904"/>
            <a:ext cx="2124547" cy="1993271"/>
          </a:xfrm>
          <a:prstGeom prst="rect">
            <a:avLst/>
          </a:prstGeom>
          <a:noFill/>
        </p:spPr>
      </p:pic>
      <p:pic>
        <p:nvPicPr>
          <p:cNvPr id="1031" name="Picture 7" descr="C:\Users\Jana\AppData\Local\Microsoft\Windows\Temporary Internet Files\Content.IE5\DQYQPW8T\MC90023319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4653136"/>
            <a:ext cx="1388198" cy="1531545"/>
          </a:xfrm>
          <a:prstGeom prst="rect">
            <a:avLst/>
          </a:prstGeom>
          <a:noFill/>
        </p:spPr>
      </p:pic>
      <p:pic>
        <p:nvPicPr>
          <p:cNvPr id="1032" name="Picture 8" descr="C:\Users\Jana\AppData\Local\Microsoft\Windows\Temporary Internet Files\Content.IE5\BJ9ZEPB1\MC90034295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331640" y="4869160"/>
            <a:ext cx="1138428" cy="9208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Datum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2413248"/>
          </a:xfrm>
        </p:spPr>
        <p:txBody>
          <a:bodyPr>
            <a:normAutofit/>
          </a:bodyPr>
          <a:lstStyle/>
          <a:p>
            <a:r>
              <a:rPr lang="cs-CZ" dirty="0" smtClean="0"/>
              <a:t>Každý den v roce má své označení- datum.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20.9.2010       20.září 2010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den  měsíc rok</a:t>
            </a:r>
            <a:endParaRPr lang="cs-CZ" dirty="0"/>
          </a:p>
        </p:txBody>
      </p:sp>
      <p:sp>
        <p:nvSpPr>
          <p:cNvPr id="15" name="Je rovno 14"/>
          <p:cNvSpPr/>
          <p:nvPr/>
        </p:nvSpPr>
        <p:spPr>
          <a:xfrm>
            <a:off x="3275856" y="2492896"/>
            <a:ext cx="288032" cy="288032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7" name="Přímá spojovací šipka 16"/>
          <p:cNvCxnSpPr/>
          <p:nvPr/>
        </p:nvCxnSpPr>
        <p:spPr>
          <a:xfrm rot="5400000" flipH="1" flipV="1">
            <a:off x="1583668" y="3032956"/>
            <a:ext cx="72008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6200000" flipV="1">
            <a:off x="2195736" y="3068960"/>
            <a:ext cx="576064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16200000" flipV="1">
            <a:off x="2591780" y="2888940"/>
            <a:ext cx="72008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3779914" y="3356992"/>
          <a:ext cx="4968551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9793"/>
                <a:gridCol w="709793"/>
                <a:gridCol w="709793"/>
                <a:gridCol w="709793"/>
                <a:gridCol w="709793"/>
                <a:gridCol w="709793"/>
                <a:gridCol w="709793"/>
              </a:tblGrid>
              <a:tr h="355473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5473">
                <a:tc>
                  <a:txBody>
                    <a:bodyPr/>
                    <a:lstStyle/>
                    <a:p>
                      <a:r>
                        <a:rPr lang="cs-CZ" dirty="0" smtClean="0"/>
                        <a:t>Po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  <a:tr h="35547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55473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</a:tr>
              <a:tr h="355473"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</a:tr>
              <a:tr h="355473"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</a:tr>
              <a:tr h="355473">
                <a:tc>
                  <a:txBody>
                    <a:bodyPr/>
                    <a:lstStyle/>
                    <a:p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Kalendářní a školní rok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22.9.2010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Rok začíná 1.ledna a končí 31.prosince.</a:t>
            </a:r>
          </a:p>
          <a:p>
            <a:r>
              <a:rPr lang="cs-CZ" dirty="0" smtClean="0"/>
              <a:t>Školní rok má 10 měsíců začíná 1.září a končí 30. června.</a:t>
            </a:r>
            <a:endParaRPr lang="cs-CZ" dirty="0"/>
          </a:p>
        </p:txBody>
      </p:sp>
      <p:pic>
        <p:nvPicPr>
          <p:cNvPr id="3074" name="Picture 2" descr="C:\Users\Jana\AppData\Local\Microsoft\Windows\Temporary Internet Files\Content.IE5\DQYQPW8T\MC9004361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3645024"/>
            <a:ext cx="3320566" cy="2263254"/>
          </a:xfrm>
          <a:prstGeom prst="rect">
            <a:avLst/>
          </a:prstGeom>
          <a:noFill/>
        </p:spPr>
      </p:pic>
      <p:sp>
        <p:nvSpPr>
          <p:cNvPr id="10" name="Obláček 9"/>
          <p:cNvSpPr/>
          <p:nvPr/>
        </p:nvSpPr>
        <p:spPr>
          <a:xfrm>
            <a:off x="4499992" y="2492896"/>
            <a:ext cx="3456384" cy="122413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Teprve je září a tebe už zajímá, kdy budou prázdniny.</a:t>
            </a:r>
            <a:endParaRPr lang="cs-CZ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Kolektiv autorů -Člověk a jeho svět pro 2. ročník ZŠ , </a:t>
            </a:r>
            <a:r>
              <a:rPr lang="cs-CZ" dirty="0" err="1" smtClean="0"/>
              <a:t>Didaktis</a:t>
            </a:r>
            <a:r>
              <a:rPr lang="cs-CZ" dirty="0" smtClean="0"/>
              <a:t> 2007</a:t>
            </a:r>
          </a:p>
          <a:p>
            <a:r>
              <a:rPr lang="cs-CZ" dirty="0" smtClean="0"/>
              <a:t>Kolektiv autorů -Průvodce pro učitele k učebnicové sadě Člověk a jeho svět, </a:t>
            </a:r>
            <a:r>
              <a:rPr lang="cs-CZ" dirty="0" err="1" smtClean="0"/>
              <a:t>Didaktis</a:t>
            </a:r>
            <a:r>
              <a:rPr lang="cs-CZ" dirty="0" smtClean="0"/>
              <a:t> 2007</a:t>
            </a:r>
          </a:p>
          <a:p>
            <a:r>
              <a:rPr lang="cs-CZ" dirty="0" smtClean="0"/>
              <a:t>Konečná Lenka: Prvouka pro 2. ročník ZŠ </a:t>
            </a:r>
            <a:r>
              <a:rPr lang="cs-CZ" dirty="0" err="1" smtClean="0"/>
              <a:t>Prodos</a:t>
            </a:r>
            <a:r>
              <a:rPr lang="cs-CZ" dirty="0" smtClean="0"/>
              <a:t> 1993</a:t>
            </a:r>
          </a:p>
          <a:p>
            <a:r>
              <a:rPr lang="cs-CZ" dirty="0" smtClean="0"/>
              <a:t>Kolektiv autorů -Velká kniha pro malé děti, </a:t>
            </a:r>
            <a:r>
              <a:rPr lang="cs-CZ" dirty="0" err="1" smtClean="0"/>
              <a:t>Librex</a:t>
            </a:r>
            <a:r>
              <a:rPr lang="cs-CZ" dirty="0" smtClean="0"/>
              <a:t> </a:t>
            </a:r>
            <a:r>
              <a:rPr lang="cs-CZ" dirty="0" smtClean="0"/>
              <a:t>1998</a:t>
            </a:r>
          </a:p>
          <a:p>
            <a:r>
              <a:rPr lang="cs-CZ" dirty="0"/>
              <a:t>Zdroj: </a:t>
            </a:r>
            <a:r>
              <a:rPr lang="cs-CZ" dirty="0" smtClean="0"/>
              <a:t>www.office.microsoft.com.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235</TotalTime>
  <Words>337</Words>
  <Application>Microsoft Office PowerPoint</Application>
  <PresentationFormat>Předvádění na obrazovce (4:3)</PresentationFormat>
  <Paragraphs>132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Základní škola a mateřská škola Staré Město   Interaktivní škola pro žáka 21.století</vt:lpstr>
      <vt:lpstr>Čas - opakuj</vt:lpstr>
      <vt:lpstr>2. vyučovací hodina</vt:lpstr>
      <vt:lpstr>Přiřaď měsíce k ročnímu období</vt:lpstr>
      <vt:lpstr>Jmenuj měsíce podle obrázků</vt:lpstr>
      <vt:lpstr>Kalendář</vt:lpstr>
      <vt:lpstr>Datum</vt:lpstr>
      <vt:lpstr>Kalendářní a školní rok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Učitel</cp:lastModifiedBy>
  <cp:revision>34</cp:revision>
  <dcterms:created xsi:type="dcterms:W3CDTF">2010-07-04T09:26:34Z</dcterms:created>
  <dcterms:modified xsi:type="dcterms:W3CDTF">2012-11-18T17:08:35Z</dcterms:modified>
</cp:coreProperties>
</file>