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5" r:id="rId2"/>
    <p:sldId id="266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9876" autoAdjust="0"/>
  </p:normalViewPr>
  <p:slideViewPr>
    <p:cSldViewPr>
      <p:cViewPr varScale="1">
        <p:scale>
          <a:sx n="77" d="100"/>
          <a:sy n="77" d="100"/>
        </p:scale>
        <p:origin x="-30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Klikni</a:t>
            </a: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přivolají 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jednotlivá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se přivol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á návrh řešení.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3434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1.wav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audio" Target="../media/audio2.wav"/><Relationship Id="rId9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audio" Target="../media/audio3.wav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audio" Target="../media/audio2.wav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audio" Target="../media/audio3.wav"/><Relationship Id="rId7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Order of Adjectives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VY_22_INOVACE_21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2572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9.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a rozšíření znalosti pořadí přídavných jmen ve větách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5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5929" y="1604454"/>
            <a:ext cx="8214083" cy="4205169"/>
          </a:xfrm>
          <a:ln>
            <a:solidFill>
              <a:srgbClr val="0070C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numCol="2"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indent="0" algn="ctr">
              <a:buNone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ctr">
              <a:buAutoNum type="arabicPeriod"/>
            </a:pPr>
            <a:endParaRPr lang="cs-CZ" sz="1500" b="1" dirty="0" smtClean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 algn="ctr">
              <a:buNone/>
            </a:pPr>
            <a:endParaRPr lang="cs-CZ" sz="1500" b="1" dirty="0">
              <a:ln w="50800"/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xfrm>
            <a:off x="475929" y="332656"/>
            <a:ext cx="8229600" cy="1143000"/>
          </a:xfrm>
          <a:prstGeom prst="rect">
            <a:avLst/>
          </a:prstGeom>
          <a:ln>
            <a:solidFill>
              <a:srgbClr val="0070C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cs-CZ" sz="1500" i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Když něco popisujeme, používáme před </a:t>
            </a:r>
            <a:r>
              <a:rPr lang="cs-CZ" sz="1500" b="1" i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podstatným jménem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přídavné jméno</a:t>
            </a:r>
            <a:r>
              <a:rPr lang="cs-CZ" sz="1500" i="1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Přelož:</a:t>
            </a:r>
            <a:endParaRPr lang="cs-CZ" sz="1500" i="1" dirty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46911" y="1604454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475929" y="1739948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588641" y="1698250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003802" y="5157192"/>
            <a:ext cx="3049488" cy="323165"/>
          </a:xfrm>
          <a:prstGeom prst="rect">
            <a:avLst/>
          </a:prstGeom>
          <a:effectLst>
            <a:glow rad="139700">
              <a:schemeClr val="accent1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5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 je snadné, to už známe!</a:t>
            </a:r>
            <a:endParaRPr lang="cs-CZ" sz="15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92893" y="1870538"/>
            <a:ext cx="954107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Bílý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pes.</a:t>
            </a:r>
            <a:endParaRPr lang="cs-CZ" sz="1500" i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C:\Users\Dlouha\AppData\Local\Microsoft\Windows\Temporary Internet Files\Content.IE5\3BMG354R\MP9004447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200" y="1857182"/>
            <a:ext cx="936104" cy="1228237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627784" y="2383789"/>
            <a:ext cx="1342034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white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dog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2" descr="C:\Users\Dlouha\AppData\Local\Microsoft\Windows\Temporary Internet Files\Content.IE5\6DHLVREN\MP90043044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985" y="1857182"/>
            <a:ext cx="1167111" cy="109128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538727" y="1870538"/>
            <a:ext cx="1351524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Vlněný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svetr.</a:t>
            </a:r>
            <a:endParaRPr lang="cs-CZ" sz="1500" i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274295" y="2383789"/>
            <a:ext cx="1880387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woollen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sweater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7" name="Picture 3" descr="C:\Users\Dlouha\AppData\Local\Microsoft\Windows\Temporary Internet Files\Content.IE5\6DHLVREN\MC9000566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3357" y="3461781"/>
            <a:ext cx="1375789" cy="1059638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792893" y="3380185"/>
            <a:ext cx="1192891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Staré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auto.</a:t>
            </a:r>
            <a:endParaRPr lang="cs-CZ" sz="1500" i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22773" y="3845057"/>
            <a:ext cx="11630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An </a:t>
            </a:r>
            <a:r>
              <a:rPr lang="en-GB" b="1" u="sng" dirty="0" smtClean="0">
                <a:solidFill>
                  <a:srgbClr val="0070C0"/>
                </a:solidFill>
              </a:rPr>
              <a:t>old</a:t>
            </a:r>
            <a:r>
              <a:rPr lang="en-GB" dirty="0" smtClean="0">
                <a:solidFill>
                  <a:srgbClr val="0070C0"/>
                </a:solidFill>
              </a:rPr>
              <a:t> car.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Users\Dlouha\AppData\Local\Microsoft\Windows\Temporary Internet Files\Content.IE5\1CA1KFKS\MP90042780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704" y="3297548"/>
            <a:ext cx="1022842" cy="139466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6395210" y="3461781"/>
            <a:ext cx="1408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Mladá</a:t>
            </a:r>
            <a:r>
              <a:rPr lang="cs-CZ" i="1" dirty="0" smtClean="0">
                <a:solidFill>
                  <a:srgbClr val="FF0000"/>
                </a:solidFill>
              </a:rPr>
              <a:t> dívka.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04336" y="4045222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young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girl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  <p:bldP spid="11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132" y="343682"/>
            <a:ext cx="8254686" cy="1111048"/>
          </a:xfrm>
          <a:ln>
            <a:solidFill>
              <a:srgbClr val="00B0F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 když chci říci: 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hodný, malý, bílý pes</a:t>
            </a:r>
            <a:r>
              <a:rPr lang="cs-CZ" sz="1500" dirty="0" smtClean="0">
                <a:solidFill>
                  <a:srgbClr val="00206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 Záleží na pořadí přídavných jmen? Přelož:</a:t>
            </a:r>
            <a:endParaRPr lang="en-GB" sz="1500" dirty="0">
              <a:solidFill>
                <a:srgbClr val="00206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472489" y="1531976"/>
            <a:ext cx="8215866" cy="4330712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23827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03648" y="42210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2" name="Picture 2" descr="C:\Users\Dlouha\AppData\Local\Microsoft\Windows\Temporary Internet Files\Content.IE5\3BMG354R\MP9004447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200" y="1788703"/>
            <a:ext cx="936104" cy="1228237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2369914" y="1755121"/>
            <a:ext cx="156308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Hodný, malý, bílý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pes.</a:t>
            </a:r>
            <a:endParaRPr lang="cs-CZ" sz="1500" i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299146" y="2462942"/>
            <a:ext cx="19848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nice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little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white</a:t>
            </a:r>
            <a:r>
              <a:rPr lang="en-GB" sz="1500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dog.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7" name="Picture 2" descr="C:\Users\Dlouha\AppData\Local\Microsoft\Windows\Temporary Internet Files\Content.IE5\6DHLVREN\MP90043044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985" y="1857182"/>
            <a:ext cx="1167111" cy="109128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887831" y="1755121"/>
            <a:ext cx="214807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Dlouhý, nový, vlněný, béžový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svetr.</a:t>
            </a:r>
            <a:endParaRPr lang="cs-CZ" sz="1500" i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70302" y="2443840"/>
            <a:ext cx="225814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new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long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beige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woollen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sweater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" name="Picture 3" descr="C:\Users\Dlouha\AppData\Local\Microsoft\Windows\Temporary Internet Files\Content.IE5\6DHLVREN\MC9000566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935" y="3525241"/>
            <a:ext cx="1375789" cy="111316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369914" y="3521566"/>
            <a:ext cx="198606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Malé, zelené, staré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auto.</a:t>
            </a:r>
            <a:endParaRPr lang="cs-CZ" sz="1500" i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06735" y="4198253"/>
            <a:ext cx="20151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An </a:t>
            </a:r>
            <a:r>
              <a:rPr lang="en-GB" b="1" u="sng" dirty="0" smtClean="0">
                <a:solidFill>
                  <a:srgbClr val="0070C0"/>
                </a:solidFill>
              </a:rPr>
              <a:t>old</a:t>
            </a:r>
            <a:r>
              <a:rPr lang="cs-CZ" b="1" u="sng" dirty="0" smtClean="0">
                <a:solidFill>
                  <a:srgbClr val="0070C0"/>
                </a:solidFill>
              </a:rPr>
              <a:t>,</a:t>
            </a:r>
            <a:r>
              <a:rPr lang="en-GB" b="1" u="sng" dirty="0" smtClean="0">
                <a:solidFill>
                  <a:srgbClr val="0070C0"/>
                </a:solidFill>
              </a:rPr>
              <a:t> small</a:t>
            </a:r>
            <a:r>
              <a:rPr lang="cs-CZ" b="1" u="sng" dirty="0" smtClean="0">
                <a:solidFill>
                  <a:srgbClr val="0070C0"/>
                </a:solidFill>
              </a:rPr>
              <a:t>,</a:t>
            </a:r>
            <a:r>
              <a:rPr lang="en-GB" b="1" u="sng" dirty="0" smtClean="0">
                <a:solidFill>
                  <a:srgbClr val="0070C0"/>
                </a:solidFill>
              </a:rPr>
              <a:t> green </a:t>
            </a:r>
            <a:r>
              <a:rPr lang="en-GB" dirty="0" smtClean="0">
                <a:solidFill>
                  <a:srgbClr val="0070C0"/>
                </a:solidFill>
              </a:rPr>
              <a:t>car.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23" name="Picture 4" descr="C:\Users\Dlouha\AppData\Local\Microsoft\Windows\Temporary Internet Files\Content.IE5\1CA1KFKS\MP900427805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54" y="3378234"/>
            <a:ext cx="1022842" cy="139466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5970302" y="3476027"/>
            <a:ext cx="2186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Vysoká, mladá</a:t>
            </a:r>
            <a:r>
              <a:rPr lang="cs-CZ" i="1" dirty="0" smtClean="0">
                <a:solidFill>
                  <a:srgbClr val="FF0000"/>
                </a:solidFill>
              </a:rPr>
              <a:t> dívka.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970302" y="4123348"/>
            <a:ext cx="1762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young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tall 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girl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96113" y="5232816"/>
            <a:ext cx="5104282" cy="323165"/>
          </a:xfrm>
          <a:prstGeom prst="rec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Ano, v angličtině na pořadí přídavných jmen záleží!</a:t>
            </a:r>
            <a:endParaRPr lang="cs-CZ" sz="1500" b="1" i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9" grpId="0"/>
      <p:bldP spid="22" grpId="0"/>
      <p:bldP spid="25" grpId="0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Popis se dá ještě dále obohacovat. Nastudujte si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pravidlo pořadí přídavných jmen</a:t>
            </a:r>
            <a:r>
              <a:rPr lang="cs-CZ" sz="1500" dirty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přeložte: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427984" y="5229200"/>
            <a:ext cx="3836243" cy="553998"/>
          </a:xfrm>
          <a:prstGeom prst="rect">
            <a:avLst/>
          </a:prstGeom>
          <a:effectLst>
            <a:glow rad="1397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You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není první osoba čísla jednotného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Nebo množného. Jinde se </a:t>
            </a:r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shall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nepoužívá.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8" name="Picture 2" descr="C:\Users\Dlouha\AppData\Local\Microsoft\Windows\Temporary Internet Files\Content.IE5\3BMG354R\MP9004447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200" y="1857182"/>
            <a:ext cx="936104" cy="1228237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Dlouha\AppData\Local\Microsoft\Windows\Temporary Internet Files\Content.IE5\6DHLVREN\MP9004304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3985" y="1857182"/>
            <a:ext cx="1167111" cy="109128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>
          <a:xfrm>
            <a:off x="464067" y="1633209"/>
            <a:ext cx="8215866" cy="4330712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numCol="2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2" name="Picture 2" descr="C:\Users\Dlouha\AppData\Local\Microsoft\Windows\Temporary Internet Files\Content.IE5\3BMG354R\MP9004447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3596" y="1941103"/>
            <a:ext cx="936104" cy="1228237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Dlouha\AppData\Local\Microsoft\Windows\Temporary Internet Files\Content.IE5\6DHLVREN\MP90043044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385" y="1925659"/>
            <a:ext cx="1167111" cy="1091281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angle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Dlouha\AppData\Local\Microsoft\Windows\Temporary Internet Files\Content.IE5\6DHLVREN\MC9000566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54" y="3731424"/>
            <a:ext cx="1375789" cy="111316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:\Users\Dlouha\AppData\Local\Microsoft\Windows\Temporary Internet Files\Content.IE5\1CA1KFKS\MP90042780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385" y="3551921"/>
            <a:ext cx="1022842" cy="139466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w="165100" prst="coolSlant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369914" y="1755121"/>
            <a:ext cx="1563083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Hodný, malý, bílý,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plyšový 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pes.</a:t>
            </a:r>
            <a:endParaRPr lang="cs-CZ" sz="1500" i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299146" y="2615342"/>
            <a:ext cx="198482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u="sng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nice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u="sng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little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u="sng" dirty="0" smtClean="0">
                <a:solidFill>
                  <a:schemeClr val="bg2">
                    <a:lumMod val="2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white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en-GB" sz="1500" b="1" u="sng" dirty="0" smtClean="0">
                <a:solidFill>
                  <a:schemeClr val="accent6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plush</a:t>
            </a:r>
            <a:r>
              <a:rPr lang="cs-CZ" sz="1500" b="1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dog.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887831" y="1755121"/>
            <a:ext cx="2148073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i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louhý, nový, vlněný, béžový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svetr.</a:t>
            </a:r>
            <a:endParaRPr lang="cs-CZ" sz="1500" i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70302" y="2471300"/>
            <a:ext cx="225814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u="sng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new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u="sng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long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u="sng" dirty="0" smtClean="0">
                <a:solidFill>
                  <a:schemeClr val="bg2">
                    <a:lumMod val="1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beige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u="sng" dirty="0" smtClean="0">
                <a:solidFill>
                  <a:schemeClr val="accent6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woollen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sweater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en-GB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369914" y="3602920"/>
            <a:ext cx="198606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Malé, zelené, staré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plastové </a:t>
            </a:r>
            <a:r>
              <a:rPr lang="cs-CZ" sz="1500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auto.</a:t>
            </a:r>
            <a:endParaRPr lang="cs-CZ" sz="1500" i="1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406735" y="4330315"/>
            <a:ext cx="20151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70C0"/>
                </a:solidFill>
              </a:rPr>
              <a:t>An </a:t>
            </a:r>
            <a:r>
              <a:rPr lang="en-GB" b="1" u="sng" dirty="0" smtClean="0">
                <a:solidFill>
                  <a:srgbClr val="00B050"/>
                </a:solidFill>
              </a:rPr>
              <a:t>old</a:t>
            </a:r>
            <a:r>
              <a:rPr lang="cs-CZ" b="1" u="sng" dirty="0" smtClean="0">
                <a:solidFill>
                  <a:srgbClr val="0070C0"/>
                </a:solidFill>
              </a:rPr>
              <a:t>,</a:t>
            </a:r>
            <a:r>
              <a:rPr lang="en-GB" b="1" u="sng" dirty="0" smtClean="0">
                <a:solidFill>
                  <a:srgbClr val="0070C0"/>
                </a:solidFill>
              </a:rPr>
              <a:t> </a:t>
            </a:r>
            <a:r>
              <a:rPr lang="en-GB" b="1" u="sng" dirty="0" smtClean="0">
                <a:solidFill>
                  <a:srgbClr val="7030A0"/>
                </a:solidFill>
              </a:rPr>
              <a:t>small</a:t>
            </a:r>
            <a:r>
              <a:rPr lang="cs-CZ" b="1" u="sng" dirty="0" smtClean="0">
                <a:solidFill>
                  <a:srgbClr val="0070C0"/>
                </a:solidFill>
              </a:rPr>
              <a:t>,</a:t>
            </a:r>
            <a:r>
              <a:rPr lang="en-GB" b="1" u="sng" dirty="0" smtClean="0">
                <a:solidFill>
                  <a:srgbClr val="0070C0"/>
                </a:solidFill>
              </a:rPr>
              <a:t> </a:t>
            </a:r>
            <a:r>
              <a:rPr lang="en-GB" b="1" u="sng" dirty="0" smtClean="0">
                <a:solidFill>
                  <a:schemeClr val="bg2">
                    <a:lumMod val="10000"/>
                  </a:schemeClr>
                </a:solidFill>
              </a:rPr>
              <a:t>green</a:t>
            </a:r>
            <a:r>
              <a:rPr lang="cs-CZ" b="1" u="sng" dirty="0" smtClean="0">
                <a:solidFill>
                  <a:srgbClr val="0070C0"/>
                </a:solidFill>
              </a:rPr>
              <a:t>, </a:t>
            </a: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</a:rPr>
              <a:t>plastik</a:t>
            </a:r>
            <a:r>
              <a:rPr lang="en-GB" b="1" u="sng" dirty="0" smtClean="0">
                <a:solidFill>
                  <a:srgbClr val="0070C0"/>
                </a:solidFill>
              </a:rPr>
              <a:t> </a:t>
            </a:r>
            <a:r>
              <a:rPr lang="en-GB" dirty="0" smtClean="0">
                <a:solidFill>
                  <a:srgbClr val="0070C0"/>
                </a:solidFill>
              </a:rPr>
              <a:t>car.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92853" y="3602920"/>
            <a:ext cx="23355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Krásná, vysoká, tmavá</a:t>
            </a:r>
            <a:r>
              <a:rPr lang="cs-CZ" i="1" dirty="0" smtClean="0">
                <a:solidFill>
                  <a:srgbClr val="FF0000"/>
                </a:solidFill>
              </a:rPr>
              <a:t> dívka.</a:t>
            </a:r>
            <a:endParaRPr lang="cs-CZ" i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929066" y="4297315"/>
            <a:ext cx="2065602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u="sng" noProof="1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cs-CZ" sz="1500" b="1" u="sng" noProof="1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ret</a:t>
            </a:r>
            <a:r>
              <a:rPr lang="en-GB" sz="1500" b="1" u="sng" noProof="1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ty</a:t>
            </a:r>
            <a:r>
              <a:rPr lang="cs-CZ" sz="1500" b="1" u="sng" noProof="1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noProof="1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u="sng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tall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u="sng" dirty="0" smtClean="0">
                <a:solidFill>
                  <a:schemeClr val="bg2">
                    <a:lumMod val="1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dark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girl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99146" y="5426199"/>
            <a:ext cx="522989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1. názor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7030A0"/>
                </a:solidFill>
              </a:rPr>
              <a:t>2. velikost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C00000"/>
                </a:solidFill>
              </a:rPr>
              <a:t>3. tvar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4. barva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5. materiál </a:t>
            </a:r>
            <a:r>
              <a:rPr lang="cs-CZ" b="1" dirty="0" smtClean="0"/>
              <a:t>- </a:t>
            </a:r>
            <a:r>
              <a:rPr lang="cs-CZ" b="1" i="1" u="sng" dirty="0" smtClean="0"/>
              <a:t>věc</a:t>
            </a:r>
            <a:endParaRPr lang="cs-CZ" b="1" i="1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35896" y="90872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00715" y="5436949"/>
            <a:ext cx="1279517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b="1" i="1" dirty="0" smtClean="0">
                <a:solidFill>
                  <a:srgbClr val="FF0066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PRAVIDLO:</a:t>
            </a:r>
            <a:endParaRPr lang="cs-CZ" sz="1500" b="1" i="1" dirty="0">
              <a:solidFill>
                <a:srgbClr val="FF0066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1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rgbClr val="00B0F0"/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 praxi samozřejmě tolik přídavných jmen nepoužíváme. Přesto je dobré pořadí znát. Popiš obrázky s použitím co nejvíce přídavných jmen. </a:t>
            </a:r>
            <a:endParaRPr lang="cs-CZ" sz="15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ln>
            <a:solidFill>
              <a:srgbClr val="00B0F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numCol="2">
            <a:normAutofit/>
          </a:bodyPr>
          <a:lstStyle/>
          <a:p>
            <a:pPr marL="0" indent="0">
              <a:buNone/>
            </a:pPr>
            <a:endParaRPr lang="cs-CZ" sz="1500" b="1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58063" y="5436949"/>
            <a:ext cx="1279517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500" b="1" i="1" dirty="0" smtClean="0">
                <a:solidFill>
                  <a:srgbClr val="FF0066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PRAVIDLO:</a:t>
            </a:r>
            <a:endParaRPr lang="cs-CZ" sz="1500" b="1" i="1" dirty="0">
              <a:solidFill>
                <a:srgbClr val="FF0066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5426199"/>
            <a:ext cx="522989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1. názor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7030A0"/>
                </a:solidFill>
              </a:rPr>
              <a:t>2. velikost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rgbClr val="C00000"/>
                </a:solidFill>
              </a:rPr>
              <a:t>3. tvar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4. barva</a:t>
            </a:r>
            <a:r>
              <a:rPr lang="cs-CZ" b="1" dirty="0" smtClean="0"/>
              <a:t>,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5. materiál </a:t>
            </a:r>
            <a:r>
              <a:rPr lang="cs-CZ" b="1" dirty="0" smtClean="0"/>
              <a:t>- </a:t>
            </a:r>
            <a:r>
              <a:rPr lang="cs-CZ" b="1" i="1" u="sng" dirty="0" smtClean="0"/>
              <a:t>věc</a:t>
            </a:r>
            <a:endParaRPr lang="cs-CZ" b="1" i="1" u="sng" dirty="0"/>
          </a:p>
        </p:txBody>
      </p:sp>
      <p:pic>
        <p:nvPicPr>
          <p:cNvPr id="1027" name="Picture 3" descr="C:\Users\Dlouha\AppData\Local\Microsoft\Windows\Temporary Internet Files\Content.IE5\5HF86HP0\MC9002159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40"/>
            <a:ext cx="2041941" cy="1025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131840" y="2201297"/>
            <a:ext cx="5256584" cy="60016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i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beautiful</a:t>
            </a:r>
            <a:r>
              <a:rPr lang="cs-CZ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i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small</a:t>
            </a:r>
            <a:r>
              <a:rPr lang="cs-CZ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rectangular</a:t>
            </a:r>
            <a:r>
              <a:rPr lang="cs-CZ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i="1" dirty="0" smtClean="0">
                <a:solidFill>
                  <a:schemeClr val="bg2">
                    <a:lumMod val="2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multi-coloured</a:t>
            </a:r>
            <a:r>
              <a:rPr lang="cs-CZ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i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woollen</a:t>
            </a:r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carpet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3779129"/>
            <a:ext cx="4092787" cy="3231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 </a:t>
            </a:r>
            <a:r>
              <a:rPr lang="en-GB" sz="1500" b="1" i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old</a:t>
            </a:r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en-GB" sz="1500" b="1" i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small</a:t>
            </a:r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i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round </a:t>
            </a:r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</a:t>
            </a:r>
            <a:r>
              <a:rPr lang="en-GB" sz="1500" b="1" i="1" dirty="0" smtClean="0">
                <a:solidFill>
                  <a:schemeClr val="bg2">
                    <a:lumMod val="2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yellow</a:t>
            </a:r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en-GB" sz="1500" b="1" i="1" dirty="0" smtClean="0">
                <a:solidFill>
                  <a:schemeClr val="accent6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rubber</a:t>
            </a:r>
            <a:r>
              <a:rPr lang="en-GB" sz="1500" b="1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ball.</a:t>
            </a:r>
            <a:endParaRPr lang="en-GB" sz="1500" b="1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9" name="Picture 5" descr="C:\Users\Dlouha\AppData\Local\Microsoft\Windows\Temporary Internet Files\Content.IE5\6DHLVREN\MP90038745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121" y="3471354"/>
            <a:ext cx="1362459" cy="972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7135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1945</TotalTime>
  <Words>491</Words>
  <Application>Microsoft Office PowerPoint</Application>
  <PresentationFormat>Předvádění na obrazovce (4:3)</PresentationFormat>
  <Paragraphs>102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Když něco popisujeme, používáme před podstatným jménem přídavné jméno. Přelož:</vt:lpstr>
      <vt:lpstr>Co když chci říci: hodný, malý, bílý pes? Záleží na pořadí přídavných jmen? Přelož:</vt:lpstr>
      <vt:lpstr>Popis se dá ještě dále obohacovat. Nastudujte si pravidlo pořadí přídavných jmen  a přeložte:</vt:lpstr>
      <vt:lpstr>V praxi samozřejmě tolik přídavných jmen nepoužíváme. Přesto je dobré pořadí znát. Popiš obrázky s použitím co nejvíce přídavných jmen.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Dlouhá Eva</cp:lastModifiedBy>
  <cp:revision>257</cp:revision>
  <dcterms:created xsi:type="dcterms:W3CDTF">2011-05-26T14:17:08Z</dcterms:created>
  <dcterms:modified xsi:type="dcterms:W3CDTF">2011-12-12T12:12:27Z</dcterms:modified>
</cp:coreProperties>
</file>