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8"/>
  </p:notesMasterIdLst>
  <p:handoutMasterIdLst>
    <p:handoutMasterId r:id="rId9"/>
  </p:handoutMasterIdLst>
  <p:sldIdLst>
    <p:sldId id="261" r:id="rId2"/>
    <p:sldId id="262" r:id="rId3"/>
    <p:sldId id="259" r:id="rId4"/>
    <p:sldId id="263" r:id="rId5"/>
    <p:sldId id="264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717" autoAdjust="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18.11.2012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18.11.2012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18.11.2012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18.11.2012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18.11.2012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18.11.2012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18.11.2012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18.11.2012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Krajina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ezistromy.cz/cz/hry-a-zabava" TargetMode="External"/><Relationship Id="rId2" Type="http://schemas.openxmlformats.org/officeDocument/2006/relationships/hyperlink" Target="http://www.ekovychovalk.cz/cs/lesni-pedagogika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fontScale="92500" lnSpcReduction="2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Prvouka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2.</a:t>
            </a: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 Jaro 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Učivo- Ochrana přírody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Mgr. Jana </a:t>
            </a:r>
            <a:r>
              <a:rPr lang="cs-CZ" dirty="0" err="1" smtClean="0"/>
              <a:t>Koziorková</a:t>
            </a:r>
            <a:endParaRPr lang="cs-CZ" dirty="0" smtClean="0"/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18.11.2012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Národní parky v ČR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395536" y="1447800"/>
            <a:ext cx="5472608" cy="45720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   jsou rozsáhlá území cenné z přírodních hledisek.  Na území ČR jsou čtyři národní parky </a:t>
            </a:r>
          </a:p>
          <a:p>
            <a:r>
              <a:rPr lang="cs-CZ" sz="32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Šumava</a:t>
            </a:r>
            <a:endParaRPr lang="cs-CZ" sz="3200" dirty="0" smtClean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Krkonoše </a:t>
            </a:r>
            <a:endParaRPr lang="cs-CZ" sz="3200" dirty="0" smtClean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Podyjí</a:t>
            </a:r>
            <a:endParaRPr lang="cs-CZ" sz="3200" dirty="0" smtClean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České Švýcarsko</a:t>
            </a:r>
            <a:endParaRPr lang="cs-CZ" sz="32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Chráněné krajinné oblasti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BC4FF-95E9-470F-A7D2-95C1B12FE164}" type="datetime1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3</a:t>
            </a:fld>
            <a:endParaRPr lang="cs-CZ"/>
          </a:p>
        </p:txBody>
      </p:sp>
      <p:pic>
        <p:nvPicPr>
          <p:cNvPr id="1026" name="Picture 2" descr="C:\Users\Jana1\Pictures\mapa chko.gif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41918" y="1340769"/>
            <a:ext cx="7086466" cy="4394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zakázáno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5385792" cy="4861520"/>
          </a:xfrm>
          <a:ln>
            <a:noFill/>
          </a:ln>
        </p:spPr>
        <p:txBody>
          <a:bodyPr>
            <a:normAutofit fontScale="55000" lnSpcReduction="20000"/>
          </a:bodyPr>
          <a:lstStyle/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>
                <a:latin typeface="Arial Black" pitchFamily="34" charset="0"/>
              </a:rPr>
              <a:t>    Na celém území chráněných krajinných oblastí je zakázáno: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b="1" dirty="0" smtClean="0"/>
          </a:p>
          <a:p>
            <a:pPr>
              <a:lnSpc>
                <a:spcPct val="120000"/>
              </a:lnSpc>
              <a:buNone/>
            </a:pPr>
            <a:r>
              <a:rPr lang="cs-CZ" b="1" dirty="0" smtClean="0">
                <a:solidFill>
                  <a:schemeClr val="bg2">
                    <a:lumMod val="50000"/>
                  </a:schemeClr>
                </a:solidFill>
                <a:latin typeface="Arial Narrow" pitchFamily="34" charset="0"/>
              </a:rPr>
              <a:t>     </a:t>
            </a:r>
            <a:r>
              <a:rPr lang="cs-CZ" sz="5100" b="1" dirty="0" smtClean="0">
                <a:solidFill>
                  <a:schemeClr val="bg2">
                    <a:lumMod val="50000"/>
                  </a:schemeClr>
                </a:solidFill>
                <a:latin typeface="Arial Narrow" pitchFamily="34" charset="0"/>
              </a:rPr>
              <a:t>- Nepoškozovat přírodu</a:t>
            </a:r>
            <a:br>
              <a:rPr lang="cs-CZ" sz="5100" b="1" dirty="0" smtClean="0">
                <a:solidFill>
                  <a:schemeClr val="bg2">
                    <a:lumMod val="50000"/>
                  </a:schemeClr>
                </a:solidFill>
                <a:latin typeface="Arial Narrow" pitchFamily="34" charset="0"/>
              </a:rPr>
            </a:br>
            <a:r>
              <a:rPr lang="cs-CZ" sz="5100" b="1" dirty="0" smtClean="0">
                <a:solidFill>
                  <a:schemeClr val="bg2">
                    <a:lumMod val="50000"/>
                  </a:schemeClr>
                </a:solidFill>
                <a:latin typeface="Arial Narrow" pitchFamily="34" charset="0"/>
              </a:rPr>
              <a:t>- Nesbírat a netrhat rostliny</a:t>
            </a:r>
            <a:br>
              <a:rPr lang="cs-CZ" sz="5100" b="1" dirty="0" smtClean="0">
                <a:solidFill>
                  <a:schemeClr val="bg2">
                    <a:lumMod val="50000"/>
                  </a:schemeClr>
                </a:solidFill>
                <a:latin typeface="Arial Narrow" pitchFamily="34" charset="0"/>
              </a:rPr>
            </a:br>
            <a:r>
              <a:rPr lang="cs-CZ" sz="5100" b="1" dirty="0" smtClean="0">
                <a:solidFill>
                  <a:schemeClr val="bg2">
                    <a:lumMod val="50000"/>
                  </a:schemeClr>
                </a:solidFill>
                <a:latin typeface="Arial Narrow" pitchFamily="34" charset="0"/>
              </a:rPr>
              <a:t>- Nerušit a nechytat živočichy</a:t>
            </a:r>
            <a:br>
              <a:rPr lang="cs-CZ" sz="5100" b="1" dirty="0" smtClean="0">
                <a:solidFill>
                  <a:schemeClr val="bg2">
                    <a:lumMod val="50000"/>
                  </a:schemeClr>
                </a:solidFill>
                <a:latin typeface="Arial Narrow" pitchFamily="34" charset="0"/>
              </a:rPr>
            </a:br>
            <a:r>
              <a:rPr lang="cs-CZ" sz="5100" b="1" dirty="0" smtClean="0">
                <a:solidFill>
                  <a:schemeClr val="bg2">
                    <a:lumMod val="50000"/>
                  </a:schemeClr>
                </a:solidFill>
                <a:latin typeface="Arial Narrow" pitchFamily="34" charset="0"/>
              </a:rPr>
              <a:t>- Nerozdělávat oheň</a:t>
            </a:r>
            <a:br>
              <a:rPr lang="cs-CZ" sz="5100" b="1" dirty="0" smtClean="0">
                <a:solidFill>
                  <a:schemeClr val="bg2">
                    <a:lumMod val="50000"/>
                  </a:schemeClr>
                </a:solidFill>
                <a:latin typeface="Arial Narrow" pitchFamily="34" charset="0"/>
              </a:rPr>
            </a:br>
            <a:r>
              <a:rPr lang="cs-CZ" sz="5100" b="1" dirty="0" smtClean="0">
                <a:solidFill>
                  <a:schemeClr val="bg2">
                    <a:lumMod val="50000"/>
                  </a:schemeClr>
                </a:solidFill>
                <a:latin typeface="Arial Narrow" pitchFamily="34" charset="0"/>
              </a:rPr>
              <a:t>- Neodhazovat odpadky</a:t>
            </a:r>
            <a:br>
              <a:rPr lang="cs-CZ" sz="5100" b="1" dirty="0" smtClean="0">
                <a:solidFill>
                  <a:schemeClr val="bg2">
                    <a:lumMod val="50000"/>
                  </a:schemeClr>
                </a:solidFill>
                <a:latin typeface="Arial Narrow" pitchFamily="34" charset="0"/>
              </a:rPr>
            </a:br>
            <a:r>
              <a:rPr lang="cs-CZ" sz="5100" b="1" dirty="0" smtClean="0">
                <a:solidFill>
                  <a:schemeClr val="bg2">
                    <a:lumMod val="50000"/>
                  </a:schemeClr>
                </a:solidFill>
                <a:latin typeface="Arial Narrow" pitchFamily="34" charset="0"/>
              </a:rPr>
              <a:t>- Chodit jen po vyznačené stezce</a:t>
            </a:r>
            <a:r>
              <a:rPr lang="cs-CZ" sz="5100" dirty="0" smtClean="0"/>
              <a:t/>
            </a:r>
            <a:br>
              <a:rPr lang="cs-CZ" sz="5100" dirty="0" smtClean="0"/>
            </a:br>
            <a:r>
              <a:rPr lang="cs-CZ" sz="5100" dirty="0" smtClean="0"/>
              <a:t>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  <a:latin typeface="Arial Narrow" pitchFamily="34" charset="0"/>
              </a:rPr>
              <a:t/>
            </a:r>
            <a:br>
              <a:rPr lang="cs-CZ" dirty="0" smtClean="0">
                <a:solidFill>
                  <a:schemeClr val="bg2">
                    <a:lumMod val="50000"/>
                  </a:schemeClr>
                </a:solidFill>
                <a:latin typeface="Arial Narrow" pitchFamily="34" charset="0"/>
              </a:rPr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Zápis do sešitu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u="sng" dirty="0" smtClean="0">
                <a:latin typeface="Arial Narrow" pitchFamily="34" charset="0"/>
              </a:rPr>
              <a:t>OCHRANA PŘÍRODY</a:t>
            </a:r>
          </a:p>
          <a:p>
            <a:pPr>
              <a:buNone/>
            </a:pPr>
            <a:r>
              <a:rPr lang="cs-CZ" u="sng" dirty="0" smtClean="0">
                <a:latin typeface="Arial Narrow" pitchFamily="34" charset="0"/>
                <a:hlinkClick r:id="rId2"/>
              </a:rPr>
              <a:t>Krajina</a:t>
            </a:r>
            <a:r>
              <a:rPr lang="cs-CZ" dirty="0" smtClean="0">
                <a:latin typeface="Arial Narrow" pitchFamily="34" charset="0"/>
              </a:rPr>
              <a:t> v Česku byla lidskou činností v průběhu staletí výrazně změněna i poškozena. Stát vyhlásil chráněná území, ve kterých se musíme vhodně chovat.</a:t>
            </a:r>
          </a:p>
          <a:p>
            <a:pPr lvl="0"/>
            <a:r>
              <a:rPr lang="cs-CZ" dirty="0" smtClean="0">
                <a:latin typeface="Arial Narrow" pitchFamily="34" charset="0"/>
              </a:rPr>
              <a:t>     Neodhazovat odpadky</a:t>
            </a:r>
          </a:p>
          <a:p>
            <a:pPr lvl="0"/>
            <a:r>
              <a:rPr lang="cs-CZ" dirty="0" smtClean="0">
                <a:latin typeface="Arial Narrow" pitchFamily="34" charset="0"/>
              </a:rPr>
              <a:t>     Nerušit zvířata a neničit rostliny</a:t>
            </a:r>
          </a:p>
          <a:p>
            <a:pPr lvl="0"/>
            <a:r>
              <a:rPr lang="cs-CZ" dirty="0" smtClean="0">
                <a:latin typeface="Arial Narrow" pitchFamily="34" charset="0"/>
              </a:rPr>
              <a:t>     Zákaz rozdělávání ohně</a:t>
            </a:r>
          </a:p>
          <a:p>
            <a:pPr>
              <a:buNone/>
            </a:pPr>
            <a:r>
              <a:rPr lang="cs-CZ" dirty="0" smtClean="0">
                <a:latin typeface="Arial Narrow" pitchFamily="34" charset="0"/>
              </a:rPr>
              <a:t>Nejbližší je chráněná krajinná oblast CHKO Beskydy.</a:t>
            </a:r>
          </a:p>
          <a:p>
            <a:pPr>
              <a:buNone/>
            </a:pPr>
            <a:r>
              <a:rPr lang="cs-CZ" b="1" dirty="0" smtClean="0">
                <a:latin typeface="Arial Narrow" pitchFamily="34" charset="0"/>
              </a:rPr>
              <a:t>Chráněných zvířat a rostlin je mnoho,např.</a:t>
            </a:r>
          </a:p>
          <a:p>
            <a:pPr>
              <a:buNone/>
            </a:pPr>
            <a:r>
              <a:rPr lang="cs-CZ" dirty="0" smtClean="0">
                <a:solidFill>
                  <a:schemeClr val="accent4">
                    <a:lumMod val="75000"/>
                  </a:schemeClr>
                </a:solidFill>
                <a:latin typeface="Arial Narrow" pitchFamily="34" charset="0"/>
              </a:rPr>
              <a:t>Sněženka, hořec,rys,sokol,mlok,rak,čáp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ekovychovalk.cz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cs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lesni</a:t>
            </a:r>
            <a:r>
              <a:rPr lang="cs-CZ" dirty="0" smtClean="0">
                <a:hlinkClick r:id="rId2"/>
              </a:rPr>
              <a:t>-pedagogika/</a:t>
            </a:r>
            <a:endParaRPr lang="cs-CZ" dirty="0" smtClean="0"/>
          </a:p>
          <a:p>
            <a:r>
              <a:rPr lang="cs-CZ" dirty="0" err="1" smtClean="0"/>
              <a:t>klimas.blog.cz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mezistromy.cz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cz</a:t>
            </a:r>
            <a:r>
              <a:rPr lang="cs-CZ" dirty="0" smtClean="0">
                <a:hlinkClick r:id="rId3"/>
              </a:rPr>
              <a:t>/hry-a-</a:t>
            </a:r>
            <a:r>
              <a:rPr lang="cs-CZ" dirty="0" err="1" smtClean="0">
                <a:hlinkClick r:id="rId3"/>
              </a:rPr>
              <a:t>zabava</a:t>
            </a:r>
            <a:r>
              <a:rPr lang="cs-CZ" dirty="0" smtClean="0"/>
              <a:t> </a:t>
            </a:r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98</TotalTime>
  <Words>168</Words>
  <Application>Microsoft Office PowerPoint</Application>
  <PresentationFormat>Předvádění na obrazovce (4:3)</PresentationFormat>
  <Paragraphs>52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Jmění</vt:lpstr>
      <vt:lpstr>Základní škola a mateřská škola Staré Město   Interaktivní škola pro žáka 21.století</vt:lpstr>
      <vt:lpstr>Národní parky v ČR</vt:lpstr>
      <vt:lpstr>Chráněné krajinné oblasti</vt:lpstr>
      <vt:lpstr>Co je zakázáno</vt:lpstr>
      <vt:lpstr>Zápis do sešitu</vt:lpstr>
      <vt:lpstr>Přehled zdrojů a odkazů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Jana1</cp:lastModifiedBy>
  <cp:revision>14</cp:revision>
  <dcterms:created xsi:type="dcterms:W3CDTF">2010-07-04T09:26:34Z</dcterms:created>
  <dcterms:modified xsi:type="dcterms:W3CDTF">2012-11-18T16:16:57Z</dcterms:modified>
</cp:coreProperties>
</file>