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2" r:id="rId3"/>
    <p:sldId id="263" r:id="rId4"/>
    <p:sldId id="264" r:id="rId5"/>
    <p:sldId id="265" r:id="rId6"/>
    <p:sldId id="266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00"/>
    <a:srgbClr val="CC6600"/>
    <a:srgbClr val="FFCC99"/>
    <a:srgbClr val="0066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Shrnutí- zápis</a:t>
            </a:r>
            <a:r>
              <a:rPr lang="cs-CZ" baseline="0" dirty="0" smtClean="0"/>
              <a:t> do sešitu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6600">
            <a:alpha val="36863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image" Target="../media/image20.png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12" Type="http://schemas.openxmlformats.org/officeDocument/2006/relationships/image" Target="../media/image19.png"/><Relationship Id="rId17" Type="http://schemas.openxmlformats.org/officeDocument/2006/relationships/image" Target="../media/image24.wmf"/><Relationship Id="rId2" Type="http://schemas.openxmlformats.org/officeDocument/2006/relationships/image" Target="../media/image3.gif"/><Relationship Id="rId16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11" Type="http://schemas.openxmlformats.org/officeDocument/2006/relationships/image" Target="../media/image18.png"/><Relationship Id="rId5" Type="http://schemas.openxmlformats.org/officeDocument/2006/relationships/image" Target="../media/image12.wmf"/><Relationship Id="rId15" Type="http://schemas.openxmlformats.org/officeDocument/2006/relationships/image" Target="../media/image22.jpeg"/><Relationship Id="rId10" Type="http://schemas.openxmlformats.org/officeDocument/2006/relationships/image" Target="../media/image17.png"/><Relationship Id="rId4" Type="http://schemas.openxmlformats.org/officeDocument/2006/relationships/image" Target="../media/image11.wmf"/><Relationship Id="rId9" Type="http://schemas.openxmlformats.org/officeDocument/2006/relationships/image" Target="../media/image16.wmf"/><Relationship Id="rId14" Type="http://schemas.openxmlformats.org/officeDocument/2006/relationships/image" Target="../media/image2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12" Type="http://schemas.openxmlformats.org/officeDocument/2006/relationships/image" Target="../media/image3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11" Type="http://schemas.openxmlformats.org/officeDocument/2006/relationships/image" Target="../media/image33.jpeg"/><Relationship Id="rId5" Type="http://schemas.openxmlformats.org/officeDocument/2006/relationships/image" Target="../media/image27.wmf"/><Relationship Id="rId10" Type="http://schemas.openxmlformats.org/officeDocument/2006/relationships/image" Target="../media/image32.jpeg"/><Relationship Id="rId4" Type="http://schemas.openxmlformats.org/officeDocument/2006/relationships/image" Target="../media/image26.jpeg"/><Relationship Id="rId9" Type="http://schemas.openxmlformats.org/officeDocument/2006/relationships/image" Target="../media/image3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 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 Léto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Učivo: Louka a les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996600"/>
                </a:solidFill>
              </a:rPr>
              <a:t>Lesy a louky</a:t>
            </a:r>
            <a:endParaRPr lang="cs-CZ" u="sng" dirty="0">
              <a:solidFill>
                <a:srgbClr val="9966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Blip>
                <a:blip r:embed="rId2"/>
              </a:buBlip>
            </a:pPr>
            <a:r>
              <a:rPr lang="cs-CZ" dirty="0" smtClean="0">
                <a:solidFill>
                  <a:srgbClr val="996600"/>
                </a:solidFill>
              </a:rPr>
              <a:t>V lese i na louce žije spousta živočichů, rostou zde houby, lesní plody, léčivé bylinky keře i stromy. Stromy jsou pro nás velice důležité, protože pro nás vytvářejí kyslík. </a:t>
            </a:r>
          </a:p>
          <a:p>
            <a:pPr>
              <a:buNone/>
            </a:pPr>
            <a:r>
              <a:rPr lang="cs-CZ" dirty="0" smtClean="0"/>
              <a:t>                      </a:t>
            </a:r>
            <a:r>
              <a:rPr lang="cs-CZ" u="sng" dirty="0" smtClean="0">
                <a:solidFill>
                  <a:srgbClr val="FF0000"/>
                </a:solidFill>
              </a:rPr>
              <a:t>Proto lesy musíme chránit!!!</a:t>
            </a:r>
          </a:p>
          <a:p>
            <a:pPr>
              <a:buBlip>
                <a:blip r:embed="rId2"/>
              </a:buBlip>
            </a:pPr>
            <a:r>
              <a:rPr lang="cs-CZ" u="sng" dirty="0" smtClean="0">
                <a:solidFill>
                  <a:srgbClr val="996600"/>
                </a:solidFill>
              </a:rPr>
              <a:t>Lesy</a:t>
            </a:r>
            <a:r>
              <a:rPr lang="cs-CZ" dirty="0" smtClean="0">
                <a:solidFill>
                  <a:srgbClr val="996600"/>
                </a:solidFill>
              </a:rPr>
              <a:t>: mohou být-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jehličnaté</a:t>
            </a:r>
            <a:r>
              <a:rPr lang="cs-CZ" dirty="0" smtClean="0">
                <a:solidFill>
                  <a:srgbClr val="996600"/>
                </a:solidFill>
              </a:rPr>
              <a:t> (to jsou lesy, ve kterých jsou jen jehličnaté stromy-smrk, borovice, jedle, modřín). </a:t>
            </a:r>
          </a:p>
          <a:p>
            <a:pPr>
              <a:buNone/>
            </a:pPr>
            <a:r>
              <a:rPr lang="cs-CZ" dirty="0" smtClean="0">
                <a:solidFill>
                  <a:srgbClr val="CC6600"/>
                </a:solidFill>
              </a:rPr>
              <a:t>                               </a:t>
            </a:r>
            <a:r>
              <a:rPr lang="cs-CZ" dirty="0" smtClean="0">
                <a:solidFill>
                  <a:srgbClr val="996600"/>
                </a:solidFill>
              </a:rPr>
              <a:t>-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listnaté</a:t>
            </a:r>
            <a:r>
              <a:rPr lang="cs-CZ" dirty="0" smtClean="0">
                <a:solidFill>
                  <a:srgbClr val="CC6600"/>
                </a:solidFill>
              </a:rPr>
              <a:t> </a:t>
            </a:r>
            <a:r>
              <a:rPr lang="cs-CZ" dirty="0" smtClean="0">
                <a:solidFill>
                  <a:srgbClr val="996600"/>
                </a:solidFill>
              </a:rPr>
              <a:t>(to jsou lesy, ve kterých jsou jen listnaté stromy-lípa, bříza, dub, buk).  </a:t>
            </a:r>
          </a:p>
          <a:p>
            <a:pPr>
              <a:buNone/>
            </a:pPr>
            <a:r>
              <a:rPr lang="cs-CZ" smtClean="0">
                <a:solidFill>
                  <a:srgbClr val="996600"/>
                </a:solidFill>
              </a:rPr>
              <a:t>                               -</a:t>
            </a:r>
            <a:r>
              <a:rPr lang="cs-CZ" dirty="0" smtClean="0">
                <a:solidFill>
                  <a:srgbClr val="7030A0"/>
                </a:solidFill>
              </a:rPr>
              <a:t>smíšené</a:t>
            </a:r>
            <a:r>
              <a:rPr lang="cs-CZ" dirty="0" smtClean="0">
                <a:solidFill>
                  <a:srgbClr val="996600"/>
                </a:solidFill>
              </a:rPr>
              <a:t> (to jsou lesy, ve kterých jsou stromy jehličnaté i listnaté).</a:t>
            </a:r>
          </a:p>
          <a:p>
            <a:pPr>
              <a:buNone/>
            </a:pPr>
            <a:r>
              <a:rPr lang="cs-CZ" dirty="0" smtClean="0">
                <a:solidFill>
                  <a:srgbClr val="996600"/>
                </a:solidFill>
              </a:rPr>
              <a:t>              </a:t>
            </a:r>
          </a:p>
        </p:txBody>
      </p:sp>
      <p:pic>
        <p:nvPicPr>
          <p:cNvPr id="1026" name="Picture 2" descr="http://www.agroweb.cz/files/image/Zpravodajstvi/les-hez%20(23)_750x5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5013176"/>
            <a:ext cx="2592288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-1755576"/>
            <a:ext cx="201216" cy="22088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32706" y="511572"/>
            <a:ext cx="7772400" cy="5543128"/>
          </a:xfrm>
        </p:spPr>
        <p:txBody>
          <a:bodyPr/>
          <a:lstStyle/>
          <a:p>
            <a:pPr>
              <a:buBlip>
                <a:blip r:embed="rId2"/>
              </a:buBlip>
            </a:pPr>
            <a:r>
              <a:rPr lang="cs-CZ" u="sng" dirty="0" smtClean="0">
                <a:solidFill>
                  <a:srgbClr val="996600"/>
                </a:solidFill>
              </a:rPr>
              <a:t>Louky:</a:t>
            </a:r>
            <a:r>
              <a:rPr lang="cs-CZ" dirty="0" smtClean="0">
                <a:solidFill>
                  <a:srgbClr val="996600"/>
                </a:solidFill>
              </a:rPr>
              <a:t> jsou buď vytvořeny uměle, nebo vznikají přirozeně na vlhčích pozemcích, nejčastěji u řek či potoků.</a:t>
            </a:r>
          </a:p>
          <a:p>
            <a:pPr>
              <a:buNone/>
            </a:pPr>
            <a:r>
              <a:rPr lang="cs-CZ" dirty="0" smtClean="0">
                <a:solidFill>
                  <a:srgbClr val="996600"/>
                </a:solidFill>
              </a:rPr>
              <a:t>                používají se buď jako pastvina pro zvířata, nebo jako zdroj sena na zimu (krmení dobytka). </a:t>
            </a:r>
            <a:endParaRPr lang="cs-CZ" dirty="0">
              <a:solidFill>
                <a:srgbClr val="996600"/>
              </a:solidFill>
            </a:endParaRPr>
          </a:p>
        </p:txBody>
      </p:sp>
      <p:pic>
        <p:nvPicPr>
          <p:cNvPr id="18434" name="Picture 2" descr="C:\Users\Jana1\AppData\Local\Microsoft\Windows\Temporary Internet Files\Content.IE5\01P94G45\MP9004386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276872"/>
            <a:ext cx="3456384" cy="4320480"/>
          </a:xfrm>
          <a:prstGeom prst="rect">
            <a:avLst/>
          </a:prstGeom>
          <a:noFill/>
        </p:spPr>
      </p:pic>
      <p:pic>
        <p:nvPicPr>
          <p:cNvPr id="18435" name="Picture 3" descr="C:\Users\Jana1\AppData\Local\Microsoft\Windows\Temporary Internet Files\Content.IE5\N0ANNCVW\MC9003457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492896"/>
            <a:ext cx="2173287" cy="1790700"/>
          </a:xfrm>
          <a:prstGeom prst="rect">
            <a:avLst/>
          </a:prstGeom>
          <a:noFill/>
        </p:spPr>
      </p:pic>
      <p:pic>
        <p:nvPicPr>
          <p:cNvPr id="18437" name="Picture 5" descr="C:\Users\Jana1\AppData\Local\Microsoft\Windows\Temporary Internet Files\Content.IE5\XF3Q5TCR\MC9003190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05150" y="2628900"/>
            <a:ext cx="1836738" cy="1627188"/>
          </a:xfrm>
          <a:prstGeom prst="rect">
            <a:avLst/>
          </a:prstGeom>
          <a:noFill/>
        </p:spPr>
      </p:pic>
      <p:pic>
        <p:nvPicPr>
          <p:cNvPr id="18439" name="Picture 7" descr="http://www.gify.nou.cz/z_pes1_soubory/p73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797152"/>
            <a:ext cx="1524000" cy="1143001"/>
          </a:xfrm>
          <a:prstGeom prst="rect">
            <a:avLst/>
          </a:prstGeom>
          <a:noFill/>
        </p:spPr>
      </p:pic>
      <p:pic>
        <p:nvPicPr>
          <p:cNvPr id="5122" name="Picture 2" descr="http://www.vysocina-news.cz/data/32514/preface/full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23728" y="4437112"/>
            <a:ext cx="2808312" cy="21015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76672"/>
            <a:ext cx="8050088" cy="648072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996600"/>
                </a:solidFill>
              </a:rPr>
              <a:t>Živočichové a rostliny v lese</a:t>
            </a:r>
            <a:endParaRPr lang="cs-CZ" sz="3200" u="sng" dirty="0">
              <a:solidFill>
                <a:srgbClr val="9966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23528" y="1467114"/>
            <a:ext cx="8640960" cy="4565584"/>
          </a:xfrm>
        </p:spPr>
        <p:txBody>
          <a:bodyPr/>
          <a:lstStyle/>
          <a:p>
            <a:pPr>
              <a:buBlip>
                <a:blip r:embed="rId2"/>
              </a:buBlip>
            </a:pPr>
            <a:r>
              <a:rPr lang="cs-CZ" u="sng" dirty="0" smtClean="0">
                <a:solidFill>
                  <a:srgbClr val="996600"/>
                </a:solidFill>
              </a:rPr>
              <a:t>Živočichové:</a:t>
            </a:r>
            <a:r>
              <a:rPr lang="cs-CZ" dirty="0" smtClean="0">
                <a:solidFill>
                  <a:srgbClr val="996600"/>
                </a:solidFill>
              </a:rPr>
              <a:t>  (přiřaď k obrázkům)</a:t>
            </a:r>
          </a:p>
          <a:p>
            <a:pPr>
              <a:buNone/>
            </a:pPr>
            <a:r>
              <a:rPr lang="cs-CZ" dirty="0" smtClean="0">
                <a:solidFill>
                  <a:srgbClr val="996600"/>
                </a:solidFill>
              </a:rPr>
              <a:t>liška    prase divoké      sova     jelen     ježek      zajíc    kukačka  </a:t>
            </a:r>
          </a:p>
          <a:p>
            <a:pPr>
              <a:buNone/>
            </a:pPr>
            <a:endParaRPr lang="cs-CZ" u="sng" dirty="0" smtClean="0">
              <a:solidFill>
                <a:srgbClr val="996600"/>
              </a:solidFill>
            </a:endParaRPr>
          </a:p>
          <a:p>
            <a:pPr>
              <a:buNone/>
            </a:pPr>
            <a:endParaRPr lang="cs-CZ" u="sng" dirty="0" smtClean="0">
              <a:solidFill>
                <a:srgbClr val="996600"/>
              </a:solidFill>
            </a:endParaRPr>
          </a:p>
          <a:p>
            <a:pPr>
              <a:buNone/>
            </a:pPr>
            <a:endParaRPr lang="cs-CZ" u="sng" dirty="0" smtClean="0">
              <a:solidFill>
                <a:srgbClr val="996600"/>
              </a:solidFill>
            </a:endParaRPr>
          </a:p>
          <a:p>
            <a:pPr>
              <a:buNone/>
            </a:pPr>
            <a:endParaRPr lang="cs-CZ" u="sng" dirty="0" smtClean="0">
              <a:solidFill>
                <a:srgbClr val="996600"/>
              </a:solidFill>
            </a:endParaRPr>
          </a:p>
          <a:p>
            <a:pPr>
              <a:buNone/>
            </a:pPr>
            <a:r>
              <a:rPr lang="cs-CZ" u="sng" dirty="0" smtClean="0">
                <a:solidFill>
                  <a:srgbClr val="996600"/>
                </a:solidFill>
              </a:rPr>
              <a:t>Rostliny: </a:t>
            </a:r>
            <a:r>
              <a:rPr lang="cs-CZ" dirty="0" smtClean="0">
                <a:solidFill>
                  <a:srgbClr val="996600"/>
                </a:solidFill>
              </a:rPr>
              <a:t>(přiřaď k obrázkům)</a:t>
            </a:r>
          </a:p>
          <a:p>
            <a:pPr>
              <a:buNone/>
            </a:pPr>
            <a:r>
              <a:rPr lang="cs-CZ" dirty="0" smtClean="0">
                <a:solidFill>
                  <a:srgbClr val="996600"/>
                </a:solidFill>
              </a:rPr>
              <a:t> houby      lesní plody     mechy   stromy     lesní kytky (konvalinka…)</a:t>
            </a:r>
            <a:endParaRPr lang="cs-CZ" dirty="0">
              <a:solidFill>
                <a:srgbClr val="996600"/>
              </a:solidFill>
            </a:endParaRPr>
          </a:p>
        </p:txBody>
      </p:sp>
      <p:pic>
        <p:nvPicPr>
          <p:cNvPr id="19458" name="Picture 2" descr="C:\Users\Jana1\AppData\Local\Microsoft\Windows\Temporary Internet Files\Content.IE5\XF3Q5TCR\MC9003510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996952"/>
            <a:ext cx="1152128" cy="1296144"/>
          </a:xfrm>
          <a:prstGeom prst="rect">
            <a:avLst/>
          </a:prstGeom>
          <a:noFill/>
        </p:spPr>
      </p:pic>
      <p:pic>
        <p:nvPicPr>
          <p:cNvPr id="19459" name="Picture 3" descr="C:\Users\Jana1\AppData\Local\Microsoft\Windows\Temporary Internet Files\Content.IE5\T1U6YO66\MC9002408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3284984"/>
            <a:ext cx="1369268" cy="1088049"/>
          </a:xfrm>
          <a:prstGeom prst="rect">
            <a:avLst/>
          </a:prstGeom>
          <a:noFill/>
        </p:spPr>
      </p:pic>
      <p:pic>
        <p:nvPicPr>
          <p:cNvPr id="19460" name="Picture 4" descr="C:\Users\Jana1\AppData\Local\Microsoft\Windows\Temporary Internet Files\Content.IE5\01P94G45\MC90035114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3140968"/>
            <a:ext cx="1118244" cy="1255762"/>
          </a:xfrm>
          <a:prstGeom prst="rect">
            <a:avLst/>
          </a:prstGeom>
          <a:noFill/>
        </p:spPr>
      </p:pic>
      <p:pic>
        <p:nvPicPr>
          <p:cNvPr id="19461" name="Picture 5" descr="C:\Users\Jana1\AppData\Local\Microsoft\Windows\Temporary Internet Files\Content.IE5\N0ANNCVW\MC90035105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3429000"/>
            <a:ext cx="971302" cy="834677"/>
          </a:xfrm>
          <a:prstGeom prst="rect">
            <a:avLst/>
          </a:prstGeom>
          <a:noFill/>
        </p:spPr>
      </p:pic>
      <p:pic>
        <p:nvPicPr>
          <p:cNvPr id="19462" name="Picture 6" descr="C:\Users\Jana1\AppData\Local\Microsoft\Windows\Temporary Internet Files\Content.IE5\T1U6YO66\MC90035116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429000"/>
            <a:ext cx="1435949" cy="973138"/>
          </a:xfrm>
          <a:prstGeom prst="rect">
            <a:avLst/>
          </a:prstGeom>
          <a:noFill/>
        </p:spPr>
      </p:pic>
      <p:pic>
        <p:nvPicPr>
          <p:cNvPr id="19464" name="Picture 8" descr="C:\Users\Jana1\AppData\Local\Microsoft\Windows\Temporary Internet Files\Content.IE5\XF3Q5TCR\MC90032589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15816" y="3212976"/>
            <a:ext cx="1317054" cy="1301267"/>
          </a:xfrm>
          <a:prstGeom prst="rect">
            <a:avLst/>
          </a:prstGeom>
          <a:noFill/>
        </p:spPr>
      </p:pic>
      <p:pic>
        <p:nvPicPr>
          <p:cNvPr id="19466" name="Picture 10" descr="C:\Users\Jana1\AppData\Local\Microsoft\Windows\Temporary Internet Files\Content.IE5\N0ANNCVW\MC90041248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2924944"/>
            <a:ext cx="1296144" cy="1644494"/>
          </a:xfrm>
          <a:prstGeom prst="rect">
            <a:avLst/>
          </a:prstGeom>
          <a:noFill/>
        </p:spPr>
      </p:pic>
      <p:cxnSp>
        <p:nvCxnSpPr>
          <p:cNvPr id="16" name="Přímá spojovací šipka 15"/>
          <p:cNvCxnSpPr/>
          <p:nvPr/>
        </p:nvCxnSpPr>
        <p:spPr>
          <a:xfrm>
            <a:off x="971600" y="2492896"/>
            <a:ext cx="108012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2627784" y="2420888"/>
            <a:ext cx="158417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3779912" y="2420888"/>
            <a:ext cx="144016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 flipV="1">
            <a:off x="1331640" y="2348880"/>
            <a:ext cx="417646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4716016" y="2420888"/>
            <a:ext cx="331236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5400000">
            <a:off x="6696236" y="3104964"/>
            <a:ext cx="172819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467" name="Picture 11" descr="C:\Users\Jana1\AppData\Local\Microsoft\Windows\Temporary Internet Files\Content.IE5\T1U6YO66\MC900436901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76056" y="6206728"/>
            <a:ext cx="651272" cy="651272"/>
          </a:xfrm>
          <a:prstGeom prst="rect">
            <a:avLst/>
          </a:prstGeom>
          <a:noFill/>
        </p:spPr>
      </p:pic>
      <p:pic>
        <p:nvPicPr>
          <p:cNvPr id="19468" name="Picture 12" descr="C:\Users\Jana1\AppData\Local\Microsoft\Windows\Temporary Internet Files\Content.IE5\XF3Q5TCR\MC900436902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652120" y="6165304"/>
            <a:ext cx="561926" cy="561926"/>
          </a:xfrm>
          <a:prstGeom prst="rect">
            <a:avLst/>
          </a:prstGeom>
          <a:noFill/>
        </p:spPr>
      </p:pic>
      <p:pic>
        <p:nvPicPr>
          <p:cNvPr id="19469" name="Picture 13" descr="C:\Users\Jana1\AppData\Local\Microsoft\Windows\Temporary Internet Files\Content.IE5\01P94G45\MC900436899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652120" y="5877272"/>
            <a:ext cx="435669" cy="435669"/>
          </a:xfrm>
          <a:prstGeom prst="rect">
            <a:avLst/>
          </a:prstGeom>
          <a:noFill/>
        </p:spPr>
      </p:pic>
      <p:pic>
        <p:nvPicPr>
          <p:cNvPr id="19470" name="Picture 14" descr="C:\Users\Jana1\AppData\Local\Microsoft\Windows\Temporary Internet Files\Content.IE5\N0ANNCVW\MC900436900[1]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148064" y="5805264"/>
            <a:ext cx="537592" cy="537592"/>
          </a:xfrm>
          <a:prstGeom prst="rect">
            <a:avLst/>
          </a:prstGeom>
          <a:noFill/>
        </p:spPr>
      </p:pic>
      <p:pic>
        <p:nvPicPr>
          <p:cNvPr id="19473" name="Picture 17" descr="http://nature.hyperlink.cz/photos/Mech_Sochova_1_20-10-02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907704" y="5517232"/>
            <a:ext cx="1512168" cy="1134126"/>
          </a:xfrm>
          <a:prstGeom prst="rect">
            <a:avLst/>
          </a:prstGeom>
          <a:noFill/>
        </p:spPr>
      </p:pic>
      <p:pic>
        <p:nvPicPr>
          <p:cNvPr id="19476" name="Picture 20" descr="http://botanika.wendys.cz/foto/O100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563888" y="5589240"/>
            <a:ext cx="1440160" cy="1080120"/>
          </a:xfrm>
          <a:prstGeom prst="rect">
            <a:avLst/>
          </a:prstGeom>
          <a:noFill/>
        </p:spPr>
      </p:pic>
      <p:pic>
        <p:nvPicPr>
          <p:cNvPr id="19477" name="Picture 21" descr="C:\Users\Jana1\AppData\Local\Microsoft\Windows\Temporary Internet Files\Content.IE5\T1U6YO66\MC900250843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4208" y="5445224"/>
            <a:ext cx="1972631" cy="1269504"/>
          </a:xfrm>
          <a:prstGeom prst="rect">
            <a:avLst/>
          </a:prstGeom>
          <a:noFill/>
        </p:spPr>
      </p:pic>
      <p:pic>
        <p:nvPicPr>
          <p:cNvPr id="19478" name="Picture 22" descr="C:\Users\Jana1\AppData\Local\Microsoft\Windows\Temporary Internet Files\Content.IE5\T1U6YO66\MC900325832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39552" y="5373216"/>
            <a:ext cx="850330" cy="850330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7668344" y="551723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508104" y="551723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907704" y="52292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67544" y="52292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707904" y="53012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cxnSp>
        <p:nvCxnSpPr>
          <p:cNvPr id="49" name="Přímá spojovací šipka 48"/>
          <p:cNvCxnSpPr/>
          <p:nvPr/>
        </p:nvCxnSpPr>
        <p:spPr>
          <a:xfrm rot="10800000" flipV="1">
            <a:off x="4067944" y="2348880"/>
            <a:ext cx="208823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2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2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2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20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2000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2" dur="2000"/>
                                        <p:tgtEl>
                                          <p:spTgt spid="19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7" dur="2000"/>
                                        <p:tgtEl>
                                          <p:spTgt spid="19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2" dur="2000"/>
                                        <p:tgtEl>
                                          <p:spTgt spid="19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7" dur="500"/>
                                        <p:tgtEl>
                                          <p:spTgt spid="19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2" dur="5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7" dur="5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2" dur="500"/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7" dur="2000"/>
                                        <p:tgtEl>
                                          <p:spTgt spid="19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  <p:bldP spid="41" grpId="0"/>
      <p:bldP spid="42" grpId="0"/>
      <p:bldP spid="43" grpId="0"/>
      <p:bldP spid="44" grpId="0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996600"/>
                </a:solidFill>
              </a:rPr>
              <a:t>Živočichové a rostliny na louce</a:t>
            </a:r>
            <a:endParaRPr lang="cs-CZ" u="sng" dirty="0">
              <a:solidFill>
                <a:srgbClr val="9966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23528" y="1447800"/>
            <a:ext cx="8640960" cy="4933528"/>
          </a:xfrm>
        </p:spPr>
        <p:txBody>
          <a:bodyPr/>
          <a:lstStyle/>
          <a:p>
            <a:pPr>
              <a:buBlip>
                <a:blip r:embed="rId2"/>
              </a:buBlip>
            </a:pPr>
            <a:r>
              <a:rPr lang="cs-CZ" u="sng" dirty="0" smtClean="0">
                <a:solidFill>
                  <a:srgbClr val="996600"/>
                </a:solidFill>
              </a:rPr>
              <a:t>Živočichové: </a:t>
            </a:r>
            <a:r>
              <a:rPr lang="cs-CZ" dirty="0" smtClean="0">
                <a:solidFill>
                  <a:srgbClr val="996600"/>
                </a:solidFill>
              </a:rPr>
              <a:t>(přiřaď k obrázkům)</a:t>
            </a:r>
          </a:p>
          <a:p>
            <a:pPr>
              <a:buNone/>
            </a:pPr>
            <a:r>
              <a:rPr lang="cs-CZ" dirty="0" smtClean="0">
                <a:solidFill>
                  <a:srgbClr val="996600"/>
                </a:solidFill>
              </a:rPr>
              <a:t>  hlemýžď            včela             ještěrka             bělásek              žížala</a:t>
            </a:r>
          </a:p>
          <a:p>
            <a:pPr>
              <a:buNone/>
            </a:pPr>
            <a:endParaRPr lang="cs-CZ" dirty="0" smtClean="0">
              <a:solidFill>
                <a:srgbClr val="9966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9966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996600"/>
              </a:solidFill>
            </a:endParaRPr>
          </a:p>
          <a:p>
            <a:pPr>
              <a:buBlip>
                <a:blip r:embed="rId2"/>
              </a:buBlip>
            </a:pPr>
            <a:r>
              <a:rPr lang="cs-CZ" u="sng" dirty="0" smtClean="0">
                <a:solidFill>
                  <a:srgbClr val="996600"/>
                </a:solidFill>
              </a:rPr>
              <a:t>Rostliny:</a:t>
            </a:r>
            <a:r>
              <a:rPr lang="cs-CZ" dirty="0" smtClean="0">
                <a:solidFill>
                  <a:srgbClr val="996600"/>
                </a:solidFill>
              </a:rPr>
              <a:t> (přiřaď k obrázkům)</a:t>
            </a:r>
          </a:p>
          <a:p>
            <a:pPr>
              <a:buNone/>
            </a:pPr>
            <a:r>
              <a:rPr lang="cs-CZ" dirty="0" smtClean="0">
                <a:solidFill>
                  <a:srgbClr val="996600"/>
                </a:solidFill>
              </a:rPr>
              <a:t>zvonek             vlčí mák           kopřiva         heřmánek        kopretina  </a:t>
            </a:r>
            <a:endParaRPr lang="cs-CZ" dirty="0">
              <a:solidFill>
                <a:srgbClr val="996600"/>
              </a:solidFill>
            </a:endParaRPr>
          </a:p>
        </p:txBody>
      </p:sp>
      <p:pic>
        <p:nvPicPr>
          <p:cNvPr id="20482" name="Picture 2" descr="C:\Users\Jana1\AppData\Local\Microsoft\Windows\Temporary Internet Files\Content.IE5\XF3Q5TCR\MC9003511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492896"/>
            <a:ext cx="925736" cy="1208459"/>
          </a:xfrm>
          <a:prstGeom prst="rect">
            <a:avLst/>
          </a:prstGeom>
          <a:noFill/>
        </p:spPr>
      </p:pic>
      <p:pic>
        <p:nvPicPr>
          <p:cNvPr id="20484" name="Picture 4" descr="http://www.aaa-inzerce.cz/image.php?idx=119253&amp;mw=278&amp;mh=22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2636912"/>
            <a:ext cx="1382596" cy="1104088"/>
          </a:xfrm>
          <a:prstGeom prst="rect">
            <a:avLst/>
          </a:prstGeom>
          <a:noFill/>
        </p:spPr>
      </p:pic>
      <p:pic>
        <p:nvPicPr>
          <p:cNvPr id="20485" name="Picture 5" descr="C:\Users\Jana1\AppData\Local\Microsoft\Windows\Temporary Internet Files\Content.IE5\XF3Q5TCR\MC9002904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2780928"/>
            <a:ext cx="1511923" cy="736352"/>
          </a:xfrm>
          <a:prstGeom prst="rect">
            <a:avLst/>
          </a:prstGeom>
          <a:noFill/>
        </p:spPr>
      </p:pic>
      <p:pic>
        <p:nvPicPr>
          <p:cNvPr id="20487" name="Picture 7" descr="http://www.gadgetscience.com/wp-content/uploads/earthworm-300x22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2420888"/>
            <a:ext cx="1728192" cy="1296144"/>
          </a:xfrm>
          <a:prstGeom prst="rect">
            <a:avLst/>
          </a:prstGeom>
          <a:noFill/>
        </p:spPr>
      </p:pic>
      <p:pic>
        <p:nvPicPr>
          <p:cNvPr id="20488" name="Picture 8" descr="C:\Users\Jana1\AppData\Local\Microsoft\Windows\Temporary Internet Files\Content.IE5\XF3Q5TCR\MC90029387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2492896"/>
            <a:ext cx="1282145" cy="127769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779912" y="25649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24928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5649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24208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20490" name="Picture 10" descr="http://www.prvnikrok.cz/clanky/obrazky/870/kopriva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5373216"/>
            <a:ext cx="1008112" cy="1267283"/>
          </a:xfrm>
          <a:prstGeom prst="rect">
            <a:avLst/>
          </a:prstGeom>
          <a:noFill/>
        </p:spPr>
      </p:pic>
      <p:pic>
        <p:nvPicPr>
          <p:cNvPr id="20492" name="Picture 12" descr="http://www.naturfoto.cz/fotografie/ostatni/zvonek-repkovity-338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95936" y="5373216"/>
            <a:ext cx="951570" cy="1268760"/>
          </a:xfrm>
          <a:prstGeom prst="rect">
            <a:avLst/>
          </a:prstGeom>
          <a:noFill/>
        </p:spPr>
      </p:pic>
      <p:pic>
        <p:nvPicPr>
          <p:cNvPr id="20494" name="Picture 14" descr="http://abweb.unas.cz/phprs/storage/200801151519_hermanek%20lekarsky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24328" y="5301208"/>
            <a:ext cx="936104" cy="1361989"/>
          </a:xfrm>
          <a:prstGeom prst="rect">
            <a:avLst/>
          </a:prstGeom>
          <a:noFill/>
        </p:spPr>
      </p:pic>
      <p:pic>
        <p:nvPicPr>
          <p:cNvPr id="20496" name="Picture 16" descr="http://bdadafoto.webzdarma.cz/kytky/2003_0531_081210_St_kopretina_i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835696" y="5301208"/>
            <a:ext cx="1728192" cy="1296144"/>
          </a:xfrm>
          <a:prstGeom prst="rect">
            <a:avLst/>
          </a:prstGeom>
          <a:noFill/>
        </p:spPr>
      </p:pic>
      <p:pic>
        <p:nvPicPr>
          <p:cNvPr id="20498" name="Picture 18" descr="http://fc03.deviantart.com/fs19/i/2007/305/9/8/hot_cold_contrast_by_Floriandra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580112" y="5373216"/>
            <a:ext cx="1296144" cy="1296144"/>
          </a:xfrm>
          <a:prstGeom prst="rect">
            <a:avLst/>
          </a:prstGeom>
          <a:noFill/>
        </p:spPr>
      </p:pic>
      <p:cxnSp>
        <p:nvCxnSpPr>
          <p:cNvPr id="21" name="Přímá spojovací šipka 20"/>
          <p:cNvCxnSpPr/>
          <p:nvPr/>
        </p:nvCxnSpPr>
        <p:spPr>
          <a:xfrm>
            <a:off x="827584" y="4653136"/>
            <a:ext cx="316835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2771800" y="4653136"/>
            <a:ext cx="273630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0800000" flipV="1">
            <a:off x="1547664" y="4725144"/>
            <a:ext cx="295232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6156176" y="4653136"/>
            <a:ext cx="136815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10800000" flipV="1">
            <a:off x="3563888" y="4653136"/>
            <a:ext cx="4104456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148064" y="263691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2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20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2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7" dur="20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2" dur="2000"/>
                                        <p:tgtEl>
                                          <p:spTgt spid="20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7" dur="2000"/>
                                        <p:tgtEl>
                                          <p:spTgt spid="20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2" dur="2000"/>
                                        <p:tgtEl>
                                          <p:spTgt spid="20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7" dur="2000"/>
                                        <p:tgtEl>
                                          <p:spTgt spid="20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11" grpId="0" uiExpand="1"/>
      <p:bldP spid="12" grpId="0" uiExpand="1"/>
      <p:bldP spid="13" grpId="0" uiExpand="1"/>
      <p:bldP spid="14" grpId="0" uiExpand="1"/>
      <p:bldP spid="30" grpId="0" uiExpan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4737720" cy="778098"/>
          </a:xfrm>
        </p:spPr>
        <p:txBody>
          <a:bodyPr/>
          <a:lstStyle/>
          <a:p>
            <a:r>
              <a:rPr lang="cs-CZ" dirty="0" smtClean="0"/>
              <a:t>Lesy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611560" y="908720"/>
            <a:ext cx="8075240" cy="511108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Jehličnaté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( smrk, borovice, jedle, modřín…)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Listnaté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(dub, buk, bříza, jasan, habr…)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Smíšené</a:t>
            </a:r>
          </a:p>
          <a:p>
            <a:pPr>
              <a:buNone/>
            </a:pPr>
            <a:r>
              <a:rPr lang="cs-CZ" dirty="0" smtClean="0"/>
              <a:t>Žijí v něm typičtí živočichové , rostou keře, stromy, houby. Lesy chráníme, vytvářejí pro nás</a:t>
            </a:r>
            <a:r>
              <a:rPr lang="cs-CZ" dirty="0" smtClean="0">
                <a:solidFill>
                  <a:srgbClr val="FF0000"/>
                </a:solidFill>
              </a:rPr>
              <a:t> kyslík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Louky</a:t>
            </a:r>
          </a:p>
          <a:p>
            <a:pPr>
              <a:buNone/>
            </a:pPr>
            <a:r>
              <a:rPr lang="cs-CZ" sz="2800" dirty="0" smtClean="0"/>
              <a:t>používají se buď jako pastvina pro zvířata, nebo jako zdroj sena </a:t>
            </a:r>
            <a:r>
              <a:rPr lang="cs-CZ" sz="2800" smtClean="0"/>
              <a:t>na zimu </a:t>
            </a:r>
            <a:r>
              <a:rPr lang="cs-CZ" sz="2800" dirty="0" smtClean="0"/>
              <a:t>(trávy, byliny</a:t>
            </a:r>
            <a:r>
              <a:rPr lang="cs-CZ" sz="2800" smtClean="0"/>
              <a:t>) .</a:t>
            </a:r>
            <a:endParaRPr lang="cs-CZ" sz="2800" dirty="0" smtClean="0"/>
          </a:p>
          <a:p>
            <a:pPr>
              <a:buNone/>
            </a:pP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3212976"/>
            <a:ext cx="5760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Kolektiv autorů -Člověk a jeho svět pro 2. ročník ZŠ , </a:t>
            </a:r>
            <a:r>
              <a:rPr lang="cs-CZ" dirty="0" err="1" smtClean="0">
                <a:latin typeface="Arial Narrow" pitchFamily="34" charset="0"/>
              </a:rPr>
              <a:t>Didaktis</a:t>
            </a:r>
            <a:r>
              <a:rPr lang="cs-CZ" dirty="0" smtClean="0">
                <a:latin typeface="Arial Narrow" pitchFamily="34" charset="0"/>
              </a:rPr>
              <a:t> 2007</a:t>
            </a:r>
          </a:p>
          <a:p>
            <a:r>
              <a:rPr lang="cs-CZ" dirty="0" smtClean="0">
                <a:latin typeface="Arial Narrow" pitchFamily="34" charset="0"/>
              </a:rPr>
              <a:t>Kolektiv autorů -Průvodce pro učitele k učebnicové sadě Člověk a jeho svět, </a:t>
            </a:r>
            <a:r>
              <a:rPr lang="cs-CZ" dirty="0" err="1" smtClean="0">
                <a:latin typeface="Arial Narrow" pitchFamily="34" charset="0"/>
              </a:rPr>
              <a:t>Didaktis</a:t>
            </a:r>
            <a:r>
              <a:rPr lang="cs-CZ" dirty="0" smtClean="0">
                <a:latin typeface="Arial Narrow" pitchFamily="34" charset="0"/>
              </a:rPr>
              <a:t> 2007</a:t>
            </a:r>
          </a:p>
          <a:p>
            <a:r>
              <a:rPr lang="cs-CZ" dirty="0" smtClean="0">
                <a:latin typeface="Arial Narrow" pitchFamily="34" charset="0"/>
              </a:rPr>
              <a:t>Kliparty použité z Microsoft </a:t>
            </a:r>
            <a:r>
              <a:rPr lang="cs-CZ" dirty="0" err="1" smtClean="0">
                <a:latin typeface="Arial Narrow" pitchFamily="34" charset="0"/>
              </a:rPr>
              <a:t>Power</a:t>
            </a:r>
            <a:r>
              <a:rPr lang="cs-CZ" dirty="0" smtClean="0">
                <a:latin typeface="Arial Narrow" pitchFamily="34" charset="0"/>
              </a:rPr>
              <a:t> Point</a:t>
            </a:r>
          </a:p>
          <a:p>
            <a:endParaRPr lang="cs-CZ" dirty="0" smtClean="0"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624</TotalTime>
  <Words>408</Words>
  <Application>Microsoft Office PowerPoint</Application>
  <PresentationFormat>Předvádění na obrazovce (4:3)</PresentationFormat>
  <Paragraphs>69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Lesy a louky</vt:lpstr>
      <vt:lpstr>Snímek 3</vt:lpstr>
      <vt:lpstr>Živočichové a rostliny v lese</vt:lpstr>
      <vt:lpstr>Živočichové a rostliny na louce</vt:lpstr>
      <vt:lpstr>Lesy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Jana1</cp:lastModifiedBy>
  <cp:revision>73</cp:revision>
  <dcterms:created xsi:type="dcterms:W3CDTF">2010-07-04T09:26:34Z</dcterms:created>
  <dcterms:modified xsi:type="dcterms:W3CDTF">2012-11-18T16:12:07Z</dcterms:modified>
</cp:coreProperties>
</file>