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2" r:id="rId3"/>
    <p:sldId id="263" r:id="rId4"/>
    <p:sldId id="265" r:id="rId5"/>
    <p:sldId id="26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FF99"/>
    <a:srgbClr val="FFFF00"/>
    <a:srgbClr val="996600"/>
    <a:srgbClr val="CC6600"/>
    <a:srgbClr val="FFCC99"/>
    <a:srgbClr val="0066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 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Léto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Učivo: Pole a zahrada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827584" y="3200400"/>
            <a:ext cx="7704856" cy="289289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>Na poli a na zahradě, v sadě nebo skleníku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>pěstujeme téměř vše, co skončí v našem pupíku.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>Obilí a luštěniny, zelenina, ovoce, …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Rounded MT Bold" pitchFamily="34" charset="0"/>
              </a:rPr>
              <a:t>Všechno to chce spoustu dřiny, jenom pozor na škůdce!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u="sng" dirty="0" smtClean="0">
                <a:solidFill>
                  <a:schemeClr val="accent6">
                    <a:lumMod val="50000"/>
                  </a:schemeClr>
                </a:solidFill>
              </a:rPr>
              <a:t>Pole a zahrada</a:t>
            </a:r>
            <a:endParaRPr lang="cs-CZ" sz="48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992888" cy="850106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6">
                    <a:lumMod val="50000"/>
                  </a:schemeClr>
                </a:solidFill>
              </a:rPr>
              <a:t>Na návštěvě u babičky (pole a zahrada)</a:t>
            </a:r>
            <a:endParaRPr lang="cs-CZ" sz="32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23528" y="1268760"/>
            <a:ext cx="8363272" cy="5328592"/>
          </a:xfrm>
        </p:spPr>
        <p:txBody>
          <a:bodyPr/>
          <a:lstStyle/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O pole i zahradu je potřeba se neustále starat. Je tam nutné okopávat, zalévat, vytrhávat plevel, hubit škůdce.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Na polích pěstují lidé obilí, brambory, kukuřici, řepu a další plodiny.</a:t>
            </a:r>
          </a:p>
        </p:txBody>
      </p:sp>
      <p:pic>
        <p:nvPicPr>
          <p:cNvPr id="1029" name="Picture 5" descr="C:\Users\Jana1\AppData\Local\Microsoft\Windows\Temporary Internet Files\Content.IE5\E7MPS5ZW\MP9004280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484784"/>
            <a:ext cx="2811066" cy="2786575"/>
          </a:xfrm>
          <a:prstGeom prst="rect">
            <a:avLst/>
          </a:prstGeom>
          <a:noFill/>
        </p:spPr>
      </p:pic>
      <p:pic>
        <p:nvPicPr>
          <p:cNvPr id="8" name="Picture 6" descr="C:\Users\Jana1\AppData\Local\Microsoft\Windows\Temporary Internet Files\Content.IE5\ASDJ06ZF\MP90041404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340768"/>
            <a:ext cx="2022451" cy="2528681"/>
          </a:xfrm>
          <a:prstGeom prst="rect">
            <a:avLst/>
          </a:prstGeom>
          <a:noFill/>
        </p:spPr>
      </p:pic>
      <p:pic>
        <p:nvPicPr>
          <p:cNvPr id="1032" name="Picture 8" descr="C:\Users\Jana1\AppData\Local\Microsoft\Windows\Temporary Internet Files\Content.IE5\ASDJ06ZF\MC90019788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1124744"/>
            <a:ext cx="2705477" cy="2204519"/>
          </a:xfrm>
          <a:prstGeom prst="rect">
            <a:avLst/>
          </a:prstGeom>
          <a:noFill/>
        </p:spPr>
      </p:pic>
      <p:pic>
        <p:nvPicPr>
          <p:cNvPr id="1033" name="Picture 9" descr="C:\Users\Jana1\AppData\Local\Microsoft\Windows\Temporary Internet Files\Content.IE5\E7MPS5ZW\MP90040125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2564904"/>
            <a:ext cx="1296285" cy="19434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-315416"/>
            <a:ext cx="6408712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83568" y="476672"/>
            <a:ext cx="8003232" cy="5904656"/>
          </a:xfr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Co můžeme vypěstovat na poli? Nejčastěji: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          pšenice                          oves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        </a:t>
            </a: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           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           žito                                ječmen                             </a:t>
            </a: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 Narrow" pitchFamily="34" charset="0"/>
            </a:endParaRPr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Ale taky můžeme pěstovat např. kukuřici nebo v Číně se pěstuje hlavně rýže.        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 Narrow" pitchFamily="34" charset="0"/>
            </a:endParaRPr>
          </a:p>
        </p:txBody>
      </p:sp>
      <p:pic>
        <p:nvPicPr>
          <p:cNvPr id="1030" name="Picture 6" descr="http://www.aros.cz/photos/osiva-a-krmiva/oves_sety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052736"/>
            <a:ext cx="2376264" cy="1392155"/>
          </a:xfrm>
          <a:prstGeom prst="rect">
            <a:avLst/>
          </a:prstGeom>
          <a:noFill/>
        </p:spPr>
      </p:pic>
      <p:pic>
        <p:nvPicPr>
          <p:cNvPr id="1032" name="Picture 8" descr="http://www.guh.cz/edu/bi/biologie_rostliny/foto04/foto_04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636912"/>
            <a:ext cx="936104" cy="1834498"/>
          </a:xfrm>
          <a:prstGeom prst="rect">
            <a:avLst/>
          </a:prstGeom>
          <a:noFill/>
        </p:spPr>
      </p:pic>
      <p:pic>
        <p:nvPicPr>
          <p:cNvPr id="2050" name="Picture 2" descr="C:\Users\Jana1\AppData\Local\Microsoft\Windows\Temporary Internet Files\Content.IE5\ASDJ06ZF\MC9003190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908720"/>
            <a:ext cx="1194206" cy="1815084"/>
          </a:xfrm>
          <a:prstGeom prst="rect">
            <a:avLst/>
          </a:prstGeom>
          <a:noFill/>
        </p:spPr>
      </p:pic>
      <p:pic>
        <p:nvPicPr>
          <p:cNvPr id="2051" name="Picture 3" descr="C:\Users\Jana1\AppData\Local\Microsoft\Windows\Temporary Internet Files\Content.IE5\UV0VQDIK\MP90042210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2564904"/>
            <a:ext cx="1991699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80939" y="349894"/>
            <a:ext cx="8219256" cy="5732556"/>
          </a:xfr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Úrodu může ohrozit velké sucho, plevel nebo škůdci jako např. slimák, špaček, mandelinka, nebo i bělásek.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Okrasné květiny: astry                            , růže         ,  pivoňky,              </a:t>
            </a: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tulipány                 , karafiáty                          a jiné. </a:t>
            </a: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latin typeface="Arial Narrow" pitchFamily="34" charset="0"/>
            </a:endParaRPr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Narrow" pitchFamily="34" charset="0"/>
              </a:rPr>
              <a:t>Co můžeme vypěstovat na zahradě?    Z ovoce: jablka, hrušky, třešně,  višně a mnoho dalších.            Ze zeleniny: rajčata, okurky, papriky, mrkve a také mnoho dalších.</a:t>
            </a: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9461" name="Picture 5" descr="http://www.hrdlicka.net/foto/full/ast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268760"/>
            <a:ext cx="1872208" cy="1872208"/>
          </a:xfrm>
          <a:prstGeom prst="rect">
            <a:avLst/>
          </a:prstGeom>
          <a:noFill/>
        </p:spPr>
      </p:pic>
      <p:pic>
        <p:nvPicPr>
          <p:cNvPr id="19462" name="Picture 6" descr="C:\Users\Jana1\AppData\Local\Microsoft\Windows\Temporary Internet Files\Content.IE5\01P94G45\MC9003054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04219">
            <a:off x="5881138" y="857157"/>
            <a:ext cx="1370178" cy="1731392"/>
          </a:xfrm>
          <a:prstGeom prst="rect">
            <a:avLst/>
          </a:prstGeom>
          <a:noFill/>
        </p:spPr>
      </p:pic>
      <p:pic>
        <p:nvPicPr>
          <p:cNvPr id="19464" name="Picture 8" descr="http://daz.garten.cz/images_data/3559-paeonia-lactiflora-pivonka-belokveta-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1772816"/>
            <a:ext cx="1800200" cy="1353054"/>
          </a:xfrm>
          <a:prstGeom prst="rect">
            <a:avLst/>
          </a:prstGeom>
          <a:noFill/>
        </p:spPr>
      </p:pic>
      <p:pic>
        <p:nvPicPr>
          <p:cNvPr id="19467" name="Picture 11" descr="http://luxur.sk/wp-content/uploads/karafi%C3%A1t.jpe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3140968"/>
            <a:ext cx="1656184" cy="1368152"/>
          </a:xfrm>
          <a:prstGeom prst="rect">
            <a:avLst/>
          </a:prstGeom>
          <a:noFill/>
        </p:spPr>
      </p:pic>
      <p:pic>
        <p:nvPicPr>
          <p:cNvPr id="3074" name="Picture 2" descr="C:\Users\Jana1\AppData\Local\Microsoft\Windows\Temporary Internet Files\Content.IE5\ASDJ06ZF\MP90042263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34444" y="1772816"/>
            <a:ext cx="1293331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odkazů,fotografií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Kolektiv autorů -Člověk a jeho svět pro 2. ročník ZŠ , </a:t>
            </a:r>
            <a:r>
              <a:rPr lang="cs-CZ" sz="2000" dirty="0" err="1" smtClean="0">
                <a:latin typeface="Arial Narrow" pitchFamily="34" charset="0"/>
              </a:rPr>
              <a:t>Didaktis</a:t>
            </a:r>
            <a:r>
              <a:rPr lang="cs-CZ" sz="2000" dirty="0" smtClean="0">
                <a:latin typeface="Arial Narrow" pitchFamily="34" charset="0"/>
              </a:rPr>
              <a:t> 2007</a:t>
            </a:r>
          </a:p>
          <a:p>
            <a:r>
              <a:rPr lang="cs-CZ" sz="2000" dirty="0" smtClean="0">
                <a:latin typeface="Arial Narrow" pitchFamily="34" charset="0"/>
              </a:rPr>
              <a:t>Kolektiv autorů -Průvodce pro učitele k učebnicové sadě Člověk a jeho svět, </a:t>
            </a:r>
            <a:r>
              <a:rPr lang="cs-CZ" sz="2000" dirty="0" err="1" smtClean="0">
                <a:latin typeface="Arial Narrow" pitchFamily="34" charset="0"/>
              </a:rPr>
              <a:t>Didaktis</a:t>
            </a:r>
            <a:r>
              <a:rPr lang="cs-CZ" sz="2000" dirty="0" smtClean="0">
                <a:latin typeface="Arial Narrow" pitchFamily="34" charset="0"/>
              </a:rPr>
              <a:t> 2007</a:t>
            </a:r>
          </a:p>
          <a:p>
            <a:r>
              <a:rPr lang="cs-CZ" sz="2000" dirty="0" smtClean="0">
                <a:latin typeface="Arial Narrow" pitchFamily="34" charset="0"/>
              </a:rPr>
              <a:t>Kliparty </a:t>
            </a:r>
            <a:r>
              <a:rPr lang="cs-CZ" sz="2000" dirty="0" err="1" smtClean="0">
                <a:latin typeface="Arial Narrow" pitchFamily="34" charset="0"/>
              </a:rPr>
              <a:t>microsoft</a:t>
            </a:r>
            <a:r>
              <a:rPr lang="cs-CZ" sz="2000" dirty="0" smtClean="0">
                <a:latin typeface="Arial Narrow" pitchFamily="34" charset="0"/>
              </a:rPr>
              <a:t> </a:t>
            </a:r>
            <a:r>
              <a:rPr lang="cs-CZ" sz="2000" dirty="0" smtClean="0">
                <a:latin typeface="Arial Narrow" pitchFamily="34" charset="0"/>
              </a:rPr>
              <a:t> </a:t>
            </a:r>
            <a:r>
              <a:rPr lang="cs-CZ" sz="2000" dirty="0" err="1" smtClean="0">
                <a:latin typeface="Arial Narrow" pitchFamily="34" charset="0"/>
              </a:rPr>
              <a:t>word</a:t>
            </a:r>
            <a:endParaRPr lang="cs-CZ" sz="2000" dirty="0" smtClean="0">
              <a:latin typeface="Arial Narrow" pitchFamily="34" charset="0"/>
            </a:endParaRPr>
          </a:p>
          <a:p>
            <a:pPr>
              <a:buNone/>
            </a:pPr>
            <a:endParaRPr lang="cs-CZ" sz="2000" dirty="0" smtClean="0"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727</TotalTime>
  <Words>277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Pole a zahrada</vt:lpstr>
      <vt:lpstr>Na návštěvě u babičky (pole a zahrada)</vt:lpstr>
      <vt:lpstr>Snímek 4</vt:lpstr>
      <vt:lpstr>Snímek 5</vt:lpstr>
      <vt:lpstr>Přehled zdrojů a odkazů,fotografií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Jana1</cp:lastModifiedBy>
  <cp:revision>83</cp:revision>
  <dcterms:created xsi:type="dcterms:W3CDTF">2010-07-04T09:26:34Z</dcterms:created>
  <dcterms:modified xsi:type="dcterms:W3CDTF">2012-11-18T16:13:06Z</dcterms:modified>
</cp:coreProperties>
</file>