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FFCC66"/>
    <a:srgbClr val="FFFF99"/>
    <a:srgbClr val="FFFF00"/>
    <a:srgbClr val="996600"/>
    <a:srgbClr val="CC6600"/>
    <a:srgbClr val="FFCC99"/>
    <a:srgbClr val="00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Léto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Voda a vodstvo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Voda a vodstvo</a:t>
            </a:r>
            <a:endParaRPr lang="cs-CZ" u="sng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46805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Také lidé potřebují k životu vodu. Je pro ně stejně důležitá jako světlo, teplo nebo potrava. Často ji však znečišťují a tím ubližují jak přírodě tak i sami sobě.</a:t>
            </a:r>
          </a:p>
        </p:txBody>
      </p:sp>
      <p:pic>
        <p:nvPicPr>
          <p:cNvPr id="1028" name="Picture 4" descr="http://www.gify.nou.cz/deti5_soubory/25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484784"/>
            <a:ext cx="952500" cy="1428750"/>
          </a:xfrm>
          <a:prstGeom prst="rect">
            <a:avLst/>
          </a:prstGeom>
          <a:noFill/>
        </p:spPr>
      </p:pic>
      <p:pic>
        <p:nvPicPr>
          <p:cNvPr id="1030" name="Picture 6" descr="http://www.gify.nou.cz/z_ryba_soubory/ry43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2420888"/>
            <a:ext cx="1944216" cy="1041971"/>
          </a:xfrm>
          <a:prstGeom prst="rect">
            <a:avLst/>
          </a:prstGeom>
          <a:noFill/>
        </p:spPr>
      </p:pic>
      <p:sp>
        <p:nvSpPr>
          <p:cNvPr id="9" name="Zaoblený obdélníkový popisek 8"/>
          <p:cNvSpPr/>
          <p:nvPr/>
        </p:nvSpPr>
        <p:spPr>
          <a:xfrm rot="10800000">
            <a:off x="2123728" y="3429000"/>
            <a:ext cx="1800200" cy="1140440"/>
          </a:xfrm>
          <a:prstGeom prst="wedgeRoundRectCallout">
            <a:avLst>
              <a:gd name="adj1" fmla="val 86789"/>
              <a:gd name="adj2" fmla="val 6231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ový popisek 9"/>
          <p:cNvSpPr/>
          <p:nvPr/>
        </p:nvSpPr>
        <p:spPr>
          <a:xfrm rot="10378874">
            <a:off x="2376380" y="3546974"/>
            <a:ext cx="792088" cy="648072"/>
          </a:xfrm>
          <a:prstGeom prst="wedgeRoundRectCallout">
            <a:avLst>
              <a:gd name="adj1" fmla="val -25952"/>
              <a:gd name="adj2" fmla="val 1687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3429000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Jak je možné, že vy ryby </a:t>
            </a:r>
            <a:r>
              <a:rPr lang="cs-CZ" dirty="0" smtClean="0">
                <a:latin typeface="Arial Narrow" pitchFamily="34" charset="0"/>
                <a:cs typeface="Arial" pitchFamily="34" charset="0"/>
              </a:rPr>
              <a:t>můžete</a:t>
            </a:r>
            <a:r>
              <a:rPr lang="cs-CZ" dirty="0" smtClean="0">
                <a:latin typeface="Arial Narrow" pitchFamily="34" charset="0"/>
              </a:rPr>
              <a:t> dýchat i pod vodou, a my ne?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 rot="10800000">
            <a:off x="5076056" y="3789040"/>
            <a:ext cx="1944216" cy="1080120"/>
          </a:xfrm>
          <a:prstGeom prst="wedgeRoundRectCallout">
            <a:avLst>
              <a:gd name="adj1" fmla="val 1623"/>
              <a:gd name="adj2" fmla="val 10547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861048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Narrow" pitchFamily="34" charset="0"/>
              </a:rPr>
              <a:t>Ryby dýchají pomocí žáber. Nepřežily by zase na souši.</a:t>
            </a:r>
            <a:endParaRPr lang="cs-CZ" dirty="0">
              <a:latin typeface="Arial Narrow" pitchFamily="34" charset="0"/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32656"/>
            <a:ext cx="248543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Jana1\Pictures\DSC0016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988840"/>
            <a:ext cx="1625600" cy="121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764704"/>
            <a:ext cx="8064896" cy="5340847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Pít můžeme jen vodu pitnou (voda z vodovodu, balená voda v lahvích). Vodu v přírodě (z rybníku, řeky) nepijeme, může být </a:t>
            </a:r>
            <a:r>
              <a:rPr lang="cs-CZ" dirty="0" smtClean="0">
                <a:solidFill>
                  <a:srgbClr val="FF0000"/>
                </a:solidFill>
                <a:latin typeface="Arial Narrow" pitchFamily="34" charset="0"/>
              </a:rPr>
              <a:t>znečistěná!!!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Voda se vyskytuje ve třech podobách: voda 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 řece voda teče a v rybníce je stojatá.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 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                                                                pára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                                                                led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18434" name="Picture 2" descr="C:\Users\Jana1\AppData\Local\Microsoft\Windows\Temporary Internet Files\Content.IE5\01P94G45\MM90023472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628800"/>
            <a:ext cx="1224136" cy="1196802"/>
          </a:xfrm>
          <a:prstGeom prst="rect">
            <a:avLst/>
          </a:prstGeom>
          <a:noFill/>
        </p:spPr>
      </p:pic>
      <p:pic>
        <p:nvPicPr>
          <p:cNvPr id="18435" name="Picture 3" descr="C:\Users\Jana1\AppData\Local\Microsoft\Windows\Temporary Internet Files\Content.IE5\N0ANNCVW\MC9004377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852936"/>
            <a:ext cx="1225550" cy="1596181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6372200" y="3356992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6" name="Picture 4" descr="C:\Users\Jana1\AppData\Local\Microsoft\Windows\Temporary Internet Files\Content.IE5\N0ANNCVW\MP9004028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725144"/>
            <a:ext cx="2448272" cy="1800200"/>
          </a:xfrm>
          <a:prstGeom prst="rect">
            <a:avLst/>
          </a:prstGeom>
          <a:noFill/>
        </p:spPr>
      </p:pic>
      <p:pic>
        <p:nvPicPr>
          <p:cNvPr id="18438" name="Picture 6" descr="http://www.cetviny.cz/obr/rybnik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996952"/>
            <a:ext cx="4896544" cy="3264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5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6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Koloběh vody</a:t>
            </a:r>
            <a:endParaRPr lang="cs-CZ" u="sng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49670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9458" name="Picture 2" descr="http://nd04.jxs.cz/789/687/62764642d5_6913149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8280920" cy="4896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778098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Živočichové u vody a ve vodě</a:t>
            </a:r>
            <a:endParaRPr lang="cs-CZ" u="sng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363272" cy="5256584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Živočichové u vody:  Bobr evropský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Labuť velká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            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Kachna divoká                                                   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Ale taky u vody můžeme potkat např. žábu, volavku, vážku, ale dokonce i hada.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2050" name="Picture 2" descr="C:\Users\Jana1\AppData\Local\Microsoft\Windows\Temporary Internet Files\Content.IE5\O4QVHEH7\MC9003469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484784"/>
            <a:ext cx="1835201" cy="1196950"/>
          </a:xfrm>
          <a:prstGeom prst="rect">
            <a:avLst/>
          </a:prstGeom>
          <a:noFill/>
        </p:spPr>
      </p:pic>
      <p:pic>
        <p:nvPicPr>
          <p:cNvPr id="2051" name="Picture 3" descr="C:\Users\Jana1\AppData\Local\Microsoft\Windows\Temporary Internet Files\Content.IE5\1P136N8T\MC9004060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066696"/>
            <a:ext cx="2736304" cy="1278514"/>
          </a:xfrm>
          <a:prstGeom prst="rect">
            <a:avLst/>
          </a:prstGeom>
          <a:noFill/>
        </p:spPr>
      </p:pic>
      <p:pic>
        <p:nvPicPr>
          <p:cNvPr id="2053" name="Picture 5" descr="C:\Users\Jana1\AppData\Local\Microsoft\Windows\Temporary Internet Files\Content.IE5\1P136N8T\MC9001093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94837" y="3068960"/>
            <a:ext cx="2217600" cy="1944216"/>
          </a:xfrm>
          <a:prstGeom prst="rect">
            <a:avLst/>
          </a:prstGeom>
          <a:noFill/>
        </p:spPr>
      </p:pic>
      <p:pic>
        <p:nvPicPr>
          <p:cNvPr id="2054" name="Picture 6" descr="C:\Users\Jana1\AppData\Local\Microsoft\Windows\Temporary Internet Files\Content.IE5\AB2T0RQW\MC9003323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3212976"/>
            <a:ext cx="2626374" cy="1987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99592" y="6165304"/>
            <a:ext cx="39624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404664"/>
            <a:ext cx="8291264" cy="5615136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Živočichové ve vodě: Kapr obecný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Štika obecná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                                                                Škeble říční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Rak říční  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Úhoř říční                                                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21506" name="Picture 2" descr="http://www.rybsvaz.cz/pages_cz/testrz/obrazky/kapr_obec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76672"/>
            <a:ext cx="3744416" cy="1866901"/>
          </a:xfrm>
          <a:prstGeom prst="rect">
            <a:avLst/>
          </a:prstGeom>
          <a:noFill/>
        </p:spPr>
      </p:pic>
      <p:pic>
        <p:nvPicPr>
          <p:cNvPr id="21512" name="Picture 8" descr="http://www.biolib.cz/IMG/GAL/136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780928"/>
            <a:ext cx="3096344" cy="2407279"/>
          </a:xfrm>
          <a:prstGeom prst="rect">
            <a:avLst/>
          </a:prstGeom>
          <a:noFill/>
        </p:spPr>
      </p:pic>
      <p:pic>
        <p:nvPicPr>
          <p:cNvPr id="3074" name="Picture 2" descr="C:\Users\Jana1\AppData\Local\Microsoft\Windows\Temporary Internet Files\Content.IE5\I7WK0OHS\MC9003489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2996952"/>
            <a:ext cx="1840687" cy="1227125"/>
          </a:xfrm>
          <a:prstGeom prst="rect">
            <a:avLst/>
          </a:prstGeom>
          <a:noFill/>
        </p:spPr>
      </p:pic>
      <p:pic>
        <p:nvPicPr>
          <p:cNvPr id="3076" name="Picture 4" descr="C:\Users\Jana1\AppData\Local\Microsoft\Windows\Temporary Internet Files\Content.IE5\I7WK0OHS\MC9000840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908720"/>
            <a:ext cx="2952328" cy="1886210"/>
          </a:xfrm>
          <a:prstGeom prst="rect">
            <a:avLst/>
          </a:prstGeom>
          <a:noFill/>
        </p:spPr>
      </p:pic>
      <p:pic>
        <p:nvPicPr>
          <p:cNvPr id="3077" name="Picture 5" descr="C:\Users\Jana1\AppData\Local\Microsoft\Windows\Temporary Internet Files\Content.IE5\I7WK0OHS\MC90008399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509120"/>
            <a:ext cx="3600400" cy="1240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Úkoly</a:t>
            </a:r>
            <a:endParaRPr lang="cs-CZ" u="sng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328592"/>
          </a:xfrm>
        </p:spPr>
        <p:txBody>
          <a:bodyPr/>
          <a:lstStyle/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Úkol č. 1: Rozlušti názvy živočichů a přiřaď je k obrázkům.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1.  DRA VY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2.  ŽOV U KA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3.  MEC SU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 4.  BUŤ LA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  <a:p>
            <a:pPr>
              <a:buBlip>
                <a:blip r:embed="rId3"/>
              </a:buBlip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Úkol č. 2: Urči, které věty jsou pravdivé a které nepravdivé.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Voda v rybníce není pitná.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Voda se mění v led při teplém počasí.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Do rybníka můžeme odhazovat odpadky.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 řece je tekoucí voda a v rybníce stojatá.</a:t>
            </a:r>
          </a:p>
          <a:p>
            <a:pPr marL="514350" indent="-514350">
              <a:buAutoNum type="arabicPeriod"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22533" name="Picture 5" descr="C:\Users\Jana1\AppData\Local\Microsoft\Windows\Temporary Internet Files\Content.IE5\XF3Q5TCR\MC9003448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2780928"/>
            <a:ext cx="1224136" cy="95210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23928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249289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26369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4365104"/>
            <a:ext cx="971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PRAVDA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48691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53732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PRAVDA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Jana1\AppData\Local\Microsoft\Windows\Temporary Internet Files\Content.IE5\I7WK0OHS\MC9000579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412776"/>
            <a:ext cx="1840687" cy="1168603"/>
          </a:xfrm>
          <a:prstGeom prst="rect">
            <a:avLst/>
          </a:prstGeom>
          <a:noFill/>
        </p:spPr>
      </p:pic>
      <p:pic>
        <p:nvPicPr>
          <p:cNvPr id="4100" name="Picture 4" descr="C:\Users\Jana1\AppData\Local\Microsoft\Windows\Temporary Internet Files\Content.IE5\I7WK0OHS\MP9004069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708920"/>
            <a:ext cx="1656184" cy="1103692"/>
          </a:xfrm>
          <a:prstGeom prst="rect">
            <a:avLst/>
          </a:prstGeom>
          <a:noFill/>
        </p:spPr>
      </p:pic>
      <p:pic>
        <p:nvPicPr>
          <p:cNvPr id="4101" name="Picture 5" descr="C:\Users\Jana1\AppData\Local\Microsoft\Windows\Temporary Internet Files\Content.IE5\AB2T0RQW\MC9003379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1484785"/>
            <a:ext cx="1512168" cy="103942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Kolektiv autorů -Člověk a jeho svět pro 2. ročník ZŠ , </a:t>
            </a:r>
            <a:r>
              <a:rPr lang="cs-CZ" dirty="0" err="1" smtClean="0">
                <a:latin typeface="Arial Narrow" pitchFamily="34" charset="0"/>
              </a:rPr>
              <a:t>Didaktis</a:t>
            </a:r>
            <a:r>
              <a:rPr lang="cs-CZ" dirty="0" smtClean="0">
                <a:latin typeface="Arial Narrow" pitchFamily="34" charset="0"/>
              </a:rPr>
              <a:t> 2007</a:t>
            </a:r>
          </a:p>
          <a:p>
            <a:r>
              <a:rPr lang="cs-CZ" dirty="0" smtClean="0">
                <a:latin typeface="Arial Narrow" pitchFamily="34" charset="0"/>
              </a:rPr>
              <a:t>Kolektiv autorů -Průvodce pro učitele k učebnicové sadě Člověk a jeho svět, </a:t>
            </a:r>
            <a:r>
              <a:rPr lang="cs-CZ" dirty="0" err="1" smtClean="0">
                <a:latin typeface="Arial Narrow" pitchFamily="34" charset="0"/>
              </a:rPr>
              <a:t>Didaktis</a:t>
            </a:r>
            <a:r>
              <a:rPr lang="cs-CZ" dirty="0" smtClean="0">
                <a:latin typeface="Arial Narrow" pitchFamily="34" charset="0"/>
              </a:rPr>
              <a:t> 2007</a:t>
            </a:r>
          </a:p>
          <a:p>
            <a:r>
              <a:rPr lang="cs-CZ" dirty="0" smtClean="0">
                <a:latin typeface="Arial Narrow" pitchFamily="34" charset="0"/>
              </a:rPr>
              <a:t>Kliparty z </a:t>
            </a:r>
            <a:r>
              <a:rPr lang="cs-CZ" smtClean="0">
                <a:latin typeface="Arial Narrow" pitchFamily="34" charset="0"/>
              </a:rPr>
              <a:t>Microsoft PowerPoint</a:t>
            </a:r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844</TotalTime>
  <Words>373</Words>
  <Application>Microsoft Office PowerPoint</Application>
  <PresentationFormat>Předvádění na obrazovce (4:3)</PresentationFormat>
  <Paragraphs>88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Voda a vodstvo</vt:lpstr>
      <vt:lpstr>Snímek 3</vt:lpstr>
      <vt:lpstr>Koloběh vody</vt:lpstr>
      <vt:lpstr>Živočichové u vody a ve vodě</vt:lpstr>
      <vt:lpstr>Snímek 6</vt:lpstr>
      <vt:lpstr>Úkoly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Jana1</cp:lastModifiedBy>
  <cp:revision>96</cp:revision>
  <dcterms:created xsi:type="dcterms:W3CDTF">2010-07-04T09:26:34Z</dcterms:created>
  <dcterms:modified xsi:type="dcterms:W3CDTF">2012-11-18T16:15:36Z</dcterms:modified>
</cp:coreProperties>
</file>