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A0DF38-3278-4867-889B-4965A7C7B6D7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61E02-B109-461C-82A3-3D49EE6119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19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Pol</a:t>
            </a:r>
            <a:r>
              <a:rPr lang="cs-CZ" dirty="0" smtClean="0"/>
              <a:t> Pot – vůdce Rudých </a:t>
            </a:r>
            <a:r>
              <a:rPr lang="cs-CZ" dirty="0" err="1" smtClean="0"/>
              <a:t>Khmérů</a:t>
            </a:r>
            <a:endParaRPr lang="cs-CZ" dirty="0" smtClean="0"/>
          </a:p>
          <a:p>
            <a:r>
              <a:rPr lang="cs-CZ" dirty="0" err="1" smtClean="0"/>
              <a:t>Muhammad</a:t>
            </a:r>
            <a:r>
              <a:rPr lang="cs-CZ" baseline="0" dirty="0" smtClean="0"/>
              <a:t> </a:t>
            </a:r>
            <a:r>
              <a:rPr lang="cs-CZ" baseline="0" dirty="0" err="1" smtClean="0"/>
              <a:t>Umar</a:t>
            </a:r>
            <a:r>
              <a:rPr lang="cs-CZ" baseline="0" dirty="0" smtClean="0"/>
              <a:t> – vůdce </a:t>
            </a:r>
            <a:r>
              <a:rPr lang="cs-CZ" baseline="0" dirty="0" err="1" smtClean="0"/>
              <a:t>Talibanu</a:t>
            </a:r>
            <a:r>
              <a:rPr lang="cs-CZ" baseline="0" dirty="0" smtClean="0"/>
              <a:t>, náboženského hnutí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43336-63B4-427D-8E8E-DCC2EF86EA5A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20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Vhodná následující aktivita: </a:t>
            </a:r>
          </a:p>
          <a:p>
            <a:r>
              <a:rPr lang="cs-CZ" dirty="0" smtClean="0"/>
              <a:t>Přečtěte</a:t>
            </a:r>
            <a:r>
              <a:rPr lang="cs-CZ" baseline="0" dirty="0" smtClean="0"/>
              <a:t> si ukázku zásad, které vydalo hnutí </a:t>
            </a:r>
            <a:r>
              <a:rPr lang="cs-CZ" baseline="0" dirty="0" err="1" smtClean="0"/>
              <a:t>Taliban</a:t>
            </a:r>
            <a:r>
              <a:rPr lang="cs-CZ" baseline="0" dirty="0" smtClean="0"/>
              <a:t> po vládnutí </a:t>
            </a:r>
            <a:r>
              <a:rPr lang="cs-CZ" baseline="0" dirty="0" err="1" smtClean="0"/>
              <a:t>Afganistánu</a:t>
            </a:r>
            <a:r>
              <a:rPr lang="cs-CZ" baseline="0" dirty="0" smtClean="0"/>
              <a:t>. Jaká lidská práva jsou tu potlačována?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43336-63B4-427D-8E8E-DCC2EF86EA5A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43336-63B4-427D-8E8E-DCC2EF86EA5A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18.11.2012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srgbClr val="AD0101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AD0101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graphy.com/people/fidel-castro-924148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iography.com/people/pol-pot-9443888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2492896"/>
            <a:ext cx="8686800" cy="1184825"/>
          </a:xfrm>
        </p:spPr>
        <p:txBody>
          <a:bodyPr>
            <a:normAutofit/>
          </a:bodyPr>
          <a:lstStyle/>
          <a:p>
            <a:r>
              <a:rPr lang="cs-CZ" sz="6600" dirty="0" smtClean="0"/>
              <a:t>Totalitní režimy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388141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Politická ideologie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Politická ideologie </a:t>
            </a:r>
            <a:r>
              <a:rPr lang="cs-CZ" dirty="0" smtClean="0"/>
              <a:t>je soustava teorií a názorů na problematiku společnosti a roli člověka v ní. Stává se myšlenkovým základem politických programů a jednání.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Cílem je vysvětlit společnost a poskytnout jedinci návod, jak jednat nebo se rozhodovat v nejen politických otázkách.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3671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Politická ideologie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Politická ideologie </a:t>
            </a:r>
            <a:r>
              <a:rPr lang="cs-CZ" dirty="0" smtClean="0"/>
              <a:t>je soustava teorií a 		    na problematiku společnosti a roli člověka v ní. Stává se 			 základem politických programů a jednání.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Cílem je 	           společnost a poskytnout jedinci návod, jak jednat nebo se 			v nejen politických otázkách.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3671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ideologie v totalitním státě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Doktrína</a:t>
            </a:r>
            <a:r>
              <a:rPr lang="cs-CZ" dirty="0" smtClean="0"/>
              <a:t> je soubor zásad a názorů na konkrétní otázky týkající se fungování státu. </a:t>
            </a:r>
            <a:r>
              <a:rPr lang="cs-CZ" sz="1600" dirty="0" smtClean="0"/>
              <a:t>(Köhlerová, 2012)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V totalitních státech má ideologie velký význam, ospravedlňuje bezpráví.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Každá totalitní ideologie se vyznačuje následujícími znaky: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321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INDOKTRINACE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nucené přijetí určitých názorů na zásadní otázky (doktríny).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roti těmto názorům se nelze ohradit.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Doktrína je vynucována násilím.</a:t>
            </a:r>
          </a:p>
        </p:txBody>
      </p:sp>
    </p:spTree>
    <p:extLst>
      <p:ext uri="{BB962C8B-B14F-4D97-AF65-F5344CB8AC3E}">
        <p14:creationId xmlns:p14="http://schemas.microsoft.com/office/powerpoint/2010/main" val="419646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dezinformace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dirty="0"/>
              <a:t>záměrné matení, zamlžování, pozměňování pravdy tak, aby to vyhovovala vládnoucí straně či </a:t>
            </a:r>
            <a:r>
              <a:rPr lang="cs-CZ" dirty="0" smtClean="0"/>
              <a:t>ideologii.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Jsou poskytovány pouze částečné nebo vůbec žádné informace.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Formy</a:t>
            </a:r>
            <a:r>
              <a:rPr lang="cs-CZ" dirty="0" smtClean="0"/>
              <a:t>: omezení přístupu na internet, blokace některých stránek, cenzura tisku, rozhlasu a televize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526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propaganda, politická manipulace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šíření názorů a informací, která podporují ideologii.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Formy</a:t>
            </a:r>
            <a:r>
              <a:rPr lang="cs-CZ" dirty="0" smtClean="0"/>
              <a:t>: proslovy politiků, letáky, nápisy, vysílání žádoucích myšlenek v médiích, děti memorují výroky ve škole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842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brainwashing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= vymývání mozků.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Manipulativní technika, jejímž cílem je ovlivnit názory ostatních ve prospěch manipulátora.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u="sng" dirty="0" smtClean="0"/>
              <a:t>Formy</a:t>
            </a:r>
            <a:r>
              <a:rPr lang="cs-CZ" dirty="0" smtClean="0"/>
              <a:t>: setkání a happeningy, ovlivněné školní vyučování, seance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Tuto techniku úspěšně využívají i různé </a:t>
            </a:r>
            <a:r>
              <a:rPr lang="cs-CZ" b="1" dirty="0" smtClean="0"/>
              <a:t>sekty</a:t>
            </a:r>
            <a:r>
              <a:rPr lang="cs-CZ" dirty="0" smtClean="0"/>
              <a:t> a náboženská uskupení.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116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totalitní stát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u="sng" dirty="0" smtClean="0"/>
              <a:t>Totalitní režim </a:t>
            </a:r>
            <a:r>
              <a:rPr lang="cs-CZ" dirty="0" smtClean="0"/>
              <a:t>je státní zřízení, kdy jsou potlačována základní lidská práva, je omezována svoboda jedince a různými formami jsou lidé nuceni podřídit se vládnoucí straně, skupině nebo jednotlivci.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u="sng" dirty="0" smtClean="0"/>
              <a:t>Diktátor</a:t>
            </a:r>
            <a:r>
              <a:rPr lang="cs-CZ" dirty="0" smtClean="0"/>
              <a:t> je představitel totalitního státu.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Kde působili a k jaké ideologii se hlásili následující diktátoři 20. a 21. století?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880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2727951"/>
              </p:ext>
            </p:extLst>
          </p:nvPr>
        </p:nvGraphicFramePr>
        <p:xfrm>
          <a:off x="251520" y="548679"/>
          <a:ext cx="8686800" cy="5760639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449986"/>
                <a:gridCol w="2078938"/>
                <a:gridCol w="2186548"/>
                <a:gridCol w="1971328"/>
              </a:tblGrid>
              <a:tr h="4721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400" b="1" dirty="0" smtClean="0"/>
                        <a:t>jméno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400" b="1" dirty="0" smtClean="0"/>
                        <a:t>život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400" b="1" dirty="0" smtClean="0"/>
                        <a:t>země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s-CZ" sz="2400" b="1" dirty="0" smtClean="0"/>
                        <a:t>ideologie</a:t>
                      </a:r>
                      <a:endParaRPr lang="cs-CZ" sz="2400" b="1" dirty="0"/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b="0" dirty="0" smtClean="0"/>
                        <a:t>Adolf Hitler</a:t>
                      </a:r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0" dirty="0" smtClean="0"/>
                        <a:t>(1889-1945)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/>
                        <a:t>Benito Mussolini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(1883-1945)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/>
                        <a:t>Josef</a:t>
                      </a:r>
                      <a:r>
                        <a:rPr lang="cs-CZ" sz="2400" baseline="0" dirty="0" smtClean="0"/>
                        <a:t> V. Stalin 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/>
                        <a:t>(1878-1953)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err="1" smtClean="0"/>
                        <a:t>Mao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Ce</a:t>
                      </a:r>
                      <a:r>
                        <a:rPr lang="cs-CZ" sz="2400" dirty="0" smtClean="0"/>
                        <a:t>-Tung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/>
                        <a:t>(1893-1976)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hlinkClick r:id="rId3"/>
                        </a:rPr>
                        <a:t>Fidel Castro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(nar.</a:t>
                      </a:r>
                      <a:r>
                        <a:rPr lang="cs-CZ" sz="2400" baseline="0" dirty="0" smtClean="0"/>
                        <a:t> 1926)</a:t>
                      </a:r>
                      <a:endParaRPr lang="cs-CZ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/>
                        <a:t>Kim Ir-sen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/>
                        <a:t>(1912-1994)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err="1" smtClean="0">
                          <a:hlinkClick r:id="rId4"/>
                        </a:rPr>
                        <a:t>Pol</a:t>
                      </a:r>
                      <a:r>
                        <a:rPr lang="cs-CZ" sz="2400" dirty="0" smtClean="0">
                          <a:hlinkClick r:id="rId4"/>
                        </a:rPr>
                        <a:t> Pot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/>
                        <a:t>(1928-1998)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 smtClean="0"/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200" dirty="0" smtClean="0"/>
                        <a:t>Muhammad </a:t>
                      </a:r>
                      <a:r>
                        <a:rPr lang="cs-CZ" sz="2200" dirty="0" err="1" smtClean="0"/>
                        <a:t>Umar</a:t>
                      </a:r>
                      <a:endParaRPr lang="cs-CZ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s-CZ" sz="2400" dirty="0" smtClean="0"/>
                        <a:t>(nar.</a:t>
                      </a:r>
                      <a:r>
                        <a:rPr lang="cs-CZ" sz="2400" baseline="0" dirty="0" smtClean="0"/>
                        <a:t> 1959)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2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788024" y="1052736"/>
            <a:ext cx="237626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Německo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Itálie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Rusko – SSSR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Čína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Kuba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S Korea (KLDR)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Kambodža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Afganistán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998136" y="1071816"/>
            <a:ext cx="21237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nacismus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fašismus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stalinismus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maoismus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komunismus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komunismus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komunismus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solidFill>
                  <a:prstClr val="black"/>
                </a:solidFill>
              </a:rPr>
              <a:t>islamismus</a:t>
            </a:r>
          </a:p>
        </p:txBody>
      </p:sp>
    </p:spTree>
    <p:extLst>
      <p:ext uri="{BB962C8B-B14F-4D97-AF65-F5344CB8AC3E}">
        <p14:creationId xmlns:p14="http://schemas.microsoft.com/office/powerpoint/2010/main" val="5819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totalitního režimu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/>
          </a:bodyPr>
          <a:lstStyle/>
          <a:p>
            <a:r>
              <a:rPr lang="cs-CZ" dirty="0" smtClean="0"/>
              <a:t>jedna ideologie</a:t>
            </a:r>
          </a:p>
          <a:p>
            <a:r>
              <a:rPr lang="cs-CZ" dirty="0" smtClean="0"/>
              <a:t>jedna politická strana</a:t>
            </a:r>
          </a:p>
          <a:p>
            <a:r>
              <a:rPr lang="cs-CZ" dirty="0" smtClean="0"/>
              <a:t>vládnoucí skupina není ničím omezována</a:t>
            </a:r>
          </a:p>
          <a:p>
            <a:r>
              <a:rPr lang="cs-CZ" dirty="0" smtClean="0"/>
              <a:t>centrálně plánovaná a řízená ekonomika</a:t>
            </a:r>
          </a:p>
          <a:p>
            <a:r>
              <a:rPr lang="cs-CZ" dirty="0" smtClean="0"/>
              <a:t>svoboda jedince je potlačena</a:t>
            </a:r>
          </a:p>
          <a:p>
            <a:r>
              <a:rPr lang="cs-CZ" dirty="0" smtClean="0"/>
              <a:t>tajná policie</a:t>
            </a:r>
          </a:p>
          <a:p>
            <a:r>
              <a:rPr lang="cs-CZ" dirty="0" smtClean="0"/>
              <a:t>cenzura a ovládání médií</a:t>
            </a:r>
          </a:p>
          <a:p>
            <a:r>
              <a:rPr lang="cs-CZ" dirty="0" smtClean="0"/>
              <a:t>soudy nejsou nezávislé a nestranné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944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Nábožensky orientované skupiny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Nábožensky orientovaní diktátoři hledají podporu svých doktrín v náboženských textech.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Tyto skupiny mohou vynucovat dodržování zásad silou, bývají ozbrojení. Lze hovořit o terorismu.</a:t>
            </a:r>
          </a:p>
        </p:txBody>
      </p:sp>
      <p:sp>
        <p:nvSpPr>
          <p:cNvPr id="4" name="Zaoblený obdélníkový popisek 3"/>
          <p:cNvSpPr/>
          <p:nvPr/>
        </p:nvSpPr>
        <p:spPr>
          <a:xfrm>
            <a:off x="3428992" y="2786058"/>
            <a:ext cx="4881154" cy="928694"/>
          </a:xfrm>
          <a:prstGeom prst="wedgeRoundRectCallout">
            <a:avLst>
              <a:gd name="adj1" fmla="val 3760"/>
              <a:gd name="adj2" fmla="val -80159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prstClr val="black"/>
                </a:solidFill>
              </a:rPr>
              <a:t>Korán</a:t>
            </a:r>
            <a:r>
              <a:rPr lang="cs-CZ" sz="2000" dirty="0">
                <a:solidFill>
                  <a:prstClr val="black"/>
                </a:solidFill>
              </a:rPr>
              <a:t> je základní kniha islámu, jejíž myšlenky jsou často interpretovány ve prospěch diktátorských režimů.</a:t>
            </a:r>
          </a:p>
        </p:txBody>
      </p:sp>
      <p:sp>
        <p:nvSpPr>
          <p:cNvPr id="5" name="Zaoblený obdélníkový popisek 4"/>
          <p:cNvSpPr/>
          <p:nvPr/>
        </p:nvSpPr>
        <p:spPr>
          <a:xfrm>
            <a:off x="2843808" y="5286388"/>
            <a:ext cx="5109148" cy="928694"/>
          </a:xfrm>
          <a:prstGeom prst="wedgeRoundRectCallout">
            <a:avLst>
              <a:gd name="adj1" fmla="val 3760"/>
              <a:gd name="adj2" fmla="val -80159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prstClr val="black"/>
                </a:solidFill>
              </a:rPr>
              <a:t>Hnutí </a:t>
            </a:r>
            <a:r>
              <a:rPr lang="cs-CZ" sz="2000" b="1" dirty="0" err="1">
                <a:solidFill>
                  <a:prstClr val="black"/>
                </a:solidFill>
              </a:rPr>
              <a:t>Taliban</a:t>
            </a:r>
            <a:r>
              <a:rPr lang="cs-CZ" sz="2000" dirty="0">
                <a:solidFill>
                  <a:prstClr val="black"/>
                </a:solidFill>
              </a:rPr>
              <a:t> ovládlo v letech 1996-2001 Afganistan. Zde byla silně potlačena práva žen.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Zamyslete 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1) Proč totalitní režimy omezují vzdělání? </a:t>
            </a:r>
          </a:p>
          <a:p>
            <a:pPr>
              <a:buNone/>
            </a:pPr>
            <a:r>
              <a:rPr lang="cs-CZ" sz="2000" dirty="0" smtClean="0"/>
              <a:t>(Nacisté zavřeli vysoké školy, komunisté určovali, jakou školu smí lidé studovat.)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dirty="0" smtClean="0"/>
              <a:t>2) Proč jsou některé historické události zamlčovány nebo vykládány jinak, než se ve skutečnosti staly?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/>
              <a:t>KÖHLEROVÁ, Tereza a Marek MOUDRÝ. </a:t>
            </a:r>
            <a:r>
              <a:rPr lang="cs-CZ" sz="1800" i="1" dirty="0"/>
              <a:t>Občanský a společenskovědní základ: Politologie Člověk v mezinárodních společenstvích</a:t>
            </a:r>
            <a:r>
              <a:rPr lang="cs-CZ" sz="1800" dirty="0"/>
              <a:t>. Kralice na Hané: </a:t>
            </a:r>
            <a:r>
              <a:rPr lang="cs-CZ" sz="1800" dirty="0" err="1"/>
              <a:t>Computer</a:t>
            </a:r>
            <a:r>
              <a:rPr lang="cs-CZ" sz="1800" dirty="0"/>
              <a:t> Media, s.r.o. ISBN 978-80-7402-121-3.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DUFEK, Pavel. </a:t>
            </a:r>
            <a:r>
              <a:rPr lang="cs-CZ" sz="1800" i="1" dirty="0"/>
              <a:t>Společenské vědy pro střední školy</a:t>
            </a:r>
            <a:r>
              <a:rPr lang="cs-CZ" sz="1800" dirty="0"/>
              <a:t>. Vyd. 1. Brno: </a:t>
            </a:r>
            <a:r>
              <a:rPr lang="cs-CZ" sz="1800" dirty="0" err="1"/>
              <a:t>Didaktis</a:t>
            </a:r>
            <a:r>
              <a:rPr lang="cs-CZ" sz="1800" dirty="0"/>
              <a:t>, c2010, 87 s. ISBN 978-807-3581-527. 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7621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606</Words>
  <Application>Microsoft Office PowerPoint</Application>
  <PresentationFormat>Předvádění na obrazovce (4:3)</PresentationFormat>
  <Paragraphs>115</Paragraphs>
  <Slides>14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Totalitní režimy</vt:lpstr>
      <vt:lpstr>Politická ideologie</vt:lpstr>
      <vt:lpstr>Politická ideologie</vt:lpstr>
      <vt:lpstr>ideologie v totalitním státě</vt:lpstr>
      <vt:lpstr>INDOKTRINACE</vt:lpstr>
      <vt:lpstr>dezinformace</vt:lpstr>
      <vt:lpstr>propaganda, politická manipulace</vt:lpstr>
      <vt:lpstr>brainwashing</vt:lpstr>
      <vt:lpstr>totalitní stát</vt:lpstr>
      <vt:lpstr>Prezentace aplikace PowerPoint</vt:lpstr>
      <vt:lpstr>znaky totalitního režimu</vt:lpstr>
      <vt:lpstr>Nábožensky orientované skupiny</vt:lpstr>
      <vt:lpstr>Zamyslete se</vt:lpstr>
      <vt:lpstr>Zdroje</vt:lpstr>
    </vt:vector>
  </TitlesOfParts>
  <Company>SOŠ a SOU Hradební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Totalitní režimy</dc:title>
  <dc:creator>nekvapilova</dc:creator>
  <cp:lastModifiedBy>Jarca</cp:lastModifiedBy>
  <cp:revision>2</cp:revision>
  <dcterms:created xsi:type="dcterms:W3CDTF">2012-11-14T13:17:11Z</dcterms:created>
  <dcterms:modified xsi:type="dcterms:W3CDTF">2012-11-18T19:19:21Z</dcterms:modified>
</cp:coreProperties>
</file>