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7" r:id="rId5"/>
    <p:sldId id="285" r:id="rId6"/>
    <p:sldId id="286" r:id="rId7"/>
    <p:sldId id="287" r:id="rId8"/>
    <p:sldId id="288" r:id="rId9"/>
    <p:sldId id="28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18.11.2012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54676181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- podstatná jména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rodu středního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Nečilová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 rodu středního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18.11.2012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Rod střední, vzory, podstatná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jména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při výuce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rodu středního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3096344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Ach ty děti…</a:t>
            </a:r>
            <a:endParaRPr lang="cs-CZ" sz="1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588224" y="1988840"/>
            <a:ext cx="1944216" cy="1080120"/>
          </a:xfrm>
          <a:prstGeom prst="cloudCallout">
            <a:avLst>
              <a:gd name="adj1" fmla="val 27878"/>
              <a:gd name="adj2" fmla="val 856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???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96944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Skloňují se podle těchto vzorů:</a:t>
            </a: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(vzor tvrdý)</a:t>
            </a: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(vzor měkký)</a:t>
            </a: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KUŘE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(vzor smíšený)</a:t>
            </a:r>
          </a:p>
          <a:p>
            <a:pPr marL="0" indent="0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endParaRPr lang="cs-CZ" sz="2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r">
              <a:buNone/>
            </a:pP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STAVENÍ 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(vzor dlouhý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64296" y="6153808"/>
            <a:ext cx="9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http://upload.wikimedia.org/wikipedia/commons/f/f4/Chick04.jpg</a:t>
            </a:r>
            <a:endParaRPr lang="cs-CZ" sz="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6540" y="2648016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http://upload.wikimedia.org/wikipedia/commons/2/2d/Bahia.JPG</a:t>
            </a:r>
            <a:endParaRPr lang="cs-CZ" sz="600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83568" y="332656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rodu středního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214860"/>
            <a:ext cx="2376264" cy="125708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547664" y="416501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http://upload.wikimedia.org/wikipedia/commons/thumb/e/ee/Cova_do_Vapor.jpg/800px-Cova_do_Vapor.jpg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734946"/>
            <a:ext cx="2724585" cy="12294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558" y="5541283"/>
            <a:ext cx="1427185" cy="122505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5565316" y="5562870"/>
            <a:ext cx="971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http://upload.wikimedia.org/wikipedia/commons/thumb/e/e6/Staroceska_chalupa.JPG/800px-Staroceska_chalupa.JPG</a:t>
            </a:r>
            <a:endParaRPr lang="cs-CZ" sz="6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6916" y="4549337"/>
            <a:ext cx="2283663" cy="16528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500"/>
                            </p:stCondLst>
                            <p:childTnLst>
                              <p:par>
                                <p:cTn id="5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10" grpId="0"/>
      <p:bldP spid="13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2129" y="2924944"/>
            <a:ext cx="7704856" cy="3168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V tu chvíli ticho protrhlo pronikavé zaječení, při kterém </a:t>
            </a:r>
            <a:r>
              <a:rPr lang="cs-CZ" sz="1800" dirty="0" err="1">
                <a:solidFill>
                  <a:schemeClr val="accent6">
                    <a:lumMod val="50000"/>
                  </a:schemeClr>
                </a:solidFill>
              </a:rPr>
              <a:t>Harrymu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 stydla krev v žilách - ta kniha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křičela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! Spěšně ji zaklapl, ale jekot pokračoval, jediný vysoký, nepřetržitý tón, drásající uši. Nejistě ucouvl a převrhl přitom lampu, která okamžitě zhasla. Ke svému zděšení zaslechl z chodby venku kroky - vecpal tedy ječící knihu zpátky do regálu a dal se na útěk. Minul </a:t>
            </a:r>
            <a:r>
              <a:rPr lang="cs-CZ" sz="1800" dirty="0" err="1">
                <a:solidFill>
                  <a:schemeClr val="accent6">
                    <a:lumMod val="50000"/>
                  </a:schemeClr>
                </a:solidFill>
              </a:rPr>
              <a:t>Filche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 málem ve dveřích; jeho bledé,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rozčilené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oči hleděly přímo skrz </a:t>
            </a:r>
            <a:r>
              <a:rPr lang="cs-CZ" sz="1800" dirty="0" err="1">
                <a:solidFill>
                  <a:schemeClr val="accent6">
                    <a:lumMod val="50000"/>
                  </a:schemeClr>
                </a:solidFill>
              </a:rPr>
              <a:t>Harryho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 a ten proklouzl pod jeho napřaženou paží a hnal se chodbou pryč. Ječení knihy mu ještě pořád znělo v uších. Pak naráz zůstal stát před vysokým brněním. Natolik se soustředil na to, aby se dostal co nejdál od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knihovny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, že si vůbec nevšímal, kudy běží. Možná za to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mohla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tma, </a:t>
            </a:r>
            <a:r>
              <a:rPr lang="cs-CZ" sz="1800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 však vůbec netušil, kde je. U kuchyní sice jedno brnění stálo, to věděl;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teď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však musel být o dobrých pět poschodí výš.</a:t>
            </a: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594354"/>
            <a:ext cx="8200354" cy="112371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Najděte </a:t>
            </a:r>
            <a:r>
              <a:rPr lang="cs-CZ" dirty="0"/>
              <a:t>v textu podstatná jména rodu středního a přiřaďte je ke </a:t>
            </a:r>
            <a:r>
              <a:rPr lang="cs-CZ" dirty="0" smtClean="0"/>
              <a:t>vzorům.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2348880"/>
            <a:ext cx="783530" cy="78353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6093296"/>
            <a:ext cx="3816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12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200" b="1" dirty="0" err="1">
                <a:solidFill>
                  <a:schemeClr val="accent6">
                    <a:lumMod val="50000"/>
                  </a:schemeClr>
                </a:solidFill>
              </a:rPr>
              <a:t>Potter</a:t>
            </a:r>
            <a:r>
              <a:rPr lang="cs-CZ" sz="1200" b="1" dirty="0">
                <a:solidFill>
                  <a:schemeClr val="accent6">
                    <a:lumMod val="50000"/>
                  </a:schemeClr>
                </a:solidFill>
              </a:rPr>
              <a:t> a kámen mudrců</a:t>
            </a:r>
            <a:endParaRPr lang="cs-CZ" sz="1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82129" y="2924944"/>
            <a:ext cx="7704856" cy="3168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město: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jezero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dílo, táhlo, léto, strašidlo, upír,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		obyvatelstvo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hrdost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moře: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štěně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údolí, pole, veslo, vejce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kuře: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kotě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 poupě, štěně, mládě, koště,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			doupě, zvíře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vzor stavení: znamení, kamení, údolí, ložisko, obilí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616933"/>
            <a:ext cx="8200354" cy="44267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dirty="0"/>
              <a:t>Úkol</a:t>
            </a:r>
            <a:r>
              <a:rPr lang="cs-CZ" dirty="0" smtClean="0"/>
              <a:t>: </a:t>
            </a:r>
            <a:r>
              <a:rPr lang="cs-CZ" dirty="0" smtClean="0"/>
              <a:t>Označte </a:t>
            </a:r>
            <a:r>
              <a:rPr lang="cs-CZ" dirty="0"/>
              <a:t>podstatná jména, která nepatří do řady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1608682"/>
            <a:ext cx="783530" cy="783530"/>
          </a:xfrm>
          <a:prstGeom prst="rect">
            <a:avLst/>
          </a:prstGeom>
        </p:spPr>
      </p:pic>
      <p:sp>
        <p:nvSpPr>
          <p:cNvPr id="6" name="Symbol „Zákaz“ 5"/>
          <p:cNvSpPr/>
          <p:nvPr/>
        </p:nvSpPr>
        <p:spPr>
          <a:xfrm>
            <a:off x="7308304" y="2996952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Symbol „Zákaz“ 8"/>
          <p:cNvSpPr/>
          <p:nvPr/>
        </p:nvSpPr>
        <p:spPr>
          <a:xfrm>
            <a:off x="4639729" y="3424074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Symbol „Zákaz“ 9"/>
          <p:cNvSpPr/>
          <p:nvPr/>
        </p:nvSpPr>
        <p:spPr>
          <a:xfrm>
            <a:off x="2627784" y="3928130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Symbol „Zákaz“ 10"/>
          <p:cNvSpPr/>
          <p:nvPr/>
        </p:nvSpPr>
        <p:spPr>
          <a:xfrm>
            <a:off x="3491880" y="3928130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Symbol „Zákaz“ 11"/>
          <p:cNvSpPr/>
          <p:nvPr/>
        </p:nvSpPr>
        <p:spPr>
          <a:xfrm>
            <a:off x="5180277" y="3928130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Symbol „Zákaz“ 12"/>
          <p:cNvSpPr/>
          <p:nvPr/>
        </p:nvSpPr>
        <p:spPr>
          <a:xfrm>
            <a:off x="6228184" y="5373216"/>
            <a:ext cx="576064" cy="504056"/>
          </a:xfrm>
          <a:prstGeom prst="noSmoking">
            <a:avLst/>
          </a:prstGeom>
          <a:noFill/>
          <a:ln w="31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59" y="2636912"/>
            <a:ext cx="8096621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Obil_ už bylo sklizeno.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Zkus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se vyjádřit jen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několika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slov_. Přejeme Ti mnoho štěstí a zdrav_.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Děti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se hrály se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švihadl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V zimě jezdíme pravidelně do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Vrchlab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Nad dveřmi viselo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jmel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 tak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vysokými čísl_ jsme ještě nikdy předtím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nepočítali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Břeh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rybníka byl porostlý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rákos_m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Kouzelník ohromil diváky svými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kouzl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Chodba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byla osvětlena několika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světl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_.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76056" y="1838270"/>
            <a:ext cx="3240360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/>
              <a:t>Úkol</a:t>
            </a:r>
            <a:r>
              <a:rPr lang="cs-CZ" sz="2400" dirty="0" smtClean="0"/>
              <a:t>: </a:t>
            </a:r>
            <a:r>
              <a:rPr lang="cs-CZ" sz="2400" dirty="0"/>
              <a:t>Doplňte i/y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651" y="1701894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834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772816"/>
            <a:ext cx="3623857" cy="3960440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nad žlutými řepkovými (pole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červených (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jablíčko)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ve sportovních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(středisko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pražskými (divadlo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)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o černých (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oko)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6093296"/>
            <a:ext cx="7488832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/>
              <a:t>slova v závorkách užijte ve správných tvarech.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627" y="5956920"/>
            <a:ext cx="783530" cy="783530"/>
          </a:xfrm>
          <a:prstGeom prst="rect">
            <a:avLst/>
          </a:prstGeom>
        </p:spPr>
      </p:pic>
      <p:sp>
        <p:nvSpPr>
          <p:cNvPr id="6" name="Zástupný symbol pro obsah 4"/>
          <p:cNvSpPr txBox="1">
            <a:spLocks/>
          </p:cNvSpPr>
          <p:nvPr/>
        </p:nvSpPr>
        <p:spPr>
          <a:xfrm>
            <a:off x="4848330" y="1772816"/>
            <a:ext cx="3623857" cy="39604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z hnědého (uhlí)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v deštivém (léto)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u hravého (štěně)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 kopou (vejce)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bez (letadlo)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loďka s (veslo)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nad dohořívajícím (ohniště)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685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604378"/>
            <a:ext cx="7783761" cy="91940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/>
              <a:t>Úkol</a:t>
            </a:r>
            <a:r>
              <a:rPr lang="cs-CZ" sz="2400" dirty="0"/>
              <a:t>: Jak se latinsky nazývá rod střední? </a:t>
            </a:r>
            <a:r>
              <a:rPr lang="cs-CZ" sz="2400" dirty="0" smtClean="0"/>
              <a:t>Vylušti </a:t>
            </a:r>
            <a:r>
              <a:rPr lang="cs-CZ" sz="2400" dirty="0"/>
              <a:t>tajenku. 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1740249"/>
            <a:ext cx="783530" cy="783530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777155"/>
              </p:ext>
            </p:extLst>
          </p:nvPr>
        </p:nvGraphicFramePr>
        <p:xfrm>
          <a:off x="683567" y="2636912"/>
          <a:ext cx="7880597" cy="4053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648072"/>
                <a:gridCol w="269602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Stát</a:t>
                      </a:r>
                      <a:r>
                        <a:rPr lang="cs-CZ" sz="1600" baseline="0" dirty="0" smtClean="0"/>
                        <a:t> Severní Ameriky</a:t>
                      </a:r>
                    </a:p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Karta</a:t>
                      </a:r>
                    </a:p>
                    <a:p>
                      <a:endParaRPr lang="cs-CZ" sz="1600" dirty="0" smtClean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Drahý kámen rudé barvy</a:t>
                      </a:r>
                    </a:p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Měsíc v roce</a:t>
                      </a:r>
                    </a:p>
                    <a:p>
                      <a:endParaRPr lang="cs-CZ" sz="1600" dirty="0" smtClean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Měna USA</a:t>
                      </a:r>
                    </a:p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 Tří</a:t>
                      </a:r>
                      <a:r>
                        <a:rPr lang="cs-CZ" sz="1600" baseline="0" dirty="0" smtClean="0"/>
                        <a:t> mušketýrů</a:t>
                      </a:r>
                    </a:p>
                    <a:p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Stařec</a:t>
                      </a:r>
                      <a:r>
                        <a:rPr lang="cs-CZ" sz="1600" baseline="0" dirty="0" smtClean="0"/>
                        <a:t> zastarale</a:t>
                      </a:r>
                    </a:p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12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799561"/>
            <a:ext cx="1967654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DÁSOT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OVOLO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VÁROP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OCOVE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6059547"/>
            <a:ext cx="5328592" cy="51077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defPPr>
              <a:defRPr lang="cs-CZ"/>
            </a:defPPr>
            <a:lvl1pPr>
              <a:defRPr sz="2000" b="1" spc="15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cs-CZ" sz="2400" dirty="0" smtClean="0"/>
              <a:t>     Úkol: </a:t>
            </a:r>
            <a:r>
              <a:rPr lang="cs-CZ" sz="2400" dirty="0"/>
              <a:t>Složte slova z přesmyček.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923171"/>
            <a:ext cx="783530" cy="78353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572000" y="1988840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OLOKNE</a:t>
            </a:r>
          </a:p>
          <a:p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SLÁMO</a:t>
            </a:r>
          </a:p>
          <a:p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RNOB</a:t>
            </a:r>
          </a:p>
          <a:p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NOZMOJ</a:t>
            </a:r>
          </a:p>
        </p:txBody>
      </p:sp>
      <p:sp>
        <p:nvSpPr>
          <p:cNvPr id="9" name="Obdélník 8"/>
          <p:cNvSpPr/>
          <p:nvPr/>
        </p:nvSpPr>
        <p:spPr>
          <a:xfrm>
            <a:off x="6444208" y="2009036"/>
            <a:ext cx="2069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KOLENO</a:t>
            </a:r>
          </a:p>
          <a:p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MÁSLO</a:t>
            </a:r>
          </a:p>
          <a:p>
            <a:endParaRPr lang="cs-CZ" sz="32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BRNO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ZNOJMO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2366638" y="1778335"/>
            <a:ext cx="1967654" cy="39604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STÁDO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OLOVO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PRÁVO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8266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3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437" y="170080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457200" indent="-457200"/>
            <a:r>
              <a:rPr lang="cs-CZ" dirty="0"/>
              <a:t>KRAUSOVÁ, Zdeňka a Renata TERŠOVÁ. </a:t>
            </a:r>
            <a:r>
              <a:rPr lang="cs-CZ" i="1" dirty="0"/>
              <a:t>Český jazyk pro 6. ročník základní školy a primu víceletého gymnázia</a:t>
            </a:r>
            <a:r>
              <a:rPr lang="cs-CZ" dirty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/>
              <a:t>ROWLINGOVÁ.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 </a:t>
            </a:r>
            <a:r>
              <a:rPr lang="cs-CZ" dirty="0"/>
              <a:t>a kámen a </a:t>
            </a:r>
            <a:r>
              <a:rPr lang="cs-CZ" dirty="0" smtClean="0"/>
              <a:t>mudrců. Praha</a:t>
            </a:r>
            <a:r>
              <a:rPr lang="cs-CZ" dirty="0"/>
              <a:t>: </a:t>
            </a:r>
            <a:r>
              <a:rPr lang="cs-CZ" dirty="0" smtClean="0"/>
              <a:t>Albatros</a:t>
            </a:r>
            <a:r>
              <a:rPr lang="cs-CZ" dirty="0"/>
              <a:t>. ISBN 80-00-01161-1. </a:t>
            </a:r>
          </a:p>
          <a:p>
            <a:r>
              <a:rPr lang="cs-CZ" dirty="0" smtClean="0"/>
              <a:t>http</a:t>
            </a:r>
            <a:r>
              <a:rPr lang="cs-CZ" dirty="0" smtClean="0"/>
              <a:t>://commons.wikimedia.org</a:t>
            </a:r>
          </a:p>
          <a:p>
            <a:r>
              <a:rPr lang="cs-CZ" dirty="0" smtClean="0"/>
              <a:t>Ostatní </a:t>
            </a:r>
            <a:r>
              <a:rPr lang="cs-CZ" dirty="0" smtClean="0"/>
              <a:t>materiál je z archivu autorky</a:t>
            </a:r>
          </a:p>
          <a:p>
            <a:r>
              <a:rPr lang="cs-CZ" dirty="0" smtClean="0"/>
              <a:t>Materiál stažen </a:t>
            </a:r>
            <a:r>
              <a:rPr lang="cs-CZ" dirty="0" smtClean="0"/>
              <a:t>18. </a:t>
            </a:r>
            <a:r>
              <a:rPr lang="cs-CZ" dirty="0" smtClean="0"/>
              <a:t>11. </a:t>
            </a:r>
            <a:r>
              <a:rPr lang="cs-CZ" dirty="0" smtClean="0"/>
              <a:t>2012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636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Podstatná jména rodu středního</vt:lpstr>
      <vt:lpstr>Prezentace aplikace PowerPoint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David</cp:lastModifiedBy>
  <cp:revision>40</cp:revision>
  <dcterms:created xsi:type="dcterms:W3CDTF">2012-10-30T20:52:10Z</dcterms:created>
  <dcterms:modified xsi:type="dcterms:W3CDTF">2012-11-18T20:54:43Z</dcterms:modified>
</cp:coreProperties>
</file>