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75" r:id="rId5"/>
    <p:sldId id="265" r:id="rId6"/>
    <p:sldId id="276" r:id="rId7"/>
    <p:sldId id="277" r:id="rId8"/>
    <p:sldId id="278" r:id="rId9"/>
    <p:sldId id="279" r:id="rId10"/>
    <p:sldId id="27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26989-8399-4BE9-8EF7-4346B924E4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CE2368-3EE5-4DE5-B8BD-BE20BE1A5793}" type="datetimeFigureOut">
              <a:rPr lang="cs-CZ"/>
              <a:pPr>
                <a:defRPr/>
              </a:pPr>
              <a:t>18.11.2012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857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alphaModFix amt="14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DA433-F33D-4512-BA77-B0992ECFC97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D7E76A-4E05-4EBA-BEDD-65180DF362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xmlns="" val="581346032"/>
              </p:ext>
            </p:extLst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 – podstatná jména obecná a vlastní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Tvarosloví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prima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Podstatná jména obecná, vlastní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promítání při výuce.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319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2400" cy="122413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obecná a vlastní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3045498"/>
            <a:ext cx="2853084" cy="35579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5940152" y="3068960"/>
            <a:ext cx="2827164" cy="3557964"/>
          </a:xfrm>
          <a:prstGeom prst="rect">
            <a:avLst/>
          </a:prstGeom>
        </p:spPr>
      </p:pic>
      <p:sp>
        <p:nvSpPr>
          <p:cNvPr id="7" name="Oválný popisek 6"/>
          <p:cNvSpPr/>
          <p:nvPr/>
        </p:nvSpPr>
        <p:spPr>
          <a:xfrm>
            <a:off x="2267744" y="2060848"/>
            <a:ext cx="2808312" cy="1368152"/>
          </a:xfrm>
          <a:prstGeom prst="wedgeEllipseCallout">
            <a:avLst>
              <a:gd name="adj1" fmla="val -31960"/>
              <a:gd name="adj2" fmla="val 102282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Sejdeme se U Medvídků </a:t>
            </a:r>
            <a:endParaRPr lang="cs-CZ" sz="1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242164" y="1796345"/>
            <a:ext cx="2354172" cy="1296144"/>
          </a:xfrm>
          <a:prstGeom prst="cloudCallout">
            <a:avLst>
              <a:gd name="adj1" fmla="val 3260"/>
              <a:gd name="adj2" fmla="val 90719"/>
            </a:avLst>
          </a:prstGeom>
          <a:blipFill>
            <a:blip r:embed="rId3" cstate="print"/>
            <a:stretch>
              <a:fillRect/>
            </a:stretch>
          </a:blip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označují:</a:t>
            </a: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určitou osobu – Petra Novotná, </a:t>
            </a:r>
            <a:r>
              <a:rPr lang="cs-CZ" sz="2200" b="1" dirty="0" err="1">
                <a:solidFill>
                  <a:schemeClr val="accent6">
                    <a:lumMod val="50000"/>
                  </a:schemeClr>
                </a:solidFill>
              </a:rPr>
              <a:t>Harry</a:t>
            </a:r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200" b="1" dirty="0" err="1">
                <a:solidFill>
                  <a:schemeClr val="accent6">
                    <a:lumMod val="50000"/>
                  </a:schemeClr>
                </a:solidFill>
              </a:rPr>
              <a:t>Potter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určité zvíře – Fík, Mourek</a:t>
            </a: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určitou věc, zejména horu, řeku, zemi, stát – Kilimandžáro, Vltava,  Norsko</a:t>
            </a: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jména příslušníků národa, státu, obyvatel obce – Němec, Pražan</a:t>
            </a: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názvy spolků, podniků, uměleckých děl…- Sokol, Budvar, Čertova </a:t>
            </a:r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stěna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  <a:p>
            <a:pPr lvl="0"/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názvy svátků – Vánoce, Velikonoce, Dušičky</a:t>
            </a:r>
          </a:p>
          <a:p>
            <a:r>
              <a:rPr lang="cs-CZ" sz="2200" b="1" dirty="0">
                <a:solidFill>
                  <a:schemeClr val="accent6">
                    <a:lumMod val="50000"/>
                  </a:schemeClr>
                </a:solidFill>
              </a:rPr>
              <a:t>vždy píšeme s velkým začátečním písmenem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vlastní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496944" cy="37010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neoznačují konkrétní osobu, zvíře, věc.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Př. dívka, orangutan, vesnice, říčka, kniha, píseň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vždy píšeme s malým začátečním písmenem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Podstatná jména obecná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8002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Ukázka - vlastní jména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844824"/>
            <a:ext cx="6984776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České Budějovice jsou statutární město a správní a kulturní metropole Jihočeského kraje. V roce 2011 zde žilo téměř 94 tisíc obyvatel. Leží v Českobudějovické pánvi na soutoku řek Vltava a Malše a nachází se v nich řada historických památek a muzeí. Pro ně a blízkost dalších historicky cenných míst (Hluboká nad Vltavou, Český Krumlov, Zlatá Koruna, Vyšší Brod, Třeboň atd.) jsou častým cílem turistů. Ve městě sídlí Jihočeská univerzita a biskup římskokatolické českobudějovické diecéze.</a:t>
            </a:r>
          </a:p>
          <a:p>
            <a:pPr marL="0" indent="0" algn="ctr">
              <a:buNone/>
            </a:pPr>
            <a:r>
              <a:rPr lang="cs-CZ" sz="2600" dirty="0" smtClean="0"/>
              <a:t>                                     podle Wikipedia.cz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26528" y="1844824"/>
            <a:ext cx="1656184" cy="190702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8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pPr indent="-285750">
              <a:buFont typeface="Arial" pitchFamily="34" charset="0"/>
              <a:buChar char="•"/>
            </a:pP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najděte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 textu vlastní jména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7333" y="3437558"/>
            <a:ext cx="783530" cy="783530"/>
          </a:xfrm>
          <a:prstGeom prst="rect">
            <a:avLst/>
          </a:prstGeom>
        </p:spPr>
      </p:pic>
      <p:pic>
        <p:nvPicPr>
          <p:cNvPr id="1026" name="Picture 2" descr="File:2006-04-02 Budweis 0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9145" y="5301208"/>
            <a:ext cx="1955371" cy="146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25265" y="4653136"/>
            <a:ext cx="122413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http://upload.wikimedia.org/wikipedia/commons/thumb/b/bf/2006-04-02_Budweis_013.JPG/800px-2006-04-02_Budweis_013.JPG</a:t>
            </a:r>
          </a:p>
        </p:txBody>
      </p:sp>
    </p:spTree>
    <p:extLst>
      <p:ext uri="{BB962C8B-B14F-4D97-AF65-F5344CB8AC3E}">
        <p14:creationId xmlns:p14="http://schemas.microsoft.com/office/powerpoint/2010/main" xmlns="" val="2029029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Vlastní jména – názvy ulic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844824"/>
            <a:ext cx="7704856" cy="4464496"/>
          </a:xfrm>
        </p:spPr>
        <p:txBody>
          <a:bodyPr>
            <a:noAutofit/>
          </a:bodyPr>
          <a:lstStyle/>
          <a:p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názvy ulic píšeme vždy s velkým písmenem – např. Kanovnická ulice, </a:t>
            </a:r>
            <a:r>
              <a:rPr lang="cs-CZ" sz="2600" b="1" dirty="0" err="1" smtClean="0">
                <a:solidFill>
                  <a:schemeClr val="accent6">
                    <a:lumMod val="50000"/>
                  </a:schemeClr>
                </a:solidFill>
              </a:rPr>
              <a:t>Skuherského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pokud 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je na počátku názvu ulice, restaurace, domu předložka, píšeme s velkým písmenem nejen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předložku, 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ale i slovo po </a:t>
            </a:r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předložce</a:t>
            </a: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600" b="1" dirty="0" smtClean="0">
                <a:solidFill>
                  <a:schemeClr val="accent6">
                    <a:lumMod val="50000"/>
                  </a:schemeClr>
                </a:solidFill>
              </a:rPr>
              <a:t>např</a:t>
            </a:r>
            <a:r>
              <a:rPr lang="cs-CZ" sz="2600" b="1" dirty="0">
                <a:solidFill>
                  <a:schemeClr val="accent6">
                    <a:lumMod val="50000"/>
                  </a:schemeClr>
                </a:solidFill>
              </a:rPr>
              <a:t>. ulice Na Vyhlídce, hotel U Černého koníka, dům U Dvou hvězd</a:t>
            </a: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727934">
            <a:off x="336967" y="4977337"/>
            <a:ext cx="2079625" cy="9461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985" t="11349" r="19403" b="29741"/>
          <a:stretch/>
        </p:blipFill>
        <p:spPr>
          <a:xfrm rot="20949512">
            <a:off x="5364088" y="4680787"/>
            <a:ext cx="3672408" cy="169559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45438">
            <a:off x="2556683" y="5135667"/>
            <a:ext cx="2502039" cy="14073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71" t="9427" r="5967" b="10700"/>
          <a:stretch/>
        </p:blipFill>
        <p:spPr>
          <a:xfrm rot="19211033">
            <a:off x="7542061" y="2859736"/>
            <a:ext cx="1694455" cy="893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395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Psaní velkých a malých písmen - 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916832"/>
            <a:ext cx="7704856" cy="44644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Sportovní turnaj pořádaly ZÁKLADNÍ školy v </a:t>
            </a:r>
            <a:b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HORÁČKOVĚ ulici a v ULICI K SÍDLIŠTI. Dříve se</a:t>
            </a:r>
            <a:b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PRAŽSKÉ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KARLOVO  NÁMĚSTÍ jmenovalo </a:t>
            </a:r>
            <a:b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DOBYTČÍ TRH. PŘEMYSLOVCI vyvraždili roku </a:t>
            </a:r>
            <a:b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995   SLAVNÍKOVCE a  stali se jedinými pány  ČECH. K VÁNOCŮM děti dostaly krásné dárky. Z JIŽNÍ EVROPY se k nám dovážejí citrusové plody. V KUTNÉ HOŘE jsme navštívili chrám sv. BARBORY. Středem MORAVY se táhne DRAHANSKÁ vrchovina. Z ERBENOVY KYTICE mám nejraději POLEDNICI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 Krásná 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JIHOČESKÁ  řeka LUŽNICE pramení v NOVOHRADSKÝCH HORÁCH a protéká nejprve RAKOUSKÝM územím. Na ČESKOBUDĚJOVICKÉM náměstí stojí SAMSONOVA kašna, v roku ČERNÁ VĚŽ, ze které je krásný výhled na celé ČESKOBUDĚJOVICKÉ náměstí. Na  vědecké konferenci jsme se setkali s ITALY A FRANCOUZI. Ve škole jsme četli HOBITA od J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. R. R. Tolkiena</a:t>
            </a:r>
            <a:r>
              <a:rPr lang="cs-CZ" sz="2000" b="1" dirty="0">
                <a:solidFill>
                  <a:schemeClr val="accent6">
                    <a:lumMod val="50000"/>
                  </a:schemeClr>
                </a:solidFill>
              </a:rPr>
              <a:t>. Časopis KVĚTY, který začal vydávat JOSEF KAJETÁN TYL, vychází dodnes.</a:t>
            </a:r>
          </a:p>
          <a:p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1493" y="1564446"/>
            <a:ext cx="3168352" cy="146423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rozhodněte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, kde se píše velké a kde malé </a:t>
            </a:r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písmeno</a:t>
            </a:r>
            <a:endParaRPr lang="cs-CZ" sz="2000" b="1" spc="150" dirty="0">
              <a:ln w="11430">
                <a:solidFill>
                  <a:schemeClr val="bg1">
                    <a:lumMod val="5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6376" y="2636912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648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Psaní velkých a malých písmen - 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43285" y="2626973"/>
            <a:ext cx="7704856" cy="4464496"/>
          </a:xfrm>
        </p:spPr>
        <p:txBody>
          <a:bodyPr>
            <a:noAutofit/>
          </a:bodyPr>
          <a:lstStyle/>
          <a:p>
            <a:pPr marL="0" indent="0" algn="r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slunce – Slunce</a:t>
            </a:r>
          </a:p>
          <a:p>
            <a:pPr marL="0" indent="0" algn="r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Černá Hora – Černá hora</a:t>
            </a:r>
          </a:p>
          <a:p>
            <a:pPr marL="0" indent="0" algn="r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pražská ulice – Pražská ulice</a:t>
            </a:r>
          </a:p>
          <a:p>
            <a:pPr marL="0" indent="0" algn="r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Velký vůz – velký vůz</a:t>
            </a:r>
          </a:p>
          <a:p>
            <a:pPr marL="0" indent="0" algn="r">
              <a:buNone/>
            </a:pP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nové město – Nové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Město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1772816"/>
            <a:ext cx="3168352" cy="146423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Vytvořte </a:t>
            </a:r>
            <a:r>
              <a:rPr lang="cs-CZ" sz="2000" b="1" spc="150" dirty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věty s následujícími dvojicemi slov: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2163" y="2220062"/>
            <a:ext cx="783530" cy="783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884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21014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Psaní velkých a malých písmen - procvičování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4756457"/>
            <a:ext cx="3168352" cy="1464231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Úkol:</a:t>
            </a:r>
          </a:p>
          <a:p>
            <a:r>
              <a:rPr lang="cs-CZ" sz="2000" b="1" spc="150" dirty="0" smtClean="0">
                <a:ln w="11430">
                  <a:solidFill>
                    <a:schemeClr val="bg1">
                      <a:lumMod val="5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</a:rPr>
              <a:t>Vyluštěte vlastní jméno jihočeského města</a:t>
            </a:r>
            <a:endParaRPr lang="cs-CZ" sz="2000" b="1" spc="150" dirty="0">
              <a:ln w="11430">
                <a:solidFill>
                  <a:schemeClr val="bg1">
                    <a:lumMod val="5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64611" y="5205025"/>
            <a:ext cx="783530" cy="783530"/>
          </a:xfrm>
          <a:prstGeom prst="rect">
            <a:avLst/>
          </a:prstGeom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836912"/>
          </a:xfrm>
        </p:spPr>
        <p:txBody>
          <a:bodyPr>
            <a:normAutofit/>
          </a:bodyPr>
          <a:lstStyle/>
          <a:p>
            <a:pPr marL="0" indent="0" fontAlgn="t">
              <a:buNone/>
            </a:pPr>
            <a:endParaRPr lang="cs-CZ" dirty="0"/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38482048"/>
              </p:ext>
            </p:extLst>
          </p:nvPr>
        </p:nvGraphicFramePr>
        <p:xfrm>
          <a:off x="589789" y="1700808"/>
          <a:ext cx="8219255" cy="26392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7205"/>
                <a:gridCol w="747205"/>
                <a:gridCol w="747205"/>
                <a:gridCol w="747205"/>
                <a:gridCol w="747205"/>
                <a:gridCol w="747205"/>
                <a:gridCol w="747205"/>
                <a:gridCol w="747205"/>
                <a:gridCol w="747205"/>
                <a:gridCol w="747205"/>
                <a:gridCol w="747205"/>
              </a:tblGrid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041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331640" y="4601142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/>
              <a:t>dostihové zvíře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čaroděj z Pána prstenů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padají částečka vody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klávesový hudební nástroj 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hlava státu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slovní druh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evropská měna</a:t>
            </a:r>
          </a:p>
        </p:txBody>
      </p:sp>
    </p:spTree>
    <p:extLst>
      <p:ext uri="{BB962C8B-B14F-4D97-AF65-F5344CB8AC3E}">
        <p14:creationId xmlns:p14="http://schemas.microsoft.com/office/powerpoint/2010/main" xmlns="" val="117391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/>
            <a:r>
              <a:rPr lang="cs-CZ" dirty="0" smtClean="0"/>
              <a:t>KRAUSOVÁ, Zdeňka a Renata TERŠOVÁ. </a:t>
            </a:r>
            <a:r>
              <a:rPr lang="cs-CZ" i="1" dirty="0" smtClean="0"/>
              <a:t>Český jazyk pro 6. ročník základní školy a primu víceletého gymnázia</a:t>
            </a:r>
            <a:r>
              <a:rPr lang="cs-CZ" dirty="0" smtClean="0"/>
              <a:t>. 1. vyd. Plzeň: Fraus, 2003, 136 s. ISBN 80-7238-206-3. </a:t>
            </a:r>
          </a:p>
          <a:p>
            <a:r>
              <a:rPr lang="cs-CZ" dirty="0" smtClean="0"/>
              <a:t>MELICHAR, Jiří a Vlastimil STYBLÍK. </a:t>
            </a:r>
            <a:r>
              <a:rPr lang="cs-CZ" i="1" dirty="0" smtClean="0"/>
              <a:t>Český jazyk: rozšířený přehled učiva základní školy s cvičeními a klíčem</a:t>
            </a:r>
            <a:r>
              <a:rPr lang="cs-CZ" dirty="0" smtClean="0"/>
              <a:t>. Praha: Státní pedagogické nakladatelství, 1991. ISBN 80-042-5228-1. </a:t>
            </a:r>
          </a:p>
          <a:p>
            <a:r>
              <a:rPr lang="cs-CZ" dirty="0" smtClean="0"/>
              <a:t>http://commons.wikimedia.org</a:t>
            </a:r>
          </a:p>
          <a:p>
            <a:r>
              <a:rPr lang="cs-CZ" dirty="0" smtClean="0"/>
              <a:t>http://cs.wikipedia.org</a:t>
            </a:r>
          </a:p>
          <a:p>
            <a:r>
              <a:rPr lang="cs-CZ" dirty="0" smtClean="0"/>
              <a:t>Ostatní materiál je z archivu autorky</a:t>
            </a:r>
          </a:p>
          <a:p>
            <a:r>
              <a:rPr lang="cs-CZ" dirty="0" smtClean="0"/>
              <a:t>Materiál stažen 18. 11.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849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508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Podstatná jména obecná a vlastní</vt:lpstr>
      <vt:lpstr>Podstatná jména vlastní</vt:lpstr>
      <vt:lpstr>Podstatná jména obecná</vt:lpstr>
      <vt:lpstr>Ukázka - vlastní jména</vt:lpstr>
      <vt:lpstr>Vlastní jména – názvy ulic</vt:lpstr>
      <vt:lpstr>Psaní velkých a malých písmen - procvičování</vt:lpstr>
      <vt:lpstr>Psaní velkých a malých písmen - procvičování</vt:lpstr>
      <vt:lpstr>Psaní velkých a malých písmen - procvičování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 Nečilová</cp:lastModifiedBy>
  <cp:revision>26</cp:revision>
  <dcterms:created xsi:type="dcterms:W3CDTF">2012-10-30T20:52:10Z</dcterms:created>
  <dcterms:modified xsi:type="dcterms:W3CDTF">2012-11-18T21:25:23Z</dcterms:modified>
</cp:coreProperties>
</file>