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56" r:id="rId3"/>
    <p:sldId id="257" r:id="rId4"/>
    <p:sldId id="277" r:id="rId5"/>
    <p:sldId id="285" r:id="rId6"/>
    <p:sldId id="283" r:id="rId7"/>
    <p:sldId id="284" r:id="rId8"/>
    <p:sldId id="286" r:id="rId9"/>
    <p:sldId id="287" r:id="rId10"/>
    <p:sldId id="27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67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E26989-8399-4BE9-8EF7-4346B924E4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CE2368-3EE5-4DE5-B8BD-BE20BE1A5793}" type="datetimeFigureOut">
              <a:rPr lang="cs-CZ"/>
              <a:pPr>
                <a:defRPr/>
              </a:pPr>
              <a:t>18.11.2012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38576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alphaModFix amt="14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5DA433-F33D-4512-BA77-B0992ECFC972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3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3517876506"/>
              </p:ext>
            </p:extLst>
          </p:nvPr>
        </p:nvGraphicFramePr>
        <p:xfrm>
          <a:off x="468313" y="1268413"/>
          <a:ext cx="8229600" cy="389731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Tvarosloví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– přídavná jména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Lenka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Nečilová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Přídavná jména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prima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18.11.2012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Přídavná jména, druhy přídavných jmen, vzory přídavných jmen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 při výuce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5875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73196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683568" y="476673"/>
            <a:ext cx="7772400" cy="122413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Přídavná jména 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045498"/>
            <a:ext cx="2853084" cy="355796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940152" y="3068960"/>
            <a:ext cx="2827164" cy="3557964"/>
          </a:xfrm>
          <a:prstGeom prst="rect">
            <a:avLst/>
          </a:prstGeom>
        </p:spPr>
      </p:pic>
      <p:sp>
        <p:nvSpPr>
          <p:cNvPr id="7" name="Oválný popisek 6"/>
          <p:cNvSpPr/>
          <p:nvPr/>
        </p:nvSpPr>
        <p:spPr>
          <a:xfrm>
            <a:off x="2267744" y="2060848"/>
            <a:ext cx="3096344" cy="1368152"/>
          </a:xfrm>
          <a:prstGeom prst="wedgeEllipseCallout">
            <a:avLst>
              <a:gd name="adj1" fmla="val -31960"/>
              <a:gd name="adj2" fmla="val 102282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Jaké krásné, úžasné, dokonalé, světové, příjemné, milé počasí.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6156176" y="1988840"/>
            <a:ext cx="2808312" cy="1080120"/>
          </a:xfrm>
          <a:prstGeom prst="cloudCallout">
            <a:avLst>
              <a:gd name="adj1" fmla="val 27878"/>
              <a:gd name="adj2" fmla="val 85680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#</a:t>
            </a:r>
            <a:r>
              <a:rPr lang="cs-CZ" sz="3600" b="1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&amp;</a:t>
            </a:r>
            <a:r>
              <a:rPr lang="cs-CZ" sz="2800" b="1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$</a:t>
            </a:r>
            <a:r>
              <a:rPr lang="cs-CZ" sz="2800" b="1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@*!!!</a:t>
            </a:r>
            <a:endParaRPr lang="cs-CZ" sz="2800" b="1" i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Slza 1"/>
          <p:cNvSpPr/>
          <p:nvPr/>
        </p:nvSpPr>
        <p:spPr>
          <a:xfrm rot="18895012">
            <a:off x="5649495" y="2684203"/>
            <a:ext cx="581312" cy="579749"/>
          </a:xfrm>
          <a:prstGeom prst="teardrop">
            <a:avLst>
              <a:gd name="adj" fmla="val 19702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lza 9"/>
          <p:cNvSpPr/>
          <p:nvPr/>
        </p:nvSpPr>
        <p:spPr>
          <a:xfrm rot="18895012">
            <a:off x="4475816" y="3765648"/>
            <a:ext cx="581312" cy="579749"/>
          </a:xfrm>
          <a:prstGeom prst="teardrop">
            <a:avLst>
              <a:gd name="adj" fmla="val 19702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lza 10"/>
          <p:cNvSpPr/>
          <p:nvPr/>
        </p:nvSpPr>
        <p:spPr>
          <a:xfrm rot="18895012">
            <a:off x="7680173" y="2164550"/>
            <a:ext cx="581312" cy="579749"/>
          </a:xfrm>
          <a:prstGeom prst="teardrop">
            <a:avLst>
              <a:gd name="adj" fmla="val 19702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500"/>
                            </p:stCondLst>
                            <p:childTnLst>
                              <p:par>
                                <p:cTn id="21" presetID="1" presetClass="entr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500"/>
                            </p:stCondLst>
                            <p:childTnLst>
                              <p:par>
                                <p:cTn id="24" presetID="2" presetClass="exit" presetSubtype="4" repeatCount="indefinite" fill="hold" grpId="0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000"/>
                            </p:stCondLst>
                            <p:childTnLst>
                              <p:par>
                                <p:cTn id="29" presetID="1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2" presetClass="exit" presetSubtype="4" repeatCount="indefinite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7500"/>
                            </p:stCondLst>
                            <p:childTnLst>
                              <p:par>
                                <p:cTn id="36" presetID="1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2" presetClass="exit" presetSubtype="4" repeatCount="indefinite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8000"/>
                            </p:stCondLst>
                            <p:childTnLst>
                              <p:par>
                                <p:cTn id="43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9500"/>
                            </p:stCondLst>
                            <p:childTnLst>
                              <p:par>
                                <p:cTn id="49" presetID="27" presetClass="emph" presetSubtype="0" repeatCount="indefinite" fill="remove" grpId="1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50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1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9" grpId="1" animBg="1"/>
      <p:bldP spid="2" grpId="0" animBg="1"/>
      <p:bldP spid="2" grpId="1" animBg="1"/>
      <p:bldP spid="10" grpId="0" animBg="1"/>
      <p:bldP spid="10" grpId="1" animBg="1"/>
      <p:bldP spid="11" grpId="0" animBg="1"/>
      <p:bldP spid="11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844824"/>
            <a:ext cx="8496944" cy="3701008"/>
          </a:xfrm>
        </p:spPr>
        <p:txBody>
          <a:bodyPr>
            <a:no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vyjadřují vlastnosti osob, zvířat, věcí, jevů</a:t>
            </a: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s označovanou skutečností  se shodují v pádě, čísle a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rodě</a:t>
            </a:r>
          </a:p>
          <a:p>
            <a:pPr marL="354013" indent="-354013">
              <a:buNone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př. krásná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dívka, starý člověk, usměvavá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učitelka,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jedovatý pavouk, sladkovodní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ryba, heřmánkový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čaj, vánoční dárek, bílý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dům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, roztomilý pes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Přídavná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jména 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3929030"/>
            <a:ext cx="4283968" cy="258528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Obdélník 11"/>
          <p:cNvSpPr/>
          <p:nvPr/>
        </p:nvSpPr>
        <p:spPr>
          <a:xfrm>
            <a:off x="7722096" y="6237312"/>
            <a:ext cx="142190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http://upload.wikimedia.org/wikipedia/commons/8/8c/Sleeping_Pups.jpg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27721" y="2289772"/>
            <a:ext cx="7704856" cy="367707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 err="1">
                <a:solidFill>
                  <a:schemeClr val="accent6">
                    <a:lumMod val="50000"/>
                  </a:schemeClr>
                </a:solidFill>
              </a:rPr>
              <a:t>Harry</a:t>
            </a:r>
            <a:r>
              <a:rPr lang="cs-CZ" sz="2000" dirty="0">
                <a:solidFill>
                  <a:schemeClr val="accent6">
                    <a:lumMod val="50000"/>
                  </a:schemeClr>
                </a:solidFill>
              </a:rPr>
              <a:t> si nikdy neuměl ani představit tak podivnou a nádhernou místnost. Velkou síň ozařovaly tisíce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svící</a:t>
            </a:r>
            <a:r>
              <a:rPr lang="cs-CZ" sz="2000" dirty="0">
                <a:solidFill>
                  <a:schemeClr val="accent6">
                    <a:lumMod val="50000"/>
                  </a:schemeClr>
                </a:solidFill>
              </a:rPr>
              <a:t>, jež se vznášely ve vzduchu nad čtyřmi dlouhými stoly, u kterých seděli všichni ostatní studenti. Stoly byly plné blyštivých zlatých talířů a číší. V čele byl další dlouhý stůl, za kterým seděli učitelé, a tam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teď </a:t>
            </a:r>
            <a:r>
              <a:rPr lang="cs-CZ" sz="2000" dirty="0">
                <a:solidFill>
                  <a:schemeClr val="accent6">
                    <a:lumMod val="50000"/>
                  </a:schemeClr>
                </a:solidFill>
              </a:rPr>
              <a:t>profesorka </a:t>
            </a:r>
            <a:r>
              <a:rPr lang="cs-CZ" sz="2000" dirty="0" err="1" smtClean="0">
                <a:solidFill>
                  <a:schemeClr val="accent6">
                    <a:lumMod val="50000"/>
                  </a:schemeClr>
                </a:solidFill>
              </a:rPr>
              <a:t>McGonagallová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000" dirty="0">
                <a:solidFill>
                  <a:schemeClr val="accent6">
                    <a:lumMod val="50000"/>
                  </a:schemeClr>
                </a:solidFill>
              </a:rPr>
              <a:t>odvedla žáky prvního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ročníku</a:t>
            </a:r>
            <a:r>
              <a:rPr lang="cs-CZ" sz="2000" dirty="0">
                <a:solidFill>
                  <a:schemeClr val="accent6">
                    <a:lumMod val="50000"/>
                  </a:schemeClr>
                </a:solidFill>
              </a:rPr>
              <a:t>, takže zůstali stát v řadě tváří v tvář ostatním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studentům</a:t>
            </a:r>
            <a:r>
              <a:rPr lang="cs-CZ" sz="2000" dirty="0">
                <a:solidFill>
                  <a:schemeClr val="accent6">
                    <a:lumMod val="50000"/>
                  </a:schemeClr>
                </a:solidFill>
              </a:rPr>
              <a:t>, a učitele měli za sebou. Stovky tváří, které na ně zíraly, v mrkavé záři svící vypadaly jako bledé lucerny. Duchové, roztroušení mezi studenty,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vyzařovali </a:t>
            </a:r>
            <a:r>
              <a:rPr lang="cs-CZ" sz="2000" dirty="0">
                <a:solidFill>
                  <a:schemeClr val="accent6">
                    <a:lumMod val="50000"/>
                  </a:schemeClr>
                </a:solidFill>
              </a:rPr>
              <a:t>nejasné stříbrné světlo. </a:t>
            </a:r>
            <a:r>
              <a:rPr lang="cs-CZ" sz="2000" dirty="0" err="1">
                <a:solidFill>
                  <a:schemeClr val="accent6">
                    <a:lumMod val="50000"/>
                  </a:schemeClr>
                </a:solidFill>
              </a:rPr>
              <a:t>Harry</a:t>
            </a:r>
            <a:r>
              <a:rPr lang="cs-CZ" sz="2000" dirty="0">
                <a:solidFill>
                  <a:schemeClr val="accent6">
                    <a:lumMod val="50000"/>
                  </a:schemeClr>
                </a:solidFill>
              </a:rPr>
              <a:t> vzhlédl vzhůru,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především </a:t>
            </a:r>
            <a:r>
              <a:rPr lang="cs-CZ" sz="2000" dirty="0">
                <a:solidFill>
                  <a:schemeClr val="accent6">
                    <a:lumMod val="50000"/>
                  </a:schemeClr>
                </a:solidFill>
              </a:rPr>
              <a:t>proto, aby unikl všem těm očím, které se na ně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upíraly</a:t>
            </a:r>
            <a:r>
              <a:rPr lang="cs-CZ" sz="2000" dirty="0">
                <a:solidFill>
                  <a:schemeClr val="accent6">
                    <a:lumMod val="50000"/>
                  </a:schemeClr>
                </a:solidFill>
              </a:rPr>
              <a:t>, a uviděl sametově černý strop posetý hvězdami.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Slyšel </a:t>
            </a:r>
            <a:r>
              <a:rPr lang="cs-CZ" sz="2000" dirty="0" err="1">
                <a:solidFill>
                  <a:schemeClr val="accent6">
                    <a:lumMod val="50000"/>
                  </a:schemeClr>
                </a:solidFill>
              </a:rPr>
              <a:t>Hermionu</a:t>
            </a:r>
            <a:r>
              <a:rPr lang="cs-CZ" sz="2000" dirty="0">
                <a:solidFill>
                  <a:schemeClr val="accent6">
                    <a:lumMod val="50000"/>
                  </a:schemeClr>
                </a:solidFill>
              </a:rPr>
              <a:t>, jak mumlá: „Je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začarovaný</a:t>
            </a:r>
            <a:r>
              <a:rPr lang="cs-CZ" sz="2000" dirty="0">
                <a:solidFill>
                  <a:schemeClr val="accent6">
                    <a:lumMod val="50000"/>
                  </a:schemeClr>
                </a:solidFill>
              </a:rPr>
              <a:t>, aby vypadal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jako </a:t>
            </a:r>
            <a:r>
              <a:rPr lang="cs-CZ" sz="2000" dirty="0">
                <a:solidFill>
                  <a:schemeClr val="accent6">
                    <a:lumMod val="50000"/>
                  </a:schemeClr>
                </a:solidFill>
              </a:rPr>
              <a:t>skutečné nebe. Četla jsem o tom v Dějinách </a:t>
            </a:r>
            <a:r>
              <a:rPr lang="cs-CZ" sz="2000" dirty="0" err="1">
                <a:solidFill>
                  <a:schemeClr val="accent6">
                    <a:lumMod val="50000"/>
                  </a:schemeClr>
                </a:solidFill>
              </a:rPr>
              <a:t>bradavické</a:t>
            </a:r>
            <a:r>
              <a:rPr lang="cs-CZ" sz="20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školy.„      </a:t>
            </a:r>
            <a:r>
              <a:rPr lang="en-US" sz="2000" i="1" dirty="0"/>
              <a:t>z </a:t>
            </a:r>
            <a:r>
              <a:rPr lang="en-US" sz="2000" i="1" dirty="0" err="1"/>
              <a:t>knihy</a:t>
            </a:r>
            <a:r>
              <a:rPr lang="en-US" sz="2000" i="1" dirty="0"/>
              <a:t> Harry Potter a </a:t>
            </a:r>
            <a:r>
              <a:rPr lang="en-US" sz="2000" i="1" dirty="0" err="1"/>
              <a:t>kámen</a:t>
            </a:r>
            <a:r>
              <a:rPr lang="en-US" sz="2000" i="1" dirty="0"/>
              <a:t> </a:t>
            </a:r>
            <a:r>
              <a:rPr lang="en-US" sz="2000" i="1" dirty="0" err="1"/>
              <a:t>mudrců</a:t>
            </a:r>
            <a:endParaRPr lang="cs-CZ" sz="2000" i="1" dirty="0"/>
          </a:p>
          <a:p>
            <a:pPr marL="0" indent="0">
              <a:buNone/>
            </a:pPr>
            <a:endParaRPr lang="cs-CZ" sz="2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7721" y="1594354"/>
            <a:ext cx="5412431" cy="442674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>
            <a:defPPr>
              <a:defRPr lang="cs-CZ"/>
            </a:defPPr>
            <a:lvl1pPr>
              <a:defRPr sz="2000" b="1" spc="15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r>
              <a:rPr lang="cs-CZ" dirty="0"/>
              <a:t>Úkol</a:t>
            </a:r>
            <a:r>
              <a:rPr lang="cs-CZ" dirty="0" smtClean="0"/>
              <a:t>: </a:t>
            </a:r>
            <a:r>
              <a:rPr lang="cs-CZ" dirty="0" smtClean="0"/>
              <a:t>V </a:t>
            </a:r>
            <a:r>
              <a:rPr lang="cs-CZ" dirty="0"/>
              <a:t>textu vyhledej přídavná jména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4694" y="1594354"/>
            <a:ext cx="783530" cy="783530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8316416" y="3789040"/>
            <a:ext cx="69996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" dirty="0"/>
              <a:t>http://upload.wikimedia.org/wikipedia/commons/f/f4/Hogwarts_coat_of_arms_colored_with_shading.png</a:t>
            </a:r>
            <a:endParaRPr lang="cs-CZ" sz="600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4248" y="4652625"/>
            <a:ext cx="2212132" cy="22231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6482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844824"/>
            <a:ext cx="8496944" cy="3701008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Rozlišujeme  přídavná jména</a:t>
            </a:r>
          </a:p>
          <a:p>
            <a:r>
              <a:rPr lang="cs-CZ" sz="4800" b="1" u="sng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tvrdá</a:t>
            </a:r>
            <a:r>
              <a:rPr lang="cs-CZ" sz="4800" b="1" dirty="0">
                <a:solidFill>
                  <a:schemeClr val="accent6">
                    <a:lumMod val="50000"/>
                  </a:schemeClr>
                </a:solidFill>
              </a:rPr>
              <a:t> - vzor MLADÝ</a:t>
            </a:r>
          </a:p>
          <a:p>
            <a:r>
              <a:rPr lang="cs-CZ" sz="4800" b="1" u="sng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měkká</a:t>
            </a:r>
            <a:r>
              <a:rPr lang="cs-CZ" sz="48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4800" b="1" dirty="0">
                <a:solidFill>
                  <a:schemeClr val="accent6">
                    <a:lumMod val="50000"/>
                  </a:schemeClr>
                </a:solidFill>
              </a:rPr>
              <a:t>- vzor JARNÍ</a:t>
            </a:r>
          </a:p>
          <a:p>
            <a:r>
              <a:rPr lang="cs-CZ" sz="4800" b="1" u="sng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přivlastňovací</a:t>
            </a:r>
            <a:r>
              <a:rPr lang="cs-CZ" sz="4800" b="1" dirty="0">
                <a:solidFill>
                  <a:schemeClr val="accent6">
                    <a:lumMod val="50000"/>
                  </a:schemeClr>
                </a:solidFill>
              </a:rPr>
              <a:t> - vzor OTCŮV, </a:t>
            </a:r>
            <a:r>
              <a:rPr lang="cs-CZ" sz="4800" b="1" dirty="0" smtClean="0">
                <a:solidFill>
                  <a:schemeClr val="accent6">
                    <a:lumMod val="50000"/>
                  </a:schemeClr>
                </a:solidFill>
              </a:rPr>
              <a:t>						MATČIN</a:t>
            </a:r>
            <a:endParaRPr lang="cs-CZ" sz="4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Přídavná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jména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- druhy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9332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thumb/3/37/Flickr_-_Michael_Gwyther-Jones_-_%282%29.jpg/800px-Flickr_-_Michael_Gwyther-Jones_-_%282%2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4461" y="2846572"/>
            <a:ext cx="2014914" cy="1511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89133" y="2696226"/>
            <a:ext cx="4978511" cy="388251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podzimní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den</a:t>
            </a:r>
          </a:p>
          <a:p>
            <a:pPr marL="0" indent="0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		    červené auto</a:t>
            </a:r>
          </a:p>
          <a:p>
            <a:pPr marL="0" indent="0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		            krásná dívka</a:t>
            </a:r>
          </a:p>
          <a:p>
            <a:endParaRPr lang="cs-CZ" sz="26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6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6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endParaRPr lang="cs-CZ" sz="2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1734537"/>
            <a:ext cx="8200354" cy="715089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>
            <a:defPPr>
              <a:defRPr lang="cs-CZ"/>
            </a:defPPr>
            <a:lvl1pPr>
              <a:defRPr sz="2000" b="1" spc="15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r>
              <a:rPr lang="cs-CZ" dirty="0" smtClean="0"/>
              <a:t>Úkol: </a:t>
            </a:r>
          </a:p>
          <a:p>
            <a:r>
              <a:rPr lang="cs-CZ" sz="1600" dirty="0" smtClean="0"/>
              <a:t>    Užijte </a:t>
            </a:r>
            <a:r>
              <a:rPr lang="cs-CZ" sz="1600" dirty="0"/>
              <a:t>vhodně ve větách spojení přídavného jména a podstatného jména</a:t>
            </a:r>
            <a:endParaRPr lang="cs-CZ" sz="1600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99724" y="2289916"/>
            <a:ext cx="783530" cy="78353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2839483" y="2842614"/>
            <a:ext cx="86409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" dirty="0" smtClean="0"/>
              <a:t>http://upload.wikimedia.org/wikipedia/commons/thumb/9/9b/Autum.n.jpg/800px-Autum.n.jpg</a:t>
            </a:r>
            <a:endParaRPr lang="cs-CZ" sz="3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279933" y="2661906"/>
            <a:ext cx="7835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" dirty="0"/>
              <a:t>http://upload.wikimedia.org/wikipedia/commons/thumb/3/37/Flickr_-_Michael_Gwyther-Jones_-_%282%29.jpg/800px-Flickr_-_Michael_Gwyther-Jones_-_%282%29.jpg</a:t>
            </a:r>
            <a:endParaRPr lang="cs-CZ" sz="3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748402" y="5297433"/>
            <a:ext cx="864096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" dirty="0" smtClean="0"/>
              <a:t>http://upload.wikimedia.org/wikipedia/commons/thumb/1/1c/110_ans_de_l%27automobile_au_Grand_Palais_-_Alfa_Romeo_6C_1750_Spyder_Supersport_-_1929_-_007.jpg/800px-110_ans_de_l%27automobile_au_Grand_Palais_-_Alfa_Romeo_6C_1750_Spyder_Supersport_-_1929_-_007.jpg</a:t>
            </a:r>
            <a:endParaRPr lang="cs-CZ" sz="3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420706" y="5053000"/>
            <a:ext cx="54166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" dirty="0"/>
              <a:t>http://upload.wikimedia.org/wikipedia/commons/f/ff/Juletr%C3%A6et.jpg</a:t>
            </a:r>
            <a:endParaRPr lang="cs-CZ" sz="3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204461" y="6101899"/>
            <a:ext cx="1296144" cy="184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" dirty="0"/>
              <a:t>http://upload.wikimedia.org/wikipedia/commons/thumb/d/d1/Clara_Castro_7.jpg/450px-Clara_Castro_7.jpg</a:t>
            </a:r>
            <a:endParaRPr lang="cs-CZ" sz="300" dirty="0"/>
          </a:p>
        </p:txBody>
      </p:sp>
      <p:sp>
        <p:nvSpPr>
          <p:cNvPr id="2" name="Obdélník 1"/>
          <p:cNvSpPr/>
          <p:nvPr/>
        </p:nvSpPr>
        <p:spPr>
          <a:xfrm>
            <a:off x="5211918" y="3271238"/>
            <a:ext cx="360855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           exotická květina</a:t>
            </a:r>
          </a:p>
          <a:p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		vánoční 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		stromeček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28" name="Picture 4" descr="http://upload.wikimedia.org/wikipedia/commons/thumb/9/9b/Autum.n.jpg/800px-Autum.n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1347" y="3271238"/>
            <a:ext cx="2201151" cy="1469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upload.wikimedia.org/wikipedia/commons/thumb/1/1c/110_ans_de_l%27automobile_au_Grand_Palais_-_Alfa_Romeo_6C_1750_Spyder_Supersport_-_1929_-_007.jpg/800px-110_ans_de_l%27automobile_au_Grand_Palais_-_Alfa_Romeo_6C_1750_Spyder_Supersport_-_1929_-_007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133" y="4932956"/>
            <a:ext cx="2159269" cy="1438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upload.wikimedia.org/wikipedia/commons/thumb/d/d1/Clara_Castro_7.jpg/450px-Clara_Castro_7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5291" y="5191499"/>
            <a:ext cx="1156407" cy="1541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21533" y="4212879"/>
            <a:ext cx="1220976" cy="1680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6354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500"/>
                            </p:stCondLst>
                            <p:childTnLst>
                              <p:par>
                                <p:cTn id="3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6000"/>
                            </p:stCondLst>
                            <p:childTnLst>
                              <p:par>
                                <p:cTn id="4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6500"/>
                            </p:stCondLst>
                            <p:childTnLst>
                              <p:par>
                                <p:cTn id="4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7000"/>
                            </p:stCondLst>
                            <p:childTnLst>
                              <p:par>
                                <p:cTn id="5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11" grpId="0"/>
      <p:bldP spid="14" grpId="0"/>
      <p:bldP spid="15" grpId="0"/>
      <p:bldP spid="16" grpId="0"/>
      <p:bldP spid="20" grpId="0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30803" y="2204864"/>
            <a:ext cx="7950870" cy="367707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Skauti na výletě</a:t>
            </a:r>
          </a:p>
          <a:p>
            <a:pPr marL="0" indent="0">
              <a:buNone/>
            </a:pPr>
            <a:r>
              <a:rPr lang="cs-CZ" sz="2200" b="1" dirty="0">
                <a:solidFill>
                  <a:schemeClr val="accent6">
                    <a:lumMod val="50000"/>
                  </a:schemeClr>
                </a:solidFill>
              </a:rPr>
              <a:t>V sobotu se oddíl skautů vydal na výlet do lesa. Nejprve je upoutala vůně, kterou byl les naplněn. Všude kolem </a:t>
            </a:r>
            <a:r>
              <a:rPr lang="cs-CZ" sz="2200" b="1" dirty="0" smtClean="0">
                <a:solidFill>
                  <a:schemeClr val="accent6">
                    <a:lumMod val="50000"/>
                  </a:schemeClr>
                </a:solidFill>
              </a:rPr>
              <a:t>cesty </a:t>
            </a:r>
            <a:r>
              <a:rPr lang="cs-CZ" sz="2200" b="1" dirty="0">
                <a:solidFill>
                  <a:schemeClr val="accent6">
                    <a:lumMod val="50000"/>
                  </a:schemeClr>
                </a:solidFill>
              </a:rPr>
              <a:t>viděli mnoho květin. Vítr se proháněl v korunách stromů, v dálce slyšeli šumění potůčku. Celou dobu se chlapci chovali potichu, aby nevyplašili zvěř. Odměnou jim bylo setkání s mnoha obyvateli lesa. Přes cestu jim </a:t>
            </a:r>
            <a:r>
              <a:rPr lang="cs-CZ" sz="2200" b="1" dirty="0" smtClean="0">
                <a:solidFill>
                  <a:schemeClr val="accent6">
                    <a:lumMod val="50000"/>
                  </a:schemeClr>
                </a:solidFill>
              </a:rPr>
              <a:t>přeběhl </a:t>
            </a:r>
            <a:r>
              <a:rPr lang="cs-CZ" sz="2200" b="1" dirty="0">
                <a:solidFill>
                  <a:schemeClr val="accent6">
                    <a:lumMod val="50000"/>
                  </a:schemeClr>
                </a:solidFill>
              </a:rPr>
              <a:t>zajíc, viděli </a:t>
            </a:r>
            <a:r>
              <a:rPr lang="cs-CZ" sz="2200" b="1" dirty="0" smtClean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sz="2200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200" b="1" dirty="0" smtClean="0">
                <a:solidFill>
                  <a:schemeClr val="accent6">
                    <a:lumMod val="50000"/>
                  </a:schemeClr>
                </a:solidFill>
              </a:rPr>
              <a:t>veverku</a:t>
            </a:r>
            <a:r>
              <a:rPr lang="cs-CZ" sz="2200" b="1" dirty="0">
                <a:solidFill>
                  <a:schemeClr val="accent6">
                    <a:lumMod val="50000"/>
                  </a:schemeClr>
                </a:solidFill>
              </a:rPr>
              <a:t>, srnu, lišku</a:t>
            </a:r>
            <a:r>
              <a:rPr lang="cs-CZ" sz="2200" b="1" dirty="0" smtClean="0">
                <a:solidFill>
                  <a:schemeClr val="accent6">
                    <a:lumMod val="50000"/>
                  </a:schemeClr>
                </a:solidFill>
              </a:rPr>
              <a:t>, slyšeli </a:t>
            </a:r>
            <a:r>
              <a:rPr lang="cs-CZ" sz="2200" b="1" dirty="0">
                <a:solidFill>
                  <a:schemeClr val="accent6">
                    <a:lumMod val="50000"/>
                  </a:schemeClr>
                </a:solidFill>
              </a:rPr>
              <a:t>datla. Skauti </a:t>
            </a:r>
            <a:r>
              <a:rPr lang="cs-CZ" sz="2200" b="1" dirty="0" smtClean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sz="2200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200" b="1" dirty="0" smtClean="0">
                <a:solidFill>
                  <a:schemeClr val="accent6">
                    <a:lumMod val="50000"/>
                  </a:schemeClr>
                </a:solidFill>
              </a:rPr>
              <a:t>došli </a:t>
            </a:r>
            <a:r>
              <a:rPr lang="cs-CZ" sz="2200" b="1" dirty="0">
                <a:solidFill>
                  <a:schemeClr val="accent6">
                    <a:lumMod val="50000"/>
                  </a:schemeClr>
                </a:solidFill>
              </a:rPr>
              <a:t>až ke krmelci, </a:t>
            </a:r>
            <a:r>
              <a:rPr lang="cs-CZ" sz="2200" b="1" dirty="0" smtClean="0">
                <a:solidFill>
                  <a:schemeClr val="accent6">
                    <a:lumMod val="50000"/>
                  </a:schemeClr>
                </a:solidFill>
              </a:rPr>
              <a:t>kam </a:t>
            </a:r>
            <a:r>
              <a:rPr lang="cs-CZ" sz="2200" b="1" dirty="0">
                <a:solidFill>
                  <a:schemeClr val="accent6">
                    <a:lumMod val="50000"/>
                  </a:schemeClr>
                </a:solidFill>
              </a:rPr>
              <a:t>v zimě nosívají </a:t>
            </a:r>
            <a:r>
              <a:rPr lang="cs-CZ" sz="2200" b="1" dirty="0" smtClean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sz="2200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200" b="1" dirty="0" smtClean="0">
                <a:solidFill>
                  <a:schemeClr val="accent6">
                    <a:lumMod val="50000"/>
                  </a:schemeClr>
                </a:solidFill>
              </a:rPr>
              <a:t>krmení</a:t>
            </a:r>
            <a:r>
              <a:rPr lang="cs-CZ" sz="2200" b="1" dirty="0">
                <a:solidFill>
                  <a:schemeClr val="accent6">
                    <a:lumMod val="50000"/>
                  </a:schemeClr>
                </a:solidFill>
              </a:rPr>
              <a:t>. Krmelec </a:t>
            </a:r>
            <a:r>
              <a:rPr lang="cs-CZ" sz="2200" b="1" dirty="0" smtClean="0">
                <a:solidFill>
                  <a:schemeClr val="accent6">
                    <a:lumMod val="50000"/>
                  </a:schemeClr>
                </a:solidFill>
              </a:rPr>
              <a:t>potřeboval </a:t>
            </a:r>
            <a:r>
              <a:rPr lang="cs-CZ" sz="2200" b="1" dirty="0">
                <a:solidFill>
                  <a:schemeClr val="accent6">
                    <a:lumMod val="50000"/>
                  </a:schemeClr>
                </a:solidFill>
              </a:rPr>
              <a:t>poopravit. </a:t>
            </a:r>
            <a:r>
              <a:rPr lang="cs-CZ" sz="2200" b="1" dirty="0" smtClean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sz="2200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200" b="1" dirty="0" smtClean="0">
                <a:solidFill>
                  <a:schemeClr val="accent6">
                    <a:lumMod val="50000"/>
                  </a:schemeClr>
                </a:solidFill>
              </a:rPr>
              <a:t>Naštěstí </a:t>
            </a:r>
            <a:r>
              <a:rPr lang="cs-CZ" sz="2200" b="1" dirty="0">
                <a:solidFill>
                  <a:schemeClr val="accent6">
                    <a:lumMod val="50000"/>
                  </a:schemeClr>
                </a:solidFill>
              </a:rPr>
              <a:t>s sebou </a:t>
            </a:r>
            <a:r>
              <a:rPr lang="cs-CZ" sz="2200" b="1" dirty="0" smtClean="0">
                <a:solidFill>
                  <a:schemeClr val="accent6">
                    <a:lumMod val="50000"/>
                  </a:schemeClr>
                </a:solidFill>
              </a:rPr>
              <a:t>měli </a:t>
            </a:r>
            <a:r>
              <a:rPr lang="cs-CZ" sz="2200" b="1" dirty="0">
                <a:solidFill>
                  <a:schemeClr val="accent6">
                    <a:lumMod val="50000"/>
                  </a:schemeClr>
                </a:solidFill>
              </a:rPr>
              <a:t>nářadí a za hodinu </a:t>
            </a:r>
            <a:r>
              <a:rPr lang="cs-CZ" sz="2200" b="1" dirty="0" smtClean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sz="2200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200" b="1" dirty="0" smtClean="0">
                <a:solidFill>
                  <a:schemeClr val="accent6">
                    <a:lumMod val="50000"/>
                  </a:schemeClr>
                </a:solidFill>
              </a:rPr>
              <a:t>už </a:t>
            </a:r>
            <a:r>
              <a:rPr lang="cs-CZ" sz="2200" b="1" dirty="0">
                <a:solidFill>
                  <a:schemeClr val="accent6">
                    <a:lumMod val="50000"/>
                  </a:schemeClr>
                </a:solidFill>
              </a:rPr>
              <a:t>byl krmelec </a:t>
            </a:r>
            <a:r>
              <a:rPr lang="cs-CZ" sz="2200" b="1" dirty="0" smtClean="0">
                <a:solidFill>
                  <a:schemeClr val="accent6">
                    <a:lumMod val="50000"/>
                  </a:schemeClr>
                </a:solidFill>
              </a:rPr>
              <a:t>připravený </a:t>
            </a:r>
            <a:r>
              <a:rPr lang="cs-CZ" sz="2200" b="1" dirty="0">
                <a:solidFill>
                  <a:schemeClr val="accent6">
                    <a:lumMod val="50000"/>
                  </a:schemeClr>
                </a:solidFill>
              </a:rPr>
              <a:t>na zimu.</a:t>
            </a:r>
            <a:endParaRPr lang="cs-CZ" sz="2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1316" y="1585208"/>
            <a:ext cx="6242649" cy="442674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>
            <a:defPPr>
              <a:defRPr lang="cs-CZ"/>
            </a:defPPr>
            <a:lvl1pPr>
              <a:defRPr sz="2000" b="1" spc="15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r>
              <a:rPr lang="cs-CZ" dirty="0"/>
              <a:t>Úkol</a:t>
            </a:r>
            <a:r>
              <a:rPr lang="cs-CZ" dirty="0" smtClean="0"/>
              <a:t>: </a:t>
            </a:r>
            <a:r>
              <a:rPr lang="cs-CZ" dirty="0" smtClean="0"/>
              <a:t>Text </a:t>
            </a:r>
            <a:r>
              <a:rPr lang="cs-CZ" dirty="0"/>
              <a:t>doplňte o vhodná přídavná jména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1565350"/>
            <a:ext cx="783530" cy="783530"/>
          </a:xfrm>
          <a:prstGeom prst="rect">
            <a:avLst/>
          </a:prstGeom>
        </p:spPr>
      </p:pic>
      <p:pic>
        <p:nvPicPr>
          <p:cNvPr id="2050" name="Picture 2" descr="http://upload.wikimedia.org/wikipedia/commons/thumb/a/a1/European_squirel.JPG/800px-European_squirel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79" t="20517" r="17260" b="20644"/>
          <a:stretch/>
        </p:blipFill>
        <p:spPr bwMode="auto">
          <a:xfrm>
            <a:off x="5374492" y="4569792"/>
            <a:ext cx="3480861" cy="2099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8396641" y="3573016"/>
            <a:ext cx="63985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http://upload.wikimedia.org/wikipedia/commons/thumb/a/a1/European_squirel.JPG/800px-European_squirel.JPG</a:t>
            </a:r>
          </a:p>
        </p:txBody>
      </p:sp>
    </p:spTree>
    <p:extLst>
      <p:ext uri="{BB962C8B-B14F-4D97-AF65-F5344CB8AC3E}">
        <p14:creationId xmlns:p14="http://schemas.microsoft.com/office/powerpoint/2010/main" val="561522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3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98827" y="2657809"/>
            <a:ext cx="8356526" cy="367707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 (Čapek)  pohádky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	(Budějovice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) pivo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		(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Brno) ulice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			(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Pardubice) závodiště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				(Mozart)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opera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					(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Apeniny) poloostrov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1316" y="1585208"/>
            <a:ext cx="7723092" cy="783193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>
            <a:defPPr>
              <a:defRPr lang="cs-CZ"/>
            </a:defPPr>
            <a:lvl1pPr>
              <a:defRPr sz="2000" b="1" spc="15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r>
              <a:rPr lang="cs-CZ" dirty="0"/>
              <a:t>Úkol</a:t>
            </a:r>
            <a:r>
              <a:rPr lang="cs-CZ" dirty="0" smtClean="0"/>
              <a:t>: </a:t>
            </a:r>
            <a:r>
              <a:rPr lang="cs-CZ" dirty="0"/>
              <a:t>Z podstatných jmen utvoř přídavná a spojení užij ve větách. Pozor na psaní velkých písmen!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71823" y="1605175"/>
            <a:ext cx="783530" cy="783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0637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3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3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3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3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3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0173" y="1596050"/>
            <a:ext cx="8515180" cy="442674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>
            <a:defPPr>
              <a:defRPr lang="cs-CZ"/>
            </a:defPPr>
            <a:lvl1pPr>
              <a:defRPr sz="2000" b="1" spc="15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r>
              <a:rPr lang="cs-CZ" dirty="0"/>
              <a:t>Úkol</a:t>
            </a:r>
            <a:r>
              <a:rPr lang="cs-CZ" dirty="0" smtClean="0"/>
              <a:t>: </a:t>
            </a:r>
            <a:r>
              <a:rPr lang="cs-CZ" dirty="0"/>
              <a:t>K obrázkům doplňte co nejvíce vhodných přídavných jmen.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0355" y="1817387"/>
            <a:ext cx="783530" cy="783530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8215498" y="4991948"/>
            <a:ext cx="63985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 smtClean="0"/>
              <a:t>http://upload.wikimedia.org/wikipedia/commons/thumb/3/31/Ice_Cream_dessert_02.jpg/450px-Ice_Cream_dessert_02.jpg</a:t>
            </a:r>
            <a:endParaRPr lang="cs-CZ" sz="600" dirty="0"/>
          </a:p>
        </p:txBody>
      </p:sp>
      <p:pic>
        <p:nvPicPr>
          <p:cNvPr id="3074" name="Picture 2" descr="http://upload.wikimedia.org/wikipedia/commons/thumb/3/38/Flamenco-Pumps.jpg/690px-Flamenco-Pump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2224339"/>
            <a:ext cx="2304257" cy="20003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upload.wikimedia.org/wikipedia/commons/thumb/8/89/Rajasthan1416b.jpg/450px-Rajasthan1416b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02988">
            <a:off x="2592607" y="3894657"/>
            <a:ext cx="1800200" cy="240026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upload.wikimedia.org/wikipedia/commons/8/87/Polski_Owczarek_Podhalanski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99588">
            <a:off x="4387641" y="2412536"/>
            <a:ext cx="3096344" cy="232095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http://upload.wikimedia.org/wikipedia/commons/thumb/3/31/Ice_Cream_dessert_02.jpg/450px-Ice_Cream_dessert_02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96417">
            <a:off x="6393210" y="4377407"/>
            <a:ext cx="1665792" cy="22210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915816" y="2066720"/>
            <a:ext cx="936104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</a:t>
            </a:r>
            <a:r>
              <a:rPr lang="cs-CZ" sz="600" dirty="0" smtClean="0"/>
              <a:t>upload.wikimedia.org/wikipedia/commons/thumb/3/38/Flamenco-Pumps.jpg/690px-Flamenco-Pumps.jpg</a:t>
            </a:r>
            <a:endParaRPr lang="cs-CZ" sz="600" dirty="0"/>
          </a:p>
        </p:txBody>
      </p:sp>
      <p:sp>
        <p:nvSpPr>
          <p:cNvPr id="9" name="Obdélník 8"/>
          <p:cNvSpPr/>
          <p:nvPr/>
        </p:nvSpPr>
        <p:spPr>
          <a:xfrm>
            <a:off x="1394007" y="5815829"/>
            <a:ext cx="917848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http://upload.wikimedia.org/wikipedia/commons/thumb/8/89/Rajasthan1416b.jpg/450px-Rajasthan1416b.jpg</a:t>
            </a:r>
            <a:endParaRPr lang="cs-CZ" sz="600" dirty="0"/>
          </a:p>
        </p:txBody>
      </p:sp>
      <p:sp>
        <p:nvSpPr>
          <p:cNvPr id="10" name="Obdélník 9"/>
          <p:cNvSpPr/>
          <p:nvPr/>
        </p:nvSpPr>
        <p:spPr>
          <a:xfrm>
            <a:off x="7531466" y="3049226"/>
            <a:ext cx="13680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http://upload.wikimedia.org/wikipedia/commons/8/87/Polski_Owczarek_Podhalanski.jpg</a:t>
            </a:r>
            <a:endParaRPr lang="cs-CZ" sz="600" dirty="0"/>
          </a:p>
        </p:txBody>
      </p:sp>
    </p:spTree>
    <p:extLst>
      <p:ext uri="{BB962C8B-B14F-4D97-AF65-F5344CB8AC3E}">
        <p14:creationId xmlns:p14="http://schemas.microsoft.com/office/powerpoint/2010/main" val="2491746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2437" y="1700808"/>
            <a:ext cx="8229600" cy="4525963"/>
          </a:xfrm>
        </p:spPr>
        <p:txBody>
          <a:bodyPr>
            <a:normAutofit fontScale="77500" lnSpcReduction="20000"/>
          </a:bodyPr>
          <a:lstStyle/>
          <a:p>
            <a:r>
              <a:rPr lang="cs-CZ" dirty="0"/>
              <a:t>KRAUSOVÁ, Zdeňka a Renata TERŠOVÁ. </a:t>
            </a:r>
            <a:r>
              <a:rPr lang="cs-CZ" i="1" dirty="0"/>
              <a:t>Český jazyk pro 6. ročník základní školy a primu víceletého gymnázia</a:t>
            </a:r>
            <a:r>
              <a:rPr lang="cs-CZ" dirty="0"/>
              <a:t>. 1. vyd. Plzeň: Fraus, 2003, 136 s. ISBN 80-7238-206-3. </a:t>
            </a:r>
          </a:p>
          <a:p>
            <a:r>
              <a:rPr lang="cs-CZ" dirty="0" smtClean="0"/>
              <a:t>MELICHAR, Jiří a Vlastimil STYBLÍK. </a:t>
            </a:r>
            <a:r>
              <a:rPr lang="cs-CZ" i="1" dirty="0" smtClean="0"/>
              <a:t>Český jazyk: rozšířený přehled učiva základní školy s cvičeními a klíčem</a:t>
            </a:r>
            <a:r>
              <a:rPr lang="cs-CZ" dirty="0" smtClean="0"/>
              <a:t>. Praha: Státní pedagogické nakladatelství, 1991. ISBN 80-042-5228-1. </a:t>
            </a:r>
          </a:p>
          <a:p>
            <a:r>
              <a:rPr lang="cs-CZ" dirty="0" smtClean="0"/>
              <a:t>http://commons.wikimedia.org</a:t>
            </a:r>
          </a:p>
          <a:p>
            <a:r>
              <a:rPr lang="cs-CZ" dirty="0" smtClean="0"/>
              <a:t>http://cs.wikipedia.org</a:t>
            </a:r>
          </a:p>
          <a:p>
            <a:r>
              <a:rPr lang="cs-CZ" dirty="0"/>
              <a:t>ROWLINGOVÁ. </a:t>
            </a:r>
            <a:r>
              <a:rPr lang="cs-CZ" dirty="0" err="1"/>
              <a:t>Harry</a:t>
            </a:r>
            <a:r>
              <a:rPr lang="cs-CZ" dirty="0"/>
              <a:t> </a:t>
            </a:r>
            <a:r>
              <a:rPr lang="cs-CZ" dirty="0" err="1"/>
              <a:t>Potter</a:t>
            </a:r>
            <a:r>
              <a:rPr lang="cs-CZ" dirty="0"/>
              <a:t> a kámen a mudrců. Praha: Albatros. ISBN 80-00-01161-1. </a:t>
            </a:r>
          </a:p>
          <a:p>
            <a:r>
              <a:rPr lang="cs-CZ" dirty="0" smtClean="0"/>
              <a:t>Ostatní </a:t>
            </a:r>
            <a:r>
              <a:rPr lang="cs-CZ" dirty="0" smtClean="0"/>
              <a:t>materiál je z archivu autorky</a:t>
            </a:r>
          </a:p>
          <a:p>
            <a:r>
              <a:rPr lang="cs-CZ" dirty="0" smtClean="0"/>
              <a:t>Materiál stažen </a:t>
            </a:r>
            <a:r>
              <a:rPr lang="cs-CZ" dirty="0" smtClean="0"/>
              <a:t>18. </a:t>
            </a:r>
            <a:r>
              <a:rPr lang="cs-CZ" dirty="0" smtClean="0"/>
              <a:t>11. 2012</a:t>
            </a:r>
          </a:p>
          <a:p>
            <a:endParaRPr lang="cs-CZ" dirty="0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445435" y="556078"/>
            <a:ext cx="82296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400" b="1" dirty="0" smtClean="0"/>
              <a:t>Zdroje: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525" y="0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6" descr="logo_pruh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9398" y="256721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28496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338</TotalTime>
  <Words>585</Words>
  <Application>Microsoft Office PowerPoint</Application>
  <PresentationFormat>Předvádění na obrazovce (4:3)</PresentationFormat>
  <Paragraphs>92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Přídavná jména </vt:lpstr>
      <vt:lpstr>Přídavná jména </vt:lpstr>
      <vt:lpstr>Procvičování</vt:lpstr>
      <vt:lpstr>Přídavná jména - druhy</vt:lpstr>
      <vt:lpstr>Procvičování</vt:lpstr>
      <vt:lpstr>Procvičování</vt:lpstr>
      <vt:lpstr>Procvičování</vt:lpstr>
      <vt:lpstr>Procvičování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Lenka</dc:creator>
  <cp:lastModifiedBy>David</cp:lastModifiedBy>
  <cp:revision>40</cp:revision>
  <dcterms:created xsi:type="dcterms:W3CDTF">2012-10-30T20:52:10Z</dcterms:created>
  <dcterms:modified xsi:type="dcterms:W3CDTF">2012-11-18T22:31:41Z</dcterms:modified>
</cp:coreProperties>
</file>