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Layouts/slideLayout19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notesMasterIdLst>
    <p:notesMasterId r:id="rId11"/>
  </p:notesMasterIdLst>
  <p:sldIdLst>
    <p:sldId id="265" r:id="rId3"/>
    <p:sldId id="256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C1E6FA0-76F7-420F-909E-C1863F187215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3E6A60-4B74-4D3A-B55F-F8F28D50BAD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224057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92464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4987AA0-6B2C-48DE-9343-9557D926AAE8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FD0561A-07CB-4879-B6D0-D0A68721932C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987AA0-6B2C-48DE-9343-9557D926AAE8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D0561A-07CB-4879-B6D0-D0A68721932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987AA0-6B2C-48DE-9343-9557D926AAE8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D0561A-07CB-4879-B6D0-D0A6872193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987AA0-6B2C-48DE-9343-9557D926AAE8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D0561A-07CB-4879-B6D0-D0A68721932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987AA0-6B2C-48DE-9343-9557D926AAE8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D0561A-07CB-4879-B6D0-D0A68721932C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987AA0-6B2C-48DE-9343-9557D926AAE8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D0561A-07CB-4879-B6D0-D0A68721932C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987AA0-6B2C-48DE-9343-9557D926AAE8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D0561A-07CB-4879-B6D0-D0A6872193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987AA0-6B2C-48DE-9343-9557D926AAE8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D0561A-07CB-4879-B6D0-D0A6872193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987AA0-6B2C-48DE-9343-9557D926AAE8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D0561A-07CB-4879-B6D0-D0A6872193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987AA0-6B2C-48DE-9343-9557D926AAE8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D0561A-07CB-4879-B6D0-D0A68721932C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987AA0-6B2C-48DE-9343-9557D926AAE8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D0561A-07CB-4879-B6D0-D0A68721932C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B3886-C8AE-4D2D-9490-617123510B9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5280680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BBA46-01A4-4C0A-A303-F52A8973496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0316768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6CDE20-159D-424D-B34B-02B4A8367E3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1827976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A40521-C15E-40C1-8D53-DD6102ABDF1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6418226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89C09-6E85-4DBB-B846-0E3CF123FFC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8770575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B4616-5A15-41B0-970A-4438821B289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9714436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43D32-B51C-460E-93D6-93E296DA501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5425444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3A7AC-B426-465D-BCA7-7ABC9D7B7E21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583798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77ADAC-6364-4954-AAE9-4F472273A15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0162424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8B152-721B-4ACD-AD14-163A36481AC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8179573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AE33E-252D-4116-851C-EACF7FF8A720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647570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74987AA0-6B2C-48DE-9343-9557D926AAE8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2FD0561A-07CB-4879-B6D0-D0A68721932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AF368F-4FD4-413D-98DF-0E11BF0CFB2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806705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6.png"/><Relationship Id="rId4" Type="http://schemas.openxmlformats.org/officeDocument/2006/relationships/image" Target="../media/image5.jpeg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lum bright="40000" contrast="-4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1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5393700"/>
            <a:ext cx="4688309" cy="14643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/>
          <p:nvPr/>
        </p:nvPicPr>
        <p:blipFill>
          <a:blip r:embed="rId5" cstate="print">
            <a:lum bright="40000" contrast="-7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91872" y="-13612"/>
            <a:ext cx="1152128" cy="1491555"/>
          </a:xfrm>
          <a:prstGeom prst="rect">
            <a:avLst/>
          </a:prstGeom>
          <a:noFill/>
        </p:spPr>
      </p:pic>
      <p:sp>
        <p:nvSpPr>
          <p:cNvPr id="11" name="Nadpis 3"/>
          <p:cNvSpPr>
            <a:spLocks noGrp="1"/>
          </p:cNvSpPr>
          <p:nvPr>
            <p:ph type="ctrTitle"/>
          </p:nvPr>
        </p:nvSpPr>
        <p:spPr>
          <a:xfrm>
            <a:off x="467544" y="548680"/>
            <a:ext cx="7772400" cy="2088231"/>
          </a:xfrm>
        </p:spPr>
        <p:txBody>
          <a:bodyPr>
            <a:noAutofit/>
          </a:bodyPr>
          <a:lstStyle/>
          <a:p>
            <a:pPr algn="l"/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Mgr. Veronika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Kubincová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materiálu</a:t>
            </a:r>
            <a:r>
              <a:rPr lang="cs-CZ" sz="2800" b="1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800" i="1" smtClean="0">
                <a:latin typeface="Times New Roman" pitchFamily="18" charset="0"/>
                <a:cs typeface="Times New Roman" pitchFamily="18" charset="0"/>
              </a:rPr>
              <a:t>VY_32_INOVACE_9_09_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Druhy rodiny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467544" y="3140968"/>
            <a:ext cx="7560840" cy="1824608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Anotace: </a:t>
            </a:r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Prezentace pro 6. ročník. K výkladu učiva rodina. Seznámí se s podobami rodiny, rozliší základní druhy rodin a jejich stručnou charakteristiku. </a:t>
            </a:r>
          </a:p>
          <a:p>
            <a:pPr algn="l"/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algn="l"/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918340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DRUHY RODINY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C:\Users\Kabinet\AppData\Local\Temp\MP900386389.JPG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71800" y="3789040"/>
            <a:ext cx="3657600" cy="2444496"/>
          </a:xfrm>
          <a:prstGeom prst="rect">
            <a:avLst/>
          </a:prstGeom>
          <a:noFill/>
          <a:effectLst>
            <a:softEdge rad="63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064520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PODOBY RODINY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2348880"/>
            <a:ext cx="8280920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Rodina je základní skupina, ve které žijeme.</a:t>
            </a:r>
          </a:p>
          <a:p>
            <a:endParaRPr lang="cs-CZ" sz="3200" dirty="0"/>
          </a:p>
          <a:p>
            <a:r>
              <a:rPr lang="cs-CZ" sz="3200" dirty="0" smtClean="0"/>
              <a:t>Většinou jsou to lidi spojené příbuzenskými </a:t>
            </a:r>
            <a:r>
              <a:rPr lang="cs-CZ" sz="3200" dirty="0" smtClean="0"/>
              <a:t>vztahy (</a:t>
            </a:r>
            <a:r>
              <a:rPr lang="cs-CZ" sz="3200" dirty="0" smtClean="0"/>
              <a:t>b</a:t>
            </a:r>
            <a:r>
              <a:rPr lang="cs-CZ" sz="3200" dirty="0" smtClean="0"/>
              <a:t>iologická </a:t>
            </a:r>
            <a:r>
              <a:rPr lang="cs-CZ" sz="3200" dirty="0" smtClean="0"/>
              <a:t>rodina)</a:t>
            </a:r>
          </a:p>
          <a:p>
            <a:endParaRPr lang="cs-CZ" sz="3200" dirty="0"/>
          </a:p>
          <a:p>
            <a:r>
              <a:rPr lang="cs-CZ" sz="3200" dirty="0" smtClean="0"/>
              <a:t>Rodinou však mohou být i dva lidé, kteří spolu žijí, nejsou oddáni a vychovávají děti.</a:t>
            </a:r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39776668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RODINY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2060848"/>
            <a:ext cx="4968552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Základní rodina</a:t>
            </a:r>
          </a:p>
          <a:p>
            <a:r>
              <a:rPr lang="cs-CZ" sz="3200" dirty="0" smtClean="0"/>
              <a:t>Neúplná rodina</a:t>
            </a:r>
          </a:p>
          <a:p>
            <a:r>
              <a:rPr lang="cs-CZ" sz="3200" dirty="0" smtClean="0"/>
              <a:t>Rozšířená rodina</a:t>
            </a:r>
          </a:p>
          <a:p>
            <a:endParaRPr lang="cs-CZ" dirty="0"/>
          </a:p>
        </p:txBody>
      </p:sp>
      <p:pic>
        <p:nvPicPr>
          <p:cNvPr id="2051" name="Picture 3" descr="C:\Users\Kabinet\AppData\Local\Temp\MP90043865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" y="3991702"/>
            <a:ext cx="3228443" cy="1916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Kabinet\AppData\Local\Temp\MP900409640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55715" y="1902169"/>
            <a:ext cx="2708920" cy="2708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Kabinet\AppData\Local\Temp\MP900400198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08735" y="4725144"/>
            <a:ext cx="3901440" cy="2209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688770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5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9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rodina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15616" y="2492896"/>
            <a:ext cx="648072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= úplná</a:t>
            </a:r>
          </a:p>
          <a:p>
            <a:r>
              <a:rPr lang="cs-CZ" sz="3200" dirty="0" smtClean="0"/>
              <a:t>Většinou rodiče </a:t>
            </a:r>
            <a:r>
              <a:rPr lang="cs-CZ" sz="3200" dirty="0" smtClean="0">
                <a:cs typeface="Aharoni"/>
              </a:rPr>
              <a:t>+ děti/dítě</a:t>
            </a:r>
          </a:p>
          <a:p>
            <a:r>
              <a:rPr lang="cs-CZ" sz="3200" dirty="0" smtClean="0">
                <a:cs typeface="Aharoni"/>
              </a:rPr>
              <a:t>Dítě má vzor otce i matky.</a:t>
            </a:r>
          </a:p>
          <a:p>
            <a:r>
              <a:rPr lang="cs-CZ" sz="3200" dirty="0" smtClean="0">
                <a:cs typeface="Aharoni"/>
              </a:rPr>
              <a:t>Dítě </a:t>
            </a:r>
            <a:r>
              <a:rPr lang="cs-CZ" sz="3200" dirty="0" smtClean="0">
                <a:cs typeface="Aharoni"/>
              </a:rPr>
              <a:t>vidí, jak </a:t>
            </a:r>
            <a:r>
              <a:rPr lang="cs-CZ" sz="3200" dirty="0" smtClean="0">
                <a:cs typeface="Aharoni"/>
              </a:rPr>
              <a:t>má rodina fungovat.</a:t>
            </a:r>
            <a:endParaRPr lang="cs-CZ" sz="3200" dirty="0"/>
          </a:p>
        </p:txBody>
      </p:sp>
      <p:pic>
        <p:nvPicPr>
          <p:cNvPr id="3074" name="Picture 2" descr="C:\Users\Kabinet\AppData\Local\Temp\MP90030936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79504" y="4554998"/>
            <a:ext cx="3657600" cy="23237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Kabinet\AppData\Local\Temp\MP900430466.JPG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6590" y="4710399"/>
            <a:ext cx="3220438" cy="2132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2328423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Neúplná rodina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2348880"/>
            <a:ext cx="8568952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Jeden z rodičů chybí.</a:t>
            </a:r>
          </a:p>
          <a:p>
            <a:r>
              <a:rPr lang="cs-CZ" sz="3200" dirty="0" smtClean="0"/>
              <a:t>Výhodou je větší samostatnost a zodpovědnost dítěte.</a:t>
            </a:r>
          </a:p>
          <a:p>
            <a:r>
              <a:rPr lang="cs-CZ" sz="3200" dirty="0" smtClean="0"/>
              <a:t>Nevýhodou je absence jednoho z rodičů.</a:t>
            </a:r>
            <a:endParaRPr lang="cs-CZ" sz="3200" dirty="0"/>
          </a:p>
        </p:txBody>
      </p:sp>
      <p:pic>
        <p:nvPicPr>
          <p:cNvPr id="4098" name="Picture 2" descr="C:\Users\Kabinet\AppData\Local\Temp\MP90030895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31840" y="4413504"/>
            <a:ext cx="3657600" cy="244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05040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Rozšířená rodina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87624" y="2420888"/>
            <a:ext cx="720080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Rodiče, děti a další příbuzní žijící v jedné domácnosti.</a:t>
            </a:r>
          </a:p>
          <a:p>
            <a:r>
              <a:rPr lang="cs-CZ" sz="3200" dirty="0" smtClean="0"/>
              <a:t>Je zde více emocionálních vztahů, více komunikace.</a:t>
            </a:r>
          </a:p>
          <a:p>
            <a:r>
              <a:rPr lang="cs-CZ" sz="3200" dirty="0" smtClean="0"/>
              <a:t>Větší možnost sporu.</a:t>
            </a:r>
            <a:endParaRPr lang="cs-CZ" sz="3200" dirty="0"/>
          </a:p>
        </p:txBody>
      </p:sp>
      <p:pic>
        <p:nvPicPr>
          <p:cNvPr id="5122" name="Picture 2" descr="C:\Users\Kabinet\AppData\Local\Temp\MP90040964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933056"/>
            <a:ext cx="3923928" cy="2924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9329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4800" dirty="0" smtClean="0"/>
              <a:t>Použitá literatura a odkazy:</a:t>
            </a:r>
            <a:endParaRPr lang="cs-CZ" sz="4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2420888"/>
            <a:ext cx="856895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arenR"/>
            </a:pPr>
            <a:r>
              <a:rPr lang="cs-CZ" dirty="0" smtClean="0"/>
              <a:t>Obrázky použity ze sady </a:t>
            </a:r>
            <a:r>
              <a:rPr lang="cs-CZ" dirty="0"/>
              <a:t>O</a:t>
            </a:r>
            <a:r>
              <a:rPr lang="cs-CZ" dirty="0" smtClean="0"/>
              <a:t>ffice.</a:t>
            </a:r>
          </a:p>
          <a:p>
            <a:pPr marL="342900" indent="-342900">
              <a:buAutoNum type="arabicParenR"/>
            </a:pPr>
            <a:endParaRPr lang="cs-CZ" dirty="0" smtClean="0"/>
          </a:p>
          <a:p>
            <a:r>
              <a:rPr lang="cs-CZ" dirty="0" smtClean="0"/>
              <a:t>Není-li </a:t>
            </a:r>
            <a:r>
              <a:rPr lang="cs-CZ" dirty="0"/>
              <a:t>uvedeno jinak je materiál dílem autorky podle učebních osnov odpovídajících ŠVP vyučovaných podle učebnic:</a:t>
            </a:r>
          </a:p>
          <a:p>
            <a:pPr>
              <a:defRPr/>
            </a:pPr>
            <a:endParaRPr lang="cs-CZ" dirty="0"/>
          </a:p>
          <a:p>
            <a:pPr>
              <a:defRPr/>
            </a:pPr>
            <a:r>
              <a:rPr lang="cs-CZ" dirty="0"/>
              <a:t>SKÁCELOVÁ, J., MRÁZOVÁ, L. </a:t>
            </a:r>
            <a:r>
              <a:rPr lang="cs-CZ" i="1" dirty="0"/>
              <a:t>Výchova k Občanství pro 6. ročník. </a:t>
            </a:r>
            <a:r>
              <a:rPr lang="cs-CZ" dirty="0"/>
              <a:t>1st </a:t>
            </a:r>
            <a:r>
              <a:rPr lang="cs-CZ" dirty="0" err="1"/>
              <a:t>ed</a:t>
            </a:r>
            <a:r>
              <a:rPr lang="cs-CZ" dirty="0"/>
              <a:t>. Brno: Nová škola, 2010. ISBN 978-80-7289-127-6.</a:t>
            </a:r>
          </a:p>
          <a:p>
            <a:pPr>
              <a:defRPr/>
            </a:pPr>
            <a:endParaRPr lang="cs-CZ" dirty="0"/>
          </a:p>
          <a:p>
            <a:pPr>
              <a:defRPr/>
            </a:pPr>
            <a:r>
              <a:rPr lang="cs-CZ" dirty="0"/>
              <a:t>JANOŠKOVÁ, D., ONDRÁČKOVÁ, M., ČEČILOVÁ, A. </a:t>
            </a:r>
            <a:r>
              <a:rPr lang="cs-CZ" i="1" dirty="0"/>
              <a:t>Občanská výchova 6 s blokem Rodinná výchova, učebnice pro základní školy a víceletá gymnázia</a:t>
            </a:r>
            <a:r>
              <a:rPr lang="cs-CZ" dirty="0"/>
              <a:t>. 1st </a:t>
            </a:r>
            <a:r>
              <a:rPr lang="cs-CZ" dirty="0" err="1"/>
              <a:t>ed</a:t>
            </a:r>
            <a:r>
              <a:rPr lang="cs-CZ" dirty="0"/>
              <a:t>. Plzeň: Fraus, 2003. ISBN 80-7238-207-1</a:t>
            </a:r>
            <a:r>
              <a:rPr lang="cs-CZ" dirty="0" smtClean="0"/>
              <a:t>.</a:t>
            </a:r>
          </a:p>
          <a:p>
            <a:pPr>
              <a:defRPr/>
            </a:pPr>
            <a:endParaRPr lang="cs-CZ" dirty="0"/>
          </a:p>
          <a:p>
            <a:pPr>
              <a:defRPr/>
            </a:pPr>
            <a:r>
              <a:rPr lang="cs-CZ" smtClean="0"/>
              <a:t>Citováno dne 18.10.2011</a:t>
            </a:r>
            <a:endParaRPr lang="cs-CZ" dirty="0"/>
          </a:p>
          <a:p>
            <a:pPr marL="342900" indent="-342900">
              <a:buAutoNum type="arabicParenR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014020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vrdý obal">
  <a:themeElements>
    <a:clrScheme name="Tvrdý obal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Tvrdý obal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Tvrdý obal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Hardcover</Template>
  <TotalTime>221</TotalTime>
  <Words>258</Words>
  <Application>Microsoft Office PowerPoint</Application>
  <PresentationFormat>Předvádění na obrazovce (4:3)</PresentationFormat>
  <Paragraphs>36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Tvrdý obal</vt:lpstr>
      <vt:lpstr>Motiv systému Office</vt:lpstr>
      <vt:lpstr>Název školy: ZŠ Klášterec nad Ohří, Krátká 676 Autor: Mgr. Veronika Kubincová Název materiálu: VY_32_INOVACE_9_09_ Druhy rodiny Číslo projektu: CZ.1.07/1.4.00/21.1115  </vt:lpstr>
      <vt:lpstr>DRUHY RODINY</vt:lpstr>
      <vt:lpstr>PODOBY RODINY</vt:lpstr>
      <vt:lpstr>DRUHY RODINY</vt:lpstr>
      <vt:lpstr>Základní rodina</vt:lpstr>
      <vt:lpstr>Neúplná rodina</vt:lpstr>
      <vt:lpstr>Rozšířená rodina</vt:lpstr>
      <vt:lpstr>Použitá literatura a odkazy: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Kabinet</dc:creator>
  <cp:lastModifiedBy>Dumy</cp:lastModifiedBy>
  <cp:revision>16</cp:revision>
  <dcterms:created xsi:type="dcterms:W3CDTF">2011-11-06T16:36:38Z</dcterms:created>
  <dcterms:modified xsi:type="dcterms:W3CDTF">2012-02-29T11:27:17Z</dcterms:modified>
</cp:coreProperties>
</file>