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1" r:id="rId3"/>
    <p:sldId id="262" r:id="rId4"/>
    <p:sldId id="263" r:id="rId5"/>
    <p:sldId id="264" r:id="rId6"/>
    <p:sldId id="266" r:id="rId7"/>
    <p:sldId id="268" r:id="rId8"/>
    <p:sldId id="270" r:id="rId9"/>
    <p:sldId id="272" r:id="rId10"/>
    <p:sldId id="274" r:id="rId11"/>
    <p:sldId id="280" r:id="rId12"/>
    <p:sldId id="282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bstitucni-lecba.cz/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</a:t>
            </a:r>
            <a:r>
              <a:rPr lang="cs-CZ" sz="2800" dirty="0" err="1" smtClean="0"/>
              <a:t>Chojnová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smtClean="0"/>
              <a:t>VY_32_INOVACE_17_Návykové látky                                                   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-  Tabák - nikotin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3. listopad.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666483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i="1" dirty="0" smtClean="0">
                <a:latin typeface="Arial Black" pitchFamily="34" charset="0"/>
              </a:rPr>
              <a:t>Návykové</a:t>
            </a:r>
            <a:endParaRPr lang="cs-CZ" sz="9600" i="1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71800" y="3068960"/>
            <a:ext cx="355597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i="1" dirty="0" smtClean="0">
                <a:latin typeface="Arial Black" pitchFamily="34" charset="0"/>
              </a:rPr>
              <a:t>látky</a:t>
            </a:r>
            <a:endParaRPr lang="cs-CZ" sz="9600" i="1" dirty="0">
              <a:latin typeface="Arial Black" pitchFamily="34" charset="0"/>
            </a:endParaRPr>
          </a:p>
        </p:txBody>
      </p:sp>
      <p:pic>
        <p:nvPicPr>
          <p:cNvPr id="1026" name="Picture 2" descr="C:\Users\Lucie\AppData\Local\Microsoft\Windows\Temporary Internet Files\Content.IE5\32HDAXOE\MC9002383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645024"/>
            <a:ext cx="3059831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437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2920" y="4221088"/>
            <a:ext cx="8229600" cy="1143000"/>
          </a:xfrm>
        </p:spPr>
        <p:txBody>
          <a:bodyPr/>
          <a:lstStyle/>
          <a:p>
            <a:r>
              <a:rPr lang="cs-CZ" sz="9600" b="1" i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NIKOTIN</a:t>
            </a:r>
            <a:endParaRPr lang="cs-CZ" sz="9600" b="1" i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196752"/>
            <a:ext cx="48876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i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TABÁK</a:t>
            </a:r>
            <a:endParaRPr lang="cs-CZ" sz="9600" i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1026" name="Picture 2" descr="C:\Users\Lucie\AppData\Local\Microsoft\Windows\Temporary Internet Files\Content.IE5\32HDAXOE\MC9002909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0"/>
            <a:ext cx="3779912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3017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  <a:latin typeface="+mn-lt"/>
              </a:rPr>
              <a:t>- </a:t>
            </a: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Nikotin</a:t>
            </a: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  <a:latin typeface="+mn-lt"/>
              </a:rPr>
              <a:t> </a:t>
            </a:r>
            <a:r>
              <a:rPr lang="cs-CZ" sz="3600" dirty="0">
                <a:latin typeface="+mn-lt"/>
              </a:rPr>
              <a:t>obsažený v </a:t>
            </a:r>
            <a:r>
              <a:rPr lang="cs-CZ" sz="36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tabáku</a:t>
            </a:r>
            <a:r>
              <a:rPr lang="cs-CZ" sz="3600" dirty="0">
                <a:latin typeface="+mn-lt"/>
              </a:rPr>
              <a:t>, který do </a:t>
            </a:r>
            <a:r>
              <a:rPr lang="cs-CZ" sz="3600" u="sng" dirty="0" smtClean="0">
                <a:latin typeface="+mn-lt"/>
              </a:rPr>
              <a:t>Evropy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přivezl </a:t>
            </a:r>
            <a:r>
              <a:rPr lang="cs-CZ" sz="3600" u="sng" dirty="0">
                <a:latin typeface="+mn-lt"/>
              </a:rPr>
              <a:t>Kryštof Kolumbus</a:t>
            </a:r>
            <a:r>
              <a:rPr lang="cs-CZ" sz="3600" dirty="0">
                <a:latin typeface="+mn-lt"/>
              </a:rPr>
              <a:t>, patří spolu </a:t>
            </a:r>
            <a:r>
              <a:rPr lang="cs-CZ" sz="3600" dirty="0" smtClean="0">
                <a:latin typeface="+mn-lt"/>
              </a:rPr>
              <a:t>s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alkoholem </a:t>
            </a:r>
            <a:r>
              <a:rPr lang="cs-CZ" sz="3600" dirty="0">
                <a:latin typeface="+mn-lt"/>
              </a:rPr>
              <a:t>k nejrozšířenějším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drogám</a:t>
            </a:r>
            <a:r>
              <a:rPr lang="cs-CZ" sz="3600" dirty="0">
                <a:latin typeface="+mn-lt"/>
              </a:rPr>
              <a:t> na světě.</a:t>
            </a:r>
          </a:p>
        </p:txBody>
      </p:sp>
      <p:pic>
        <p:nvPicPr>
          <p:cNvPr id="2050" name="Picture 2" descr="C:\Users\Lucie\AppData\Local\Microsoft\Windows\Temporary Internet Files\Content.IE5\MD5YQW23\MC900397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48880"/>
            <a:ext cx="3384375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335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4748" y="123090"/>
            <a:ext cx="9144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+mn-lt"/>
              </a:rPr>
              <a:t>- </a:t>
            </a:r>
            <a:r>
              <a:rPr lang="cs-CZ" sz="3600" u="sng" dirty="0" smtClean="0">
                <a:latin typeface="+mn-lt"/>
              </a:rPr>
              <a:t>Nejrozšířenější </a:t>
            </a:r>
            <a:r>
              <a:rPr lang="cs-CZ" sz="3600" dirty="0">
                <a:latin typeface="+mn-lt"/>
              </a:rPr>
              <a:t>způsob </a:t>
            </a:r>
            <a:r>
              <a:rPr lang="cs-CZ" sz="3600" u="sng" dirty="0">
                <a:latin typeface="+mn-lt"/>
              </a:rPr>
              <a:t>užívání</a:t>
            </a:r>
            <a:r>
              <a:rPr lang="cs-CZ" sz="3600" dirty="0">
                <a:latin typeface="+mn-lt"/>
              </a:rPr>
              <a:t> </a:t>
            </a:r>
            <a:r>
              <a:rPr lang="cs-CZ" sz="36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tabáku</a:t>
            </a:r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je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kouření cigaret</a:t>
            </a:r>
            <a:r>
              <a:rPr lang="cs-CZ" sz="3600" dirty="0">
                <a:latin typeface="+mn-lt"/>
              </a:rPr>
              <a:t>, </a:t>
            </a:r>
            <a:r>
              <a:rPr lang="cs-CZ" sz="36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doutníků</a:t>
            </a:r>
            <a:r>
              <a:rPr lang="cs-CZ" sz="3600" dirty="0">
                <a:latin typeface="+mn-lt"/>
              </a:rPr>
              <a:t>, </a:t>
            </a:r>
            <a:r>
              <a:rPr lang="cs-CZ" sz="3600" b="1" dirty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dýmek </a:t>
            </a:r>
            <a:r>
              <a:rPr lang="cs-CZ" sz="3600" dirty="0" smtClean="0">
                <a:latin typeface="+mn-lt"/>
              </a:rPr>
              <a:t>nebo</a:t>
            </a:r>
          </a:p>
          <a:p>
            <a:r>
              <a:rPr lang="cs-CZ" sz="3600" dirty="0" smtClean="0">
                <a:latin typeface="+mn-lt"/>
              </a:rPr>
              <a:t>  </a:t>
            </a: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vodních dýmek</a:t>
            </a:r>
            <a:r>
              <a:rPr lang="cs-CZ" sz="3600" dirty="0" smtClean="0">
                <a:latin typeface="+mn-lt"/>
              </a:rPr>
              <a:t>. </a:t>
            </a:r>
            <a:r>
              <a:rPr lang="cs-CZ" sz="3600" dirty="0">
                <a:latin typeface="+mn-lt"/>
              </a:rPr>
              <a:t>Dříve to bylo také </a:t>
            </a:r>
            <a:r>
              <a:rPr lang="cs-CZ" sz="3600" u="sng" dirty="0">
                <a:latin typeface="+mn-lt"/>
              </a:rPr>
              <a:t>šňupání</a:t>
            </a:r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a</a:t>
            </a:r>
          </a:p>
          <a:p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>
                <a:latin typeface="+mn-lt"/>
              </a:rPr>
              <a:t>žvýkání</a:t>
            </a:r>
            <a:r>
              <a:rPr lang="cs-CZ" sz="3600" dirty="0">
                <a:latin typeface="+mn-lt"/>
              </a:rPr>
              <a:t>.</a:t>
            </a:r>
          </a:p>
        </p:txBody>
      </p:sp>
      <p:pic>
        <p:nvPicPr>
          <p:cNvPr id="3074" name="Picture 2" descr="C:\Users\Lucie\AppData\Local\Microsoft\Windows\Temporary Internet Files\Content.IE5\SFB0X6VD\MC900150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564904"/>
            <a:ext cx="4032448" cy="363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3181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436400" y="168829"/>
            <a:ext cx="8229600" cy="1143000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Kouření tabáku</a:t>
            </a:r>
            <a:endParaRPr lang="cs-CZ" sz="36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484784"/>
            <a:ext cx="88569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+mn-lt"/>
              </a:rPr>
              <a:t>Je nejrozšířenější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narkomanie</a:t>
            </a:r>
            <a:r>
              <a:rPr lang="cs-CZ" sz="3600" dirty="0" smtClean="0">
                <a:latin typeface="+mn-lt"/>
              </a:rPr>
              <a:t> tohoto století.</a:t>
            </a:r>
            <a:endParaRPr lang="cs-CZ" sz="3600" dirty="0">
              <a:latin typeface="+mn-lt"/>
            </a:endParaRPr>
          </a:p>
        </p:txBody>
      </p:sp>
      <p:pic>
        <p:nvPicPr>
          <p:cNvPr id="4099" name="Picture 3" descr="C:\Users\Lucie\AppData\Local\Microsoft\Windows\Temporary Internet Files\Content.IE5\SFB0X6VD\MC900013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645024"/>
            <a:ext cx="2952328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2588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56" y="332656"/>
            <a:ext cx="8229600" cy="1143000"/>
          </a:xfrm>
        </p:spPr>
        <p:txBody>
          <a:bodyPr/>
          <a:lstStyle/>
          <a:p>
            <a:pPr algn="l"/>
            <a:r>
              <a:rPr lang="cs-CZ" sz="3600" dirty="0" smtClean="0">
                <a:latin typeface="+mn-lt"/>
              </a:rPr>
              <a:t>- Je jedním z </a:t>
            </a:r>
            <a:r>
              <a:rPr lang="cs-CZ" sz="36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důležitých rizikových faktorů</a:t>
            </a:r>
            <a:r>
              <a:rPr lang="cs-CZ" sz="3600" dirty="0" smtClean="0">
                <a:solidFill>
                  <a:schemeClr val="accent3"/>
                </a:solidFill>
                <a:latin typeface="+mn-lt"/>
              </a:rPr>
              <a:t/>
            </a:r>
            <a:br>
              <a:rPr lang="cs-CZ" sz="3600" dirty="0" smtClean="0">
                <a:solidFill>
                  <a:schemeClr val="accent3"/>
                </a:solidFill>
                <a:latin typeface="+mn-lt"/>
              </a:rPr>
            </a:br>
            <a:r>
              <a:rPr lang="cs-CZ" sz="3600" dirty="0" smtClean="0">
                <a:solidFill>
                  <a:schemeClr val="accent3"/>
                </a:solidFill>
                <a:latin typeface="+mn-lt"/>
              </a:rPr>
              <a:t>   </a:t>
            </a:r>
            <a:r>
              <a:rPr lang="cs-CZ" sz="3600" u="sng" dirty="0" smtClean="0">
                <a:latin typeface="+mn-lt"/>
              </a:rPr>
              <a:t>tří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závažných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chorob</a:t>
            </a:r>
            <a:r>
              <a:rPr lang="cs-CZ" sz="3600" u="sng" dirty="0" smtClean="0">
                <a:latin typeface="+mn-lt"/>
              </a:rPr>
              <a:t>:</a:t>
            </a:r>
            <a:endParaRPr lang="cs-CZ" sz="3600" u="sng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1286" y="2055088"/>
            <a:ext cx="45330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.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vleklý zánět průdušek</a:t>
            </a:r>
            <a:endParaRPr lang="cs-CZ" sz="36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1286" y="3789040"/>
            <a:ext cx="31759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.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3600" dirty="0">
                <a:latin typeface="+mn-lt"/>
              </a:rPr>
              <a:t>p</a:t>
            </a:r>
            <a:r>
              <a:rPr lang="cs-CZ" sz="3600" dirty="0" smtClean="0">
                <a:latin typeface="+mn-lt"/>
              </a:rPr>
              <a:t>licní rakovina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1286" y="5661248"/>
            <a:ext cx="28157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.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3600" dirty="0">
                <a:latin typeface="+mn-lt"/>
              </a:rPr>
              <a:t>i</a:t>
            </a:r>
            <a:r>
              <a:rPr lang="cs-CZ" sz="3600" dirty="0" smtClean="0">
                <a:latin typeface="+mn-lt"/>
              </a:rPr>
              <a:t>nfarkt srdce</a:t>
            </a:r>
            <a:endParaRPr lang="cs-CZ" sz="3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30359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268760"/>
            <a:ext cx="8229600" cy="1080120"/>
          </a:xfrm>
        </p:spPr>
        <p:txBody>
          <a:bodyPr/>
          <a:lstStyle/>
          <a:p>
            <a:pPr algn="l"/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r>
              <a:rPr lang="cs-CZ" sz="3600" dirty="0" smtClean="0"/>
              <a:t>Je </a:t>
            </a:r>
            <a:r>
              <a:rPr lang="cs-CZ" sz="3600" u="sng" dirty="0" smtClean="0"/>
              <a:t>potvrzeno</a:t>
            </a:r>
            <a:r>
              <a:rPr lang="cs-CZ" sz="3600" dirty="0"/>
              <a:t>, že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návyk</a:t>
            </a:r>
            <a:r>
              <a:rPr lang="cs-CZ" sz="3600" dirty="0"/>
              <a:t> vytváří už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cigareta</a:t>
            </a:r>
            <a:r>
              <a:rPr lang="cs-CZ" sz="36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dirty="0"/>
              <a:t/>
            </a:r>
            <a:br>
              <a:rPr lang="cs-CZ" dirty="0"/>
            </a:br>
            <a:r>
              <a:rPr lang="cs-CZ" sz="3600" u="sng" dirty="0" smtClean="0">
                <a:latin typeface="+mn-lt"/>
              </a:rPr>
              <a:t>Zbavit se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návyku</a:t>
            </a:r>
            <a:r>
              <a:rPr lang="cs-CZ" sz="3600" dirty="0" smtClean="0">
                <a:latin typeface="+mn-lt"/>
              </a:rPr>
              <a:t> je možno tím snáze, čím </a:t>
            </a:r>
            <a:r>
              <a:rPr lang="cs-CZ" sz="3600" u="sng" dirty="0" smtClean="0">
                <a:latin typeface="+mn-lt"/>
              </a:rPr>
              <a:t>kratší</a:t>
            </a:r>
            <a:r>
              <a:rPr lang="cs-CZ" sz="3600" dirty="0" smtClean="0">
                <a:latin typeface="+mn-lt"/>
              </a:rPr>
              <a:t> dobu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závislost</a:t>
            </a:r>
            <a:r>
              <a:rPr lang="cs-CZ" sz="3600" dirty="0" smtClean="0">
                <a:latin typeface="+mn-lt"/>
              </a:rPr>
              <a:t> trvala.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300" y="4877431"/>
            <a:ext cx="90356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Nejlépe je vůbec nezačínat, než později pracně odvykat.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5122" name="Picture 2" descr="C:\Users\Lucie\AppData\Local\Microsoft\Windows\Temporary Internet Files\Content.IE5\SFB0X6VD\MC900290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9022" y="1268760"/>
            <a:ext cx="2974545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259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6542" y="1628800"/>
            <a:ext cx="9036496" cy="1143000"/>
          </a:xfrm>
        </p:spPr>
        <p:txBody>
          <a:bodyPr/>
          <a:lstStyle/>
          <a:p>
            <a:pPr algn="l"/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- 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Cigareta</a:t>
            </a:r>
            <a:r>
              <a:rPr lang="cs-CZ" sz="3600" dirty="0" smtClean="0">
                <a:latin typeface="+mn-lt"/>
              </a:rPr>
              <a:t> je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škodlivá</a:t>
            </a:r>
            <a:r>
              <a:rPr lang="cs-CZ" sz="36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i tomu, kdo pouze </a:t>
            </a:r>
            <a:r>
              <a:rPr lang="cs-CZ" sz="3600" u="sng" dirty="0" smtClean="0">
                <a:latin typeface="+mn-lt"/>
              </a:rPr>
              <a:t>pobývá</a:t>
            </a:r>
            <a:br>
              <a:rPr lang="cs-CZ" sz="3600" u="sng" dirty="0" smtClean="0">
                <a:latin typeface="+mn-lt"/>
              </a:rPr>
            </a:br>
            <a:r>
              <a:rPr lang="cs-CZ" sz="3600" dirty="0" smtClean="0">
                <a:latin typeface="+mn-lt"/>
              </a:rPr>
              <a:t>  v </a:t>
            </a:r>
            <a:r>
              <a:rPr lang="cs-CZ" sz="3600" u="sng" dirty="0" smtClean="0">
                <a:latin typeface="+mn-lt"/>
              </a:rPr>
              <a:t>zakouřeném prostředí</a:t>
            </a:r>
            <a:r>
              <a:rPr lang="cs-CZ" sz="3600" dirty="0" smtClean="0">
                <a:latin typeface="+mn-lt"/>
              </a:rPr>
              <a:t>.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Vzduch</a:t>
            </a:r>
            <a:r>
              <a:rPr lang="cs-CZ" sz="3600" dirty="0" smtClean="0">
                <a:latin typeface="+mn-lt"/>
              </a:rPr>
              <a:t>, který kuřáci</a:t>
            </a:r>
            <a:br>
              <a:rPr lang="cs-CZ" sz="3600" dirty="0" smtClean="0">
                <a:latin typeface="+mn-lt"/>
              </a:rPr>
            </a:br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vydechují</a:t>
            </a:r>
            <a:r>
              <a:rPr lang="cs-CZ" sz="3600" dirty="0" smtClean="0">
                <a:latin typeface="+mn-lt"/>
              </a:rPr>
              <a:t>, je ještě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jedovatější</a:t>
            </a:r>
            <a:r>
              <a:rPr lang="cs-CZ" sz="3600" dirty="0" smtClean="0">
                <a:latin typeface="+mn-lt"/>
              </a:rPr>
              <a:t> než ten, který</a:t>
            </a:r>
            <a:br>
              <a:rPr lang="cs-CZ" sz="3600" dirty="0" smtClean="0">
                <a:latin typeface="+mn-lt"/>
              </a:rPr>
            </a:br>
            <a:r>
              <a:rPr lang="cs-CZ" sz="3600" dirty="0"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vdechují</a:t>
            </a:r>
            <a:r>
              <a:rPr lang="cs-CZ" sz="3600" dirty="0" smtClean="0">
                <a:latin typeface="+mn-lt"/>
              </a:rPr>
              <a:t>. Každá 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cigareta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poškozuje</a:t>
            </a:r>
            <a:r>
              <a:rPr lang="cs-CZ" sz="3600" dirty="0" smtClean="0">
                <a:latin typeface="+mn-lt"/>
              </a:rPr>
              <a:t> </a:t>
            </a:r>
            <a:r>
              <a:rPr lang="cs-CZ" sz="3600" u="sng" dirty="0" smtClean="0">
                <a:latin typeface="+mn-lt"/>
              </a:rPr>
              <a:t>zárodečné</a:t>
            </a:r>
            <a:br>
              <a:rPr lang="cs-CZ" sz="3600" u="sng" dirty="0" smtClean="0">
                <a:latin typeface="+mn-lt"/>
              </a:rPr>
            </a:br>
            <a:r>
              <a:rPr lang="cs-CZ" sz="3600" dirty="0" smtClean="0">
                <a:latin typeface="+mn-lt"/>
              </a:rPr>
              <a:t>  </a:t>
            </a:r>
            <a:r>
              <a:rPr lang="cs-CZ" sz="3600" u="sng" dirty="0" smtClean="0">
                <a:latin typeface="+mn-lt"/>
              </a:rPr>
              <a:t>buňky</a:t>
            </a:r>
            <a:r>
              <a:rPr lang="cs-CZ" sz="3600" dirty="0" smtClean="0">
                <a:latin typeface="+mn-lt"/>
              </a:rPr>
              <a:t> ženy a to i tehdy, když žena dosud</a:t>
            </a:r>
            <a:br>
              <a:rPr lang="cs-CZ" sz="3600" dirty="0" smtClean="0">
                <a:latin typeface="+mn-lt"/>
              </a:rPr>
            </a:br>
            <a:r>
              <a:rPr lang="cs-CZ" sz="3600" dirty="0" smtClean="0">
                <a:latin typeface="+mn-lt"/>
              </a:rPr>
              <a:t>  neotěhotněla.</a:t>
            </a:r>
            <a:br>
              <a:rPr lang="cs-CZ" sz="3600" dirty="0" smtClean="0">
                <a:latin typeface="+mn-lt"/>
              </a:rPr>
            </a:br>
            <a:endParaRPr lang="cs-CZ" sz="3600" dirty="0">
              <a:latin typeface="+mn-lt"/>
            </a:endParaRPr>
          </a:p>
        </p:txBody>
      </p:sp>
      <p:pic>
        <p:nvPicPr>
          <p:cNvPr id="1026" name="Picture 2" descr="C:\Users\Lucie\AppData\Local\Microsoft\Windows\Temporary Internet Files\Content.IE5\MD5YQW23\MC900149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933056"/>
            <a:ext cx="417646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2890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05064"/>
            <a:ext cx="8229600" cy="1143000"/>
          </a:xfrm>
        </p:spPr>
        <p:txBody>
          <a:bodyPr/>
          <a:lstStyle/>
          <a:p>
            <a:pPr algn="l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Následky kouření: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u="sng" dirty="0"/>
              <a:t>Polovina</a:t>
            </a:r>
            <a:r>
              <a:rPr lang="cs-CZ" sz="3600" dirty="0"/>
              <a:t> </a:t>
            </a:r>
            <a:r>
              <a:rPr lang="cs-CZ" sz="36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kuřáků</a:t>
            </a:r>
            <a:r>
              <a:rPr lang="cs-CZ" sz="3600" dirty="0"/>
              <a:t>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zemře</a:t>
            </a:r>
            <a:r>
              <a:rPr lang="cs-CZ" sz="3600" dirty="0"/>
              <a:t> na následky </a:t>
            </a:r>
            <a:r>
              <a:rPr lang="cs-CZ" sz="36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kouření</a:t>
            </a:r>
            <a:r>
              <a:rPr lang="cs-CZ" sz="3600" dirty="0"/>
              <a:t>, a to v průměru o </a:t>
            </a:r>
            <a:r>
              <a:rPr lang="cs-CZ" sz="3600" u="sng" dirty="0"/>
              <a:t>15 let dřív</a:t>
            </a:r>
            <a:r>
              <a:rPr lang="cs-CZ" sz="3600" dirty="0"/>
              <a:t>, než kdyby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nekouřili</a:t>
            </a:r>
            <a:r>
              <a:rPr lang="cs-CZ" sz="3600" dirty="0"/>
              <a:t>. Nejčastěji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umírají</a:t>
            </a:r>
            <a:r>
              <a:rPr lang="cs-CZ" sz="3600" dirty="0"/>
              <a:t> na </a:t>
            </a:r>
            <a:r>
              <a:rPr lang="cs-CZ" sz="3600" u="sng" dirty="0"/>
              <a:t>kardiovaskulární nemoci </a:t>
            </a:r>
            <a:r>
              <a:rPr lang="cs-CZ" sz="3600" dirty="0"/>
              <a:t>(infarkt, mozková mrtvice nebo uzavírání tepen na nohou), </a:t>
            </a:r>
            <a:r>
              <a:rPr lang="cs-CZ" sz="3600" u="sng" dirty="0"/>
              <a:t>nádory </a:t>
            </a:r>
            <a:r>
              <a:rPr lang="cs-CZ" sz="3600" dirty="0"/>
              <a:t>a na </a:t>
            </a:r>
            <a:r>
              <a:rPr lang="cs-CZ" sz="3600" u="sng" dirty="0"/>
              <a:t>chronické plicní nemoci</a:t>
            </a:r>
            <a:r>
              <a:rPr lang="cs-CZ" sz="3600" dirty="0"/>
              <a:t>. </a:t>
            </a:r>
          </a:p>
        </p:txBody>
      </p:sp>
      <p:pic>
        <p:nvPicPr>
          <p:cNvPr id="2050" name="Picture 2" descr="C:\Users\Lucie\AppData\Local\Microsoft\Windows\Temporary Internet Files\Content.IE5\32HDAXOE\MC9002505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0"/>
            <a:ext cx="3384376" cy="321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9443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816" y="1052736"/>
            <a:ext cx="8229600" cy="1143000"/>
          </a:xfrm>
        </p:spPr>
        <p:txBody>
          <a:bodyPr/>
          <a:lstStyle/>
          <a:p>
            <a:pPr algn="l"/>
            <a:r>
              <a:rPr lang="cs-CZ" sz="3600" dirty="0" smtClean="0"/>
              <a:t>- K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poškození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/>
              <a:t>stačí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jedna</a:t>
            </a:r>
            <a:r>
              <a:rPr lang="cs-CZ" sz="3600" dirty="0"/>
              <a:t> </a:t>
            </a:r>
            <a:r>
              <a:rPr lang="cs-CZ" sz="36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cigareta </a:t>
            </a:r>
            <a:r>
              <a:rPr lang="cs-CZ" sz="3600" u="sng" dirty="0"/>
              <a:t>denně </a:t>
            </a:r>
            <a:r>
              <a:rPr lang="cs-CZ" sz="3600" u="sng" dirty="0" smtClean="0"/>
              <a:t/>
            </a:r>
            <a:br>
              <a:rPr lang="cs-CZ" sz="3600" u="sng" dirty="0" smtClean="0"/>
            </a:br>
            <a:r>
              <a:rPr lang="cs-CZ" sz="3600" dirty="0" smtClean="0"/>
              <a:t>  nebo </a:t>
            </a:r>
            <a:r>
              <a:rPr lang="cs-CZ" sz="3600" dirty="0"/>
              <a:t>i </a:t>
            </a:r>
            <a:r>
              <a:rPr lang="cs-CZ" sz="36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pasivní kouření</a:t>
            </a:r>
            <a:r>
              <a:rPr lang="cs-CZ" sz="3600" dirty="0"/>
              <a:t>. Také pes nebo kočka, kteří žijí v domácnosti </a:t>
            </a:r>
            <a:r>
              <a:rPr lang="cs-CZ" sz="36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kuřáků</a:t>
            </a:r>
            <a:r>
              <a:rPr lang="cs-CZ" sz="3600" dirty="0"/>
              <a:t>, mají </a:t>
            </a:r>
            <a:r>
              <a:rPr lang="cs-CZ" sz="3600" u="sng" dirty="0"/>
              <a:t>kratší život</a:t>
            </a:r>
            <a:r>
              <a:rPr lang="cs-CZ" sz="3600" dirty="0"/>
              <a:t>, než by měli v </a:t>
            </a:r>
            <a:r>
              <a:rPr lang="cs-CZ" sz="36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nekuřácké </a:t>
            </a:r>
            <a:r>
              <a:rPr lang="cs-CZ" sz="3600" dirty="0"/>
              <a:t>domácnosti.</a:t>
            </a:r>
          </a:p>
        </p:txBody>
      </p:sp>
      <p:pic>
        <p:nvPicPr>
          <p:cNvPr id="7170" name="Picture 2" descr="C:\Users\Lucie\AppData\Local\Microsoft\Windows\Temporary Internet Files\Content.IE5\SFB0X6VD\MC9002383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087635"/>
            <a:ext cx="345638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1101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4800" dirty="0">
              <a:latin typeface="+mn-lt"/>
            </a:endParaRPr>
          </a:p>
        </p:txBody>
      </p:sp>
      <p:pic>
        <p:nvPicPr>
          <p:cNvPr id="8195" name="Picture 3" descr="C:\Users\Lucie\AppData\Local\Microsoft\Windows\Temporary Internet Files\Content.IE5\32HDAXOE\MP900439407[4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246"/>
            <a:ext cx="3971661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194995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+mn-lt"/>
              </a:rPr>
              <a:t>Snažme</a:t>
            </a:r>
            <a:r>
              <a:rPr lang="cs-CZ" sz="3600" dirty="0" smtClean="0">
                <a:latin typeface="+mn-lt"/>
              </a:rPr>
              <a:t> se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žít 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zdravě</a:t>
            </a:r>
            <a:r>
              <a:rPr lang="cs-CZ" sz="3600" dirty="0" smtClean="0">
                <a:latin typeface="+mn-lt"/>
              </a:rPr>
              <a:t>, 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plně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a 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radostně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.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Moderní</a:t>
            </a:r>
            <a:r>
              <a:rPr lang="cs-CZ" sz="3600" dirty="0" smtClean="0">
                <a:latin typeface="+mn-lt"/>
              </a:rPr>
              <a:t>, 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sportovní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 </a:t>
            </a:r>
            <a:r>
              <a:rPr lang="cs-CZ" sz="3600" dirty="0" smtClean="0">
                <a:latin typeface="+mn-lt"/>
              </a:rPr>
              <a:t>a 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normální</a:t>
            </a:r>
            <a:r>
              <a:rPr lang="cs-CZ" sz="3600" dirty="0" smtClean="0">
                <a:latin typeface="+mn-lt"/>
              </a:rPr>
              <a:t> je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4252" y="5229200"/>
            <a:ext cx="31396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ekouřit!</a:t>
            </a:r>
            <a:endParaRPr lang="cs-CZ" sz="6000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1587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www.substitucni-lecba.cz</a:t>
            </a:r>
            <a:endParaRPr lang="cs-CZ" dirty="0" smtClean="0"/>
          </a:p>
          <a:p>
            <a:pPr lvl="0"/>
            <a:r>
              <a:rPr lang="cs-CZ" smtClean="0">
                <a:solidFill>
                  <a:prstClr val="black"/>
                </a:solidFill>
              </a:rPr>
              <a:t>PLESKOTOVÁ</a:t>
            </a:r>
            <a:r>
              <a:rPr lang="cs-CZ" dirty="0">
                <a:solidFill>
                  <a:prstClr val="black"/>
                </a:solidFill>
              </a:rPr>
              <a:t>, A., </a:t>
            </a:r>
            <a:r>
              <a:rPr lang="cs-CZ" i="1" dirty="0">
                <a:solidFill>
                  <a:prstClr val="black"/>
                </a:solidFill>
              </a:rPr>
              <a:t>OBČANSKÁ VÝCHOVA pro 9. ročník</a:t>
            </a:r>
            <a:r>
              <a:rPr lang="cs-CZ" dirty="0">
                <a:solidFill>
                  <a:prstClr val="black"/>
                </a:solidFill>
              </a:rPr>
              <a:t>., 1. vyd. Praha: Septima, 1996. ISBN 80-85801-71-X</a:t>
            </a:r>
          </a:p>
          <a:p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</TotalTime>
  <Words>191</Words>
  <Application>Microsoft Office PowerPoint</Application>
  <PresentationFormat>Předvádění na obrazovce (4:3)</PresentationFormat>
  <Paragraphs>31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NÁZEV ŠKOLY: Střední odborné učiliště a Základní škola AUTOR: Bc. Lucie Chojnová NÁZEV: VY_32_INOVACE_17_Návykové látky                                                                                                       -  Tabák - nikotin TÉMA SADY: Přírodověda DATUM: 3. listopad. 2012 ČÍSLO PROJEKTU: CZ.1.07/1.4.00/21.0477</vt:lpstr>
      <vt:lpstr>Prezentace aplikace PowerPoint</vt:lpstr>
      <vt:lpstr>NIKOTIN</vt:lpstr>
      <vt:lpstr>Prezentace aplikace PowerPoint</vt:lpstr>
      <vt:lpstr>Prezentace aplikace PowerPoint</vt:lpstr>
      <vt:lpstr>Kouření tabáku</vt:lpstr>
      <vt:lpstr>- Je jedním z důležitých rizikových faktorů    tří závažných chorob:</vt:lpstr>
      <vt:lpstr>  Je potvrzeno, že návyk vytváří už první cigareta.  Zbavit se návyku je možno tím snáze, čím kratší dobu závislost trvala. </vt:lpstr>
      <vt:lpstr>- Cigareta je škodlivá i tomu, kdo pouze pobývá   v zakouřeném prostředí. Vzduch, který kuřáci   vydechují, je ještě jedovatější než ten, který   vdechují. Každá cigareta poškozuje zárodečné   buňky ženy a to i tehdy, když žena dosud   neotěhotněla. </vt:lpstr>
      <vt:lpstr>Následky kouření: Polovina kuřáků zemře na následky kouření, a to v průměru o 15 let dřív, než kdyby nekouřili. Nejčastěji umírají na kardiovaskulární nemoci (infarkt, mozková mrtvice nebo uzavírání tepen na nohou), nádory a na chronické plicní nemoci. </vt:lpstr>
      <vt:lpstr>- K poškození stačí jedna cigareta denně    nebo i pasivní kouření. Také pes nebo kočka, kteří žijí v domácnosti kuřáků, mají kratší život, než by měli v nekuřácké domácnosti.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Martin a Lída</cp:lastModifiedBy>
  <cp:revision>80</cp:revision>
  <dcterms:created xsi:type="dcterms:W3CDTF">2012-04-21T07:06:25Z</dcterms:created>
  <dcterms:modified xsi:type="dcterms:W3CDTF">2012-11-19T10:03:56Z</dcterms:modified>
</cp:coreProperties>
</file>