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3"/>
  </p:notesMasterIdLst>
  <p:sldIdLst>
    <p:sldId id="268" r:id="rId2"/>
    <p:sldId id="267" r:id="rId3"/>
    <p:sldId id="269" r:id="rId4"/>
    <p:sldId id="260" r:id="rId5"/>
    <p:sldId id="257" r:id="rId6"/>
    <p:sldId id="258" r:id="rId7"/>
    <p:sldId id="259" r:id="rId8"/>
    <p:sldId id="261" r:id="rId9"/>
    <p:sldId id="264" r:id="rId10"/>
    <p:sldId id="262" r:id="rId11"/>
    <p:sldId id="263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/>
            <a:t>VY_32_INOVACE_02_11- Slovesa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400" dirty="0" smtClean="0"/>
            <a:t>Základní škola  a Mateřská škola Nedvědice, okr. Brno-venkov, příspěvková organizace</a:t>
          </a:r>
          <a:endParaRPr lang="cs-CZ" sz="14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Tomanová Jana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dirty="0" smtClean="0"/>
            <a:t>Český jazyk 4. – 5. </a:t>
          </a:r>
          <a:r>
            <a:rPr lang="cs-CZ" sz="2000" smtClean="0"/>
            <a:t>ročník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2674/21/7.1.4/2011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 custLinFactNeighborX="0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ScaleY="100000" custLinFactNeighborX="863" custLinFactNeighborY="-5211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 custLinFactNeighborX="863" custLinFactNeighborY="2833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BE5C7A5-2274-441F-977C-848101522225}" type="presOf" srcId="{B651F6E3-6281-48DB-9319-2AEAFDAE7572}" destId="{6BB5E863-4638-4E1D-BFDE-399D028AC4ED}" srcOrd="1" destOrd="0" presId="urn:microsoft.com/office/officeart/2005/8/layout/target3"/>
    <dgm:cxn modelId="{37710E92-C3C7-4B1B-B5DA-EF5E442BF028}" type="presOf" srcId="{D1B46980-6531-4606-95E6-44980827E919}" destId="{6140AFEC-043D-4C43-A2F9-D0F5331DF3A3}" srcOrd="0" destOrd="0" presId="urn:microsoft.com/office/officeart/2005/8/layout/target3"/>
    <dgm:cxn modelId="{62394B6C-4E02-4765-A863-D69A9509ABA1}" type="presOf" srcId="{757F3AB3-0718-4624-B441-E567A8F0AB56}" destId="{333A1088-737F-45CB-B68E-254E46348037}" srcOrd="0" destOrd="0" presId="urn:microsoft.com/office/officeart/2005/8/layout/target3"/>
    <dgm:cxn modelId="{BAD934D4-680F-4575-869B-531C2CCCA89C}" type="presOf" srcId="{B651F6E3-6281-48DB-9319-2AEAFDAE7572}" destId="{619D679B-A015-4ECF-8348-D1034C574F40}" srcOrd="0" destOrd="0" presId="urn:microsoft.com/office/officeart/2005/8/layout/target3"/>
    <dgm:cxn modelId="{3EC21647-1C50-46C0-8DA0-9231898DE73C}" type="presOf" srcId="{D1D4F407-5343-4D3F-B5B9-D407B03CAEB4}" destId="{AED2198E-93D5-4001-81B4-73124B309672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394AC24-25C8-40DA-A14C-F5FC0BEB396B}" type="presOf" srcId="{D1B46980-6531-4606-95E6-44980827E919}" destId="{2BE915AB-18AA-4053-B92C-3BFC9ED204BB}" srcOrd="1" destOrd="0" presId="urn:microsoft.com/office/officeart/2005/8/layout/target3"/>
    <dgm:cxn modelId="{79B8513E-6E57-4ACB-A7A3-FD1F5A821FC6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54C08DC8-291E-4135-A140-B668710FCC36}" type="presOf" srcId="{4C35D32F-0EAB-4CD7-82EE-45574DC2A586}" destId="{890E4F0B-2866-4A3F-A3C7-2A14B1797930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06D2585-A9E1-4192-B2B5-EB60F8DE42FE}" type="presOf" srcId="{D8197B8C-B260-4A16-BDF4-0947B075E274}" destId="{25B08C86-7E15-44DC-BE7F-FFB55DD49D12}" srcOrd="0" destOrd="0" presId="urn:microsoft.com/office/officeart/2005/8/layout/target3"/>
    <dgm:cxn modelId="{D7D50759-E6C6-45C0-83F5-5369DFA1FB09}" type="presOf" srcId="{D8197B8C-B260-4A16-BDF4-0947B075E274}" destId="{5A5FFA88-C948-4069-8E93-59FA12366E83}" srcOrd="1" destOrd="0" presId="urn:microsoft.com/office/officeart/2005/8/layout/target3"/>
    <dgm:cxn modelId="{795E69ED-BDAB-4416-8476-F1F0125898A0}" type="presOf" srcId="{4C35D32F-0EAB-4CD7-82EE-45574DC2A586}" destId="{8BEBB6EC-1DAA-4CAC-8A25-BC0FCBD5DBD5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B43EFEF7-C5F7-44BC-9E12-DB97184E46C8}" type="presParOf" srcId="{333A1088-737F-45CB-B68E-254E46348037}" destId="{F5ABB229-8D3B-4694-996A-96F23CF14429}" srcOrd="0" destOrd="0" presId="urn:microsoft.com/office/officeart/2005/8/layout/target3"/>
    <dgm:cxn modelId="{E05F7FF2-4177-49D9-B949-E7285ED8B7D0}" type="presParOf" srcId="{333A1088-737F-45CB-B68E-254E46348037}" destId="{F41139FD-01EE-4571-8B17-4FB00FC51163}" srcOrd="1" destOrd="0" presId="urn:microsoft.com/office/officeart/2005/8/layout/target3"/>
    <dgm:cxn modelId="{6B795859-D8C6-419D-89FD-2878D3882E7B}" type="presParOf" srcId="{333A1088-737F-45CB-B68E-254E46348037}" destId="{D005CE8C-CC26-4C3E-AC11-E15060ECD759}" srcOrd="2" destOrd="0" presId="urn:microsoft.com/office/officeart/2005/8/layout/target3"/>
    <dgm:cxn modelId="{9F64A176-DB17-4B51-8C45-137B827ED7DE}" type="presParOf" srcId="{333A1088-737F-45CB-B68E-254E46348037}" destId="{2C702D82-9B77-49B7-9568-BB8EB47C3372}" srcOrd="3" destOrd="0" presId="urn:microsoft.com/office/officeart/2005/8/layout/target3"/>
    <dgm:cxn modelId="{E8D87538-C513-4A07-A512-804FA109F64E}" type="presParOf" srcId="{333A1088-737F-45CB-B68E-254E46348037}" destId="{A52A0455-90FF-4808-ABD0-F02540D31D5A}" srcOrd="4" destOrd="0" presId="urn:microsoft.com/office/officeart/2005/8/layout/target3"/>
    <dgm:cxn modelId="{AF7D5C80-838F-4452-9A3D-7286A7012AFA}" type="presParOf" srcId="{333A1088-737F-45CB-B68E-254E46348037}" destId="{6140AFEC-043D-4C43-A2F9-D0F5331DF3A3}" srcOrd="5" destOrd="0" presId="urn:microsoft.com/office/officeart/2005/8/layout/target3"/>
    <dgm:cxn modelId="{2CA12CBD-26EE-41B0-95BF-C23AB969309D}" type="presParOf" srcId="{333A1088-737F-45CB-B68E-254E46348037}" destId="{9358AC05-5D7D-4327-9F80-1AD486AEA664}" srcOrd="6" destOrd="0" presId="urn:microsoft.com/office/officeart/2005/8/layout/target3"/>
    <dgm:cxn modelId="{0B03E095-5CFA-45E6-9285-E76D96499BE3}" type="presParOf" srcId="{333A1088-737F-45CB-B68E-254E46348037}" destId="{313FC574-E1CD-4FB4-B054-0B805CE0447D}" srcOrd="7" destOrd="0" presId="urn:microsoft.com/office/officeart/2005/8/layout/target3"/>
    <dgm:cxn modelId="{E1A0E654-91EE-464A-A875-8D4C2A8FF9E9}" type="presParOf" srcId="{333A1088-737F-45CB-B68E-254E46348037}" destId="{619D679B-A015-4ECF-8348-D1034C574F40}" srcOrd="8" destOrd="0" presId="urn:microsoft.com/office/officeart/2005/8/layout/target3"/>
    <dgm:cxn modelId="{D58ADD03-1020-4F10-8591-4186DDB87B56}" type="presParOf" srcId="{333A1088-737F-45CB-B68E-254E46348037}" destId="{322283A8-4A27-4CDA-BAE3-F381106A9174}" srcOrd="9" destOrd="0" presId="urn:microsoft.com/office/officeart/2005/8/layout/target3"/>
    <dgm:cxn modelId="{23BAC3F2-2839-4D45-BE91-5659A12D834E}" type="presParOf" srcId="{333A1088-737F-45CB-B68E-254E46348037}" destId="{FFC9F71D-1B4F-4AD9-A4A6-86ADEFC8AF5C}" srcOrd="10" destOrd="0" presId="urn:microsoft.com/office/officeart/2005/8/layout/target3"/>
    <dgm:cxn modelId="{B4DB907B-16A4-46F6-BDF3-84606A00349A}" type="presParOf" srcId="{333A1088-737F-45CB-B68E-254E46348037}" destId="{25B08C86-7E15-44DC-BE7F-FFB55DD49D12}" srcOrd="11" destOrd="0" presId="urn:microsoft.com/office/officeart/2005/8/layout/target3"/>
    <dgm:cxn modelId="{0D838DF0-96FF-4168-B80D-2F09AD2DA07E}" type="presParOf" srcId="{333A1088-737F-45CB-B68E-254E46348037}" destId="{76644BE8-9D7C-4C09-B250-3D10AF48CBB7}" srcOrd="12" destOrd="0" presId="urn:microsoft.com/office/officeart/2005/8/layout/target3"/>
    <dgm:cxn modelId="{9AB892AB-BC61-4916-ACF4-AAD96D552B25}" type="presParOf" srcId="{333A1088-737F-45CB-B68E-254E46348037}" destId="{EE85B701-7295-41C0-BA7A-34D3756A2AE6}" srcOrd="13" destOrd="0" presId="urn:microsoft.com/office/officeart/2005/8/layout/target3"/>
    <dgm:cxn modelId="{3F480228-9E91-4BE0-BFCC-397068AEC2A2}" type="presParOf" srcId="{333A1088-737F-45CB-B68E-254E46348037}" destId="{8BEBB6EC-1DAA-4CAC-8A25-BC0FCBD5DBD5}" srcOrd="14" destOrd="0" presId="urn:microsoft.com/office/officeart/2005/8/layout/target3"/>
    <dgm:cxn modelId="{EF7E8202-7C14-4C46-8283-7DB2D39DD7B5}" type="presParOf" srcId="{333A1088-737F-45CB-B68E-254E46348037}" destId="{AED2198E-93D5-4001-81B4-73124B309672}" srcOrd="15" destOrd="0" presId="urn:microsoft.com/office/officeart/2005/8/layout/target3"/>
    <dgm:cxn modelId="{8688D0A5-98F4-4185-8A69-B4E02A91139D}" type="presParOf" srcId="{333A1088-737F-45CB-B68E-254E46348037}" destId="{2BE915AB-18AA-4053-B92C-3BFC9ED204BB}" srcOrd="16" destOrd="0" presId="urn:microsoft.com/office/officeart/2005/8/layout/target3"/>
    <dgm:cxn modelId="{3C8A05C5-4D05-4DE7-98E2-F4DC7AA4608C}" type="presParOf" srcId="{333A1088-737F-45CB-B68E-254E46348037}" destId="{6BB5E863-4638-4E1D-BFDE-399D028AC4ED}" srcOrd="17" destOrd="0" presId="urn:microsoft.com/office/officeart/2005/8/layout/target3"/>
    <dgm:cxn modelId="{591F3363-F1BA-431F-BE4B-7B34A836F4E5}" type="presParOf" srcId="{333A1088-737F-45CB-B68E-254E46348037}" destId="{5A5FFA88-C948-4069-8E93-59FA12366E83}" srcOrd="18" destOrd="0" presId="urn:microsoft.com/office/officeart/2005/8/layout/target3"/>
    <dgm:cxn modelId="{D2D85B4D-FD54-4171-8970-F20F33B378E3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763738" cy="276373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381869" y="0"/>
          <a:ext cx="6755034" cy="276373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400" kern="1200" dirty="0" smtClean="0"/>
            <a:t>Základní škola  a Mateřská škola Nedvědice, okr. Brno-venkov, příspěvková organizace</a:t>
          </a:r>
          <a:endParaRPr lang="cs-CZ" sz="1400" kern="1200" dirty="0"/>
        </a:p>
      </dsp:txBody>
      <dsp:txXfrm>
        <a:off x="1381869" y="0"/>
        <a:ext cx="6755034" cy="442198"/>
      </dsp:txXfrm>
    </dsp:sp>
    <dsp:sp modelId="{A52A0455-90FF-4808-ABD0-F02540D31D5A}">
      <dsp:nvSpPr>
        <dsp:cNvPr id="0" name=""/>
        <dsp:cNvSpPr/>
      </dsp:nvSpPr>
      <dsp:spPr>
        <a:xfrm>
          <a:off x="290192" y="442198"/>
          <a:ext cx="2183353" cy="218335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381869" y="504052"/>
          <a:ext cx="6755034" cy="21833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Tomanová Jana</a:t>
          </a:r>
          <a:endParaRPr lang="cs-CZ" sz="2000" kern="1200" dirty="0"/>
        </a:p>
      </dsp:txBody>
      <dsp:txXfrm>
        <a:off x="1381869" y="504052"/>
        <a:ext cx="6755034" cy="442198"/>
      </dsp:txXfrm>
    </dsp:sp>
    <dsp:sp modelId="{313FC574-E1CD-4FB4-B054-0B805CE0447D}">
      <dsp:nvSpPr>
        <dsp:cNvPr id="0" name=""/>
        <dsp:cNvSpPr/>
      </dsp:nvSpPr>
      <dsp:spPr>
        <a:xfrm>
          <a:off x="580384" y="884396"/>
          <a:ext cx="1602968" cy="160296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381869" y="884396"/>
          <a:ext cx="6755034" cy="16029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dirty="0" smtClean="0"/>
            <a:t>VY_32_INOVACE_02_11- Slovesa</a:t>
          </a:r>
          <a:endParaRPr lang="cs-CZ" sz="2000" kern="1200" dirty="0"/>
        </a:p>
      </dsp:txBody>
      <dsp:txXfrm>
        <a:off x="1381869" y="884396"/>
        <a:ext cx="6755034" cy="442198"/>
      </dsp:txXfrm>
    </dsp:sp>
    <dsp:sp modelId="{FFC9F71D-1B4F-4AD9-A4A6-86ADEFC8AF5C}">
      <dsp:nvSpPr>
        <dsp:cNvPr id="0" name=""/>
        <dsp:cNvSpPr/>
      </dsp:nvSpPr>
      <dsp:spPr>
        <a:xfrm>
          <a:off x="870577" y="1326594"/>
          <a:ext cx="1022583" cy="102258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381869" y="1326594"/>
          <a:ext cx="6755034" cy="102258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2000" kern="1200" dirty="0" smtClean="0"/>
            <a:t>Český jazyk 4. – 5. </a:t>
          </a:r>
          <a:r>
            <a:rPr lang="cs-CZ" sz="2000" kern="1200" smtClean="0"/>
            <a:t>ročník</a:t>
          </a:r>
          <a:endParaRPr lang="cs-CZ" sz="2000" kern="1200" dirty="0"/>
        </a:p>
      </dsp:txBody>
      <dsp:txXfrm>
        <a:off x="1381869" y="1326594"/>
        <a:ext cx="6755034" cy="442198"/>
      </dsp:txXfrm>
    </dsp:sp>
    <dsp:sp modelId="{EE85B701-7295-41C0-BA7A-34D3756A2AE6}">
      <dsp:nvSpPr>
        <dsp:cNvPr id="0" name=""/>
        <dsp:cNvSpPr/>
      </dsp:nvSpPr>
      <dsp:spPr>
        <a:xfrm>
          <a:off x="1160769" y="1768792"/>
          <a:ext cx="442198" cy="44219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381869" y="1768792"/>
          <a:ext cx="6755034" cy="44219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2674/21/7.1.4/2011 </a:t>
          </a:r>
          <a:endParaRPr lang="cs-CZ" sz="2000" kern="1200" dirty="0"/>
        </a:p>
      </dsp:txBody>
      <dsp:txXfrm>
        <a:off x="1381869" y="1768792"/>
        <a:ext cx="6755034" cy="44219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72CBD3-6FBF-45B9-B6D4-886FF68E61AD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2529DD-5E70-4571-9DEF-FC7314F786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66217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189410639"/>
              </p:ext>
            </p:extLst>
          </p:nvPr>
        </p:nvGraphicFramePr>
        <p:xfrm>
          <a:off x="539552" y="692696"/>
          <a:ext cx="8136904" cy="27637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517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Prezentace je určena pro žáky  4. a 5. ročníku. Žákům je vyvozeno učivo o slovesech. Na pracovních listech si žáci prakticky procvičí určování mluvnických kategorií sloves. Učební materiál je určen pro práci na interaktivní tabuli</a:t>
            </a:r>
            <a:r>
              <a:rPr lang="cs-CZ" smtClean="0"/>
              <a:t>, pracovní </a:t>
            </a:r>
            <a:r>
              <a:rPr lang="cs-CZ" dirty="0" smtClean="0"/>
              <a:t>listy lze rovněž vytisknout.</a:t>
            </a:r>
          </a:p>
          <a:p>
            <a:r>
              <a:rPr lang="cs-CZ" dirty="0" smtClean="0"/>
              <a:t>Autor:  Jana Tomanová</a:t>
            </a:r>
          </a:p>
          <a:p>
            <a:r>
              <a:rPr lang="cs-CZ" dirty="0" smtClean="0"/>
              <a:t>Jazyk: Čeština</a:t>
            </a:r>
          </a:p>
          <a:p>
            <a:r>
              <a:rPr lang="cs-CZ" dirty="0" smtClean="0"/>
              <a:t>Očekávaný výstup: osvojení si učiva o slovesech, určování mluvnických kategorií sloves</a:t>
            </a:r>
          </a:p>
          <a:p>
            <a:r>
              <a:rPr lang="cs-CZ" dirty="0" smtClean="0"/>
              <a:t>Speciální potřeby: žádné</a:t>
            </a:r>
          </a:p>
          <a:p>
            <a:r>
              <a:rPr lang="cs-CZ" dirty="0" smtClean="0"/>
              <a:t>Klíčová slova: slovesa, slovesná osoba, číslo, čas a způsob</a:t>
            </a:r>
          </a:p>
          <a:p>
            <a:r>
              <a:rPr lang="cs-CZ" dirty="0" smtClean="0"/>
              <a:t>Druh učebního materiálu: prezentace, pracovní listy</a:t>
            </a:r>
          </a:p>
          <a:p>
            <a:r>
              <a:rPr lang="cs-CZ" dirty="0" smtClean="0"/>
              <a:t>Cílová skupina: žák</a:t>
            </a:r>
          </a:p>
          <a:p>
            <a:r>
              <a:rPr lang="cs-CZ" dirty="0" smtClean="0"/>
              <a:t>Stupeň a typ vzdělání: základní vzdělávání, 1. stupeň, 2. období</a:t>
            </a:r>
          </a:p>
          <a:p>
            <a:r>
              <a:rPr lang="cs-CZ" dirty="0" smtClean="0"/>
              <a:t>Věková skupina: 10  - 11 let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81562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SLOVESA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Jsou slova, která vyjadřují děj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57375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Slovesné tvary         Infinitiv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Jednoduché</a:t>
            </a:r>
            <a:r>
              <a:rPr lang="cs-CZ" dirty="0" smtClean="0"/>
              <a:t> – zpívám, čteme, psali</a:t>
            </a:r>
          </a:p>
          <a:p>
            <a:endParaRPr lang="cs-CZ" dirty="0"/>
          </a:p>
          <a:p>
            <a:r>
              <a:rPr lang="cs-CZ" dirty="0" smtClean="0">
                <a:solidFill>
                  <a:srgbClr val="FF0000"/>
                </a:solidFill>
              </a:rPr>
              <a:t>Složené</a:t>
            </a:r>
            <a:r>
              <a:rPr lang="cs-CZ" dirty="0" smtClean="0"/>
              <a:t> – zpíval jsem, četli jsme, budeme psát</a:t>
            </a:r>
          </a:p>
          <a:p>
            <a:endParaRPr lang="cs-CZ" dirty="0"/>
          </a:p>
          <a:p>
            <a:r>
              <a:rPr lang="cs-CZ" dirty="0" smtClean="0">
                <a:solidFill>
                  <a:srgbClr val="FF0000"/>
                </a:solidFill>
              </a:rPr>
              <a:t>Infinitiv</a:t>
            </a:r>
            <a:r>
              <a:rPr lang="cs-CZ" dirty="0" smtClean="0"/>
              <a:t> – nevyjadřuje ani osobu, ani číslo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( zpívat, číst, cvičit)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49370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Osoba a číslo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u="sng" dirty="0" smtClean="0">
                <a:solidFill>
                  <a:srgbClr val="FF0000"/>
                </a:solidFill>
              </a:rPr>
              <a:t>Číslo jednotné                    Číslo množné</a:t>
            </a:r>
          </a:p>
          <a:p>
            <a:r>
              <a:rPr lang="cs-CZ" sz="3600" dirty="0" smtClean="0"/>
              <a:t>1. já                                       1. my</a:t>
            </a:r>
          </a:p>
          <a:p>
            <a:r>
              <a:rPr lang="cs-CZ" sz="3600" dirty="0" smtClean="0"/>
              <a:t>2. ty                                       2. vy</a:t>
            </a:r>
          </a:p>
          <a:p>
            <a:r>
              <a:rPr lang="cs-CZ" sz="3600" dirty="0" smtClean="0"/>
              <a:t>3. on, ona, ono                    3. oni, ony, ona 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3081821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Čas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u="sng" dirty="0" smtClean="0">
                <a:solidFill>
                  <a:srgbClr val="FF0000"/>
                </a:solidFill>
              </a:rPr>
              <a:t>Přítomný</a:t>
            </a:r>
            <a:r>
              <a:rPr lang="cs-CZ" dirty="0" smtClean="0"/>
              <a:t> ( nesu, píšeme, čtete)</a:t>
            </a:r>
          </a:p>
          <a:p>
            <a:endParaRPr lang="cs-CZ" dirty="0"/>
          </a:p>
          <a:p>
            <a:r>
              <a:rPr lang="cs-CZ" u="sng" dirty="0" smtClean="0">
                <a:solidFill>
                  <a:srgbClr val="FF0000"/>
                </a:solidFill>
              </a:rPr>
              <a:t>Minulý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( nesl jsem, psali jsme, četl, hráli)</a:t>
            </a:r>
          </a:p>
          <a:p>
            <a:r>
              <a:rPr lang="cs-CZ" dirty="0" smtClean="0"/>
              <a:t>Složené tvary – </a:t>
            </a:r>
            <a:r>
              <a:rPr lang="cs-CZ" dirty="0" smtClean="0">
                <a:solidFill>
                  <a:srgbClr val="00B050"/>
                </a:solidFill>
              </a:rPr>
              <a:t>příčestí minulé  </a:t>
            </a:r>
            <a:r>
              <a:rPr lang="cs-CZ" dirty="0" smtClean="0"/>
              <a:t>- zakončení  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-</a:t>
            </a:r>
            <a:r>
              <a:rPr lang="cs-CZ" dirty="0" err="1" smtClean="0">
                <a:solidFill>
                  <a:srgbClr val="00B050"/>
                </a:solidFill>
              </a:rPr>
              <a:t>li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, -</a:t>
            </a:r>
            <a:r>
              <a:rPr lang="cs-CZ" dirty="0" smtClean="0">
                <a:solidFill>
                  <a:srgbClr val="00B050"/>
                </a:solidFill>
              </a:rPr>
              <a:t>la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-</a:t>
            </a:r>
            <a:r>
              <a:rPr lang="cs-CZ" dirty="0" err="1" smtClean="0">
                <a:solidFill>
                  <a:srgbClr val="00B050"/>
                </a:solidFill>
              </a:rPr>
              <a:t>lo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,    -</a:t>
            </a:r>
            <a:r>
              <a:rPr lang="cs-CZ" dirty="0" err="1" smtClean="0">
                <a:solidFill>
                  <a:srgbClr val="00B050"/>
                </a:solidFill>
              </a:rPr>
              <a:t>li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, -</a:t>
            </a:r>
            <a:r>
              <a:rPr lang="cs-CZ" dirty="0" err="1" smtClean="0">
                <a:solidFill>
                  <a:srgbClr val="00B050"/>
                </a:solidFill>
              </a:rPr>
              <a:t>ly</a:t>
            </a:r>
            <a:r>
              <a:rPr lang="cs-CZ" dirty="0" smtClean="0">
                <a:solidFill>
                  <a:srgbClr val="00B050"/>
                </a:solidFill>
              </a:rPr>
              <a:t> 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–</a:t>
            </a:r>
            <a:r>
              <a:rPr lang="cs-CZ" dirty="0" smtClean="0">
                <a:solidFill>
                  <a:srgbClr val="00B050"/>
                </a:solidFill>
              </a:rPr>
              <a:t>la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cs-CZ" dirty="0" smtClean="0">
                <a:solidFill>
                  <a:srgbClr val="00B050"/>
                </a:solidFill>
              </a:rPr>
              <a:t>+ pomocné sloveso </a:t>
            </a:r>
            <a:r>
              <a:rPr lang="cs-CZ" dirty="0" smtClean="0"/>
              <a:t>( kromě 3. os. </a:t>
            </a:r>
            <a:r>
              <a:rPr lang="cs-CZ" dirty="0"/>
              <a:t>č</a:t>
            </a:r>
            <a:r>
              <a:rPr lang="cs-CZ" dirty="0" smtClean="0"/>
              <a:t>.j. a mn.)</a:t>
            </a:r>
          </a:p>
          <a:p>
            <a:r>
              <a:rPr lang="cs-CZ" dirty="0" smtClean="0"/>
              <a:t>Zvratná slovesa: 2. os. </a:t>
            </a:r>
            <a:r>
              <a:rPr lang="cs-CZ" dirty="0"/>
              <a:t>č</a:t>
            </a:r>
            <a:r>
              <a:rPr lang="cs-CZ" dirty="0" smtClean="0"/>
              <a:t>.j. </a:t>
            </a:r>
            <a:r>
              <a:rPr lang="cs-CZ" dirty="0" smtClean="0">
                <a:solidFill>
                  <a:srgbClr val="00B050"/>
                </a:solidFill>
              </a:rPr>
              <a:t>ses, sis</a:t>
            </a:r>
          </a:p>
          <a:p>
            <a:r>
              <a:rPr lang="cs-CZ" dirty="0" smtClean="0"/>
              <a:t>(četl sis, koupal ses)</a:t>
            </a:r>
          </a:p>
          <a:p>
            <a:endParaRPr lang="cs-CZ" dirty="0"/>
          </a:p>
          <a:p>
            <a:r>
              <a:rPr lang="cs-CZ" u="sng" dirty="0" smtClean="0">
                <a:solidFill>
                  <a:srgbClr val="FF0000"/>
                </a:solidFill>
              </a:rPr>
              <a:t>Budoucí</a:t>
            </a:r>
            <a:r>
              <a:rPr lang="cs-CZ" dirty="0" smtClean="0"/>
              <a:t> :a) složené tvary - být + infinitiv ( budeš psát</a:t>
            </a:r>
            <a:r>
              <a:rPr lang="cs-CZ" dirty="0"/>
              <a:t>,</a:t>
            </a:r>
            <a:r>
              <a:rPr lang="cs-CZ" dirty="0" smtClean="0"/>
              <a:t> </a:t>
            </a:r>
            <a:r>
              <a:rPr lang="cs-CZ" dirty="0"/>
              <a:t>b</a:t>
            </a:r>
            <a:r>
              <a:rPr lang="cs-CZ" dirty="0" smtClean="0"/>
              <a:t>udou žehlit)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b) jednoduché tvary – (napíšeš, vyžehlí)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62967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Způsob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u="sng" dirty="0" smtClean="0">
                <a:solidFill>
                  <a:srgbClr val="FF0000"/>
                </a:solidFill>
              </a:rPr>
              <a:t>Oznamovací </a:t>
            </a:r>
            <a:r>
              <a:rPr lang="cs-CZ" b="1" dirty="0" smtClean="0">
                <a:solidFill>
                  <a:schemeClr val="tx1"/>
                </a:solidFill>
              </a:rPr>
              <a:t>vyjadřuje děj, který právě probíhá, už proběhl nebo teprve proběhne </a:t>
            </a:r>
            <a:r>
              <a:rPr lang="cs-CZ" dirty="0" smtClean="0">
                <a:solidFill>
                  <a:schemeClr val="tx1"/>
                </a:solidFill>
              </a:rPr>
              <a:t>( nesu,  psali </a:t>
            </a:r>
            <a:r>
              <a:rPr lang="cs-CZ" dirty="0" smtClean="0"/>
              <a:t>jsme, budeš číst)</a:t>
            </a:r>
          </a:p>
          <a:p>
            <a:endParaRPr lang="cs-CZ" dirty="0"/>
          </a:p>
          <a:p>
            <a:r>
              <a:rPr lang="cs-CZ" u="sng" dirty="0" smtClean="0">
                <a:solidFill>
                  <a:srgbClr val="FF0000"/>
                </a:solidFill>
              </a:rPr>
              <a:t>Rozkazovací</a:t>
            </a:r>
            <a:r>
              <a:rPr lang="cs-CZ" dirty="0" smtClean="0"/>
              <a:t> </a:t>
            </a:r>
            <a:r>
              <a:rPr lang="cs-CZ" b="1" dirty="0" smtClean="0"/>
              <a:t>vyjadřuje rozkaz nebo zákaz </a:t>
            </a:r>
            <a:r>
              <a:rPr lang="cs-CZ" dirty="0" smtClean="0"/>
              <a:t>( Nes! Pišme! Neběhejte!)</a:t>
            </a:r>
          </a:p>
          <a:p>
            <a:r>
              <a:rPr lang="cs-CZ" dirty="0" smtClean="0"/>
              <a:t>Slovesa v rozkaz. způsobu mohou vyjádřit </a:t>
            </a:r>
            <a:r>
              <a:rPr lang="cs-CZ" b="1" u="sng" dirty="0" smtClean="0"/>
              <a:t>pouze 2. os</a:t>
            </a:r>
            <a:r>
              <a:rPr lang="cs-CZ" dirty="0" smtClean="0"/>
              <a:t>. </a:t>
            </a:r>
            <a:r>
              <a:rPr lang="cs-CZ" b="1" u="sng" dirty="0" smtClean="0"/>
              <a:t>č.j. a 1.a 2. os. č. mn.</a:t>
            </a:r>
          </a:p>
          <a:p>
            <a:r>
              <a:rPr lang="cs-CZ" dirty="0"/>
              <a:t>p</a:t>
            </a:r>
            <a:r>
              <a:rPr lang="cs-CZ" dirty="0" smtClean="0"/>
              <a:t>iš, pišme, pište</a:t>
            </a:r>
          </a:p>
          <a:p>
            <a:r>
              <a:rPr lang="cs-CZ" dirty="0"/>
              <a:t>j</a:t>
            </a:r>
            <a:r>
              <a:rPr lang="cs-CZ" dirty="0" smtClean="0"/>
              <a:t>di, jděme, jděte</a:t>
            </a:r>
            <a:endParaRPr lang="cs-CZ" dirty="0"/>
          </a:p>
          <a:p>
            <a:r>
              <a:rPr lang="cs-CZ" u="sng" dirty="0" smtClean="0">
                <a:solidFill>
                  <a:srgbClr val="FF0000"/>
                </a:solidFill>
              </a:rPr>
              <a:t>Podmiňovací</a:t>
            </a:r>
            <a:r>
              <a:rPr lang="cs-CZ" dirty="0" smtClean="0"/>
              <a:t> </a:t>
            </a:r>
            <a:r>
              <a:rPr lang="cs-CZ" b="1" dirty="0" smtClean="0"/>
              <a:t>vyjadřuje děj, který by mohl proběhnout, kdyby se splnila určitá podmínka                          </a:t>
            </a:r>
            <a:r>
              <a:rPr lang="cs-CZ" dirty="0" smtClean="0"/>
              <a:t>                                                      a) přítomný ( nesl bych, psali bychom</a:t>
            </a:r>
            <a:r>
              <a:rPr lang="cs-CZ" dirty="0"/>
              <a:t> </a:t>
            </a:r>
            <a:r>
              <a:rPr lang="cs-CZ" dirty="0" smtClean="0"/>
              <a:t>                                     b) minulý ( byl bych nesl, byli bychom psali)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4773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Časování sloves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u="sng" dirty="0" smtClean="0">
                <a:solidFill>
                  <a:srgbClr val="FF0000"/>
                </a:solidFill>
              </a:rPr>
              <a:t>ČÍST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                                </a:t>
            </a:r>
            <a:r>
              <a:rPr lang="cs-CZ" u="sng" dirty="0" smtClean="0"/>
              <a:t>  </a:t>
            </a:r>
            <a:r>
              <a:rPr lang="cs-CZ" u="sng" dirty="0" smtClean="0">
                <a:solidFill>
                  <a:srgbClr val="0070C0"/>
                </a:solidFill>
              </a:rPr>
              <a:t>DĚLAT </a:t>
            </a:r>
            <a:r>
              <a:rPr lang="cs-CZ" u="sng" dirty="0" smtClean="0"/>
              <a:t> </a:t>
            </a:r>
          </a:p>
          <a:p>
            <a:r>
              <a:rPr lang="cs-CZ" dirty="0" smtClean="0"/>
              <a:t>Č. j.                Č. mn.          Č.j.              Č.mn.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1.čtu              1</a:t>
            </a:r>
            <a:r>
              <a:rPr lang="cs-CZ" dirty="0" smtClean="0"/>
              <a:t>.</a:t>
            </a:r>
            <a:r>
              <a:rPr lang="cs-CZ" dirty="0" smtClean="0">
                <a:solidFill>
                  <a:srgbClr val="FF0000"/>
                </a:solidFill>
              </a:rPr>
              <a:t>čteme</a:t>
            </a:r>
            <a:r>
              <a:rPr lang="cs-CZ" dirty="0" smtClean="0"/>
              <a:t>      </a:t>
            </a:r>
            <a:r>
              <a:rPr lang="cs-CZ" dirty="0" smtClean="0">
                <a:solidFill>
                  <a:srgbClr val="0070C0"/>
                </a:solidFill>
              </a:rPr>
              <a:t>1.dělám       1.děláme 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2.čteš             2.čtete        </a:t>
            </a:r>
            <a:r>
              <a:rPr lang="cs-CZ" dirty="0" smtClean="0">
                <a:solidFill>
                  <a:srgbClr val="0070C0"/>
                </a:solidFill>
              </a:rPr>
              <a:t>2.děláš</a:t>
            </a:r>
            <a:r>
              <a:rPr lang="cs-CZ" dirty="0" smtClean="0"/>
              <a:t>        </a:t>
            </a:r>
            <a:r>
              <a:rPr lang="cs-CZ" dirty="0" smtClean="0">
                <a:solidFill>
                  <a:srgbClr val="0070C0"/>
                </a:solidFill>
              </a:rPr>
              <a:t>2.děláte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3.čte               3.čtou         </a:t>
            </a:r>
            <a:r>
              <a:rPr lang="cs-CZ" dirty="0" smtClean="0">
                <a:solidFill>
                  <a:srgbClr val="0070C0"/>
                </a:solidFill>
              </a:rPr>
              <a:t>3.dělá</a:t>
            </a:r>
            <a:r>
              <a:rPr lang="cs-CZ" dirty="0" smtClean="0"/>
              <a:t>          </a:t>
            </a:r>
            <a:r>
              <a:rPr lang="cs-CZ" dirty="0" smtClean="0">
                <a:solidFill>
                  <a:srgbClr val="0070C0"/>
                </a:solidFill>
              </a:rPr>
              <a:t>3.dělají</a:t>
            </a:r>
          </a:p>
        </p:txBody>
      </p:sp>
    </p:spTree>
    <p:extLst>
      <p:ext uri="{BB962C8B-B14F-4D97-AF65-F5344CB8AC3E}">
        <p14:creationId xmlns:p14="http://schemas.microsoft.com/office/powerpoint/2010/main" val="673651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Pracovní list 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Určete </a:t>
            </a:r>
            <a:r>
              <a:rPr lang="cs-CZ" dirty="0" smtClean="0">
                <a:solidFill>
                  <a:srgbClr val="0070C0"/>
                </a:solidFill>
              </a:rPr>
              <a:t>slovesný způsob</a:t>
            </a:r>
            <a:r>
              <a:rPr lang="cs-CZ" dirty="0" smtClean="0"/>
              <a:t>:</a:t>
            </a:r>
          </a:p>
          <a:p>
            <a:r>
              <a:rPr lang="cs-CZ" dirty="0" smtClean="0"/>
              <a:t>odletěli                          vyráběly</a:t>
            </a:r>
          </a:p>
          <a:p>
            <a:r>
              <a:rPr lang="cs-CZ" dirty="0"/>
              <a:t>o</a:t>
            </a:r>
            <a:r>
              <a:rPr lang="cs-CZ" dirty="0" smtClean="0"/>
              <a:t>točili byste                   byl bych psal</a:t>
            </a:r>
          </a:p>
          <a:p>
            <a:r>
              <a:rPr lang="cs-CZ" dirty="0"/>
              <a:t>n</a:t>
            </a:r>
            <a:r>
              <a:rPr lang="cs-CZ" dirty="0" smtClean="0"/>
              <a:t>ekřičte                         chodíme     </a:t>
            </a:r>
          </a:p>
          <a:p>
            <a:r>
              <a:rPr lang="cs-CZ" dirty="0"/>
              <a:t>n</a:t>
            </a:r>
            <a:r>
              <a:rPr lang="cs-CZ" dirty="0" smtClean="0"/>
              <a:t>ezaspím                       hlas se</a:t>
            </a:r>
          </a:p>
          <a:p>
            <a:r>
              <a:rPr lang="cs-CZ" dirty="0"/>
              <a:t>p</a:t>
            </a:r>
            <a:r>
              <a:rPr lang="cs-CZ" dirty="0" smtClean="0"/>
              <a:t>otkat                             napíšeme si               </a:t>
            </a:r>
          </a:p>
          <a:p>
            <a:r>
              <a:rPr lang="cs-CZ" dirty="0"/>
              <a:t>s</a:t>
            </a:r>
            <a:r>
              <a:rPr lang="cs-CZ" dirty="0" smtClean="0"/>
              <a:t>kočme                           počítáme</a:t>
            </a:r>
          </a:p>
          <a:p>
            <a:r>
              <a:rPr lang="cs-CZ" dirty="0"/>
              <a:t>z</a:t>
            </a:r>
            <a:r>
              <a:rPr lang="cs-CZ" dirty="0" smtClean="0"/>
              <a:t>atočí                              učili bychom se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27938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Pracovní list 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Určete  u sloves </a:t>
            </a:r>
            <a:r>
              <a:rPr lang="cs-CZ" dirty="0" smtClean="0">
                <a:solidFill>
                  <a:srgbClr val="FF0000"/>
                </a:solidFill>
              </a:rPr>
              <a:t>: osobu</a:t>
            </a:r>
            <a:r>
              <a:rPr lang="cs-CZ" dirty="0" smtClean="0"/>
              <a:t>, </a:t>
            </a:r>
            <a:r>
              <a:rPr lang="cs-CZ" dirty="0" smtClean="0">
                <a:solidFill>
                  <a:srgbClr val="0070C0"/>
                </a:solidFill>
              </a:rPr>
              <a:t>číslo</a:t>
            </a:r>
            <a:r>
              <a:rPr lang="cs-CZ" dirty="0" smtClean="0">
                <a:solidFill>
                  <a:srgbClr val="00B050"/>
                </a:solidFill>
              </a:rPr>
              <a:t>, způsob </a:t>
            </a:r>
            <a:r>
              <a:rPr lang="cs-CZ" dirty="0" smtClean="0"/>
              <a:t>a </a:t>
            </a:r>
            <a:r>
              <a:rPr lang="cs-CZ" dirty="0" smtClean="0">
                <a:solidFill>
                  <a:srgbClr val="7030A0"/>
                </a:solidFill>
              </a:rPr>
              <a:t>čas</a:t>
            </a:r>
          </a:p>
          <a:p>
            <a:endParaRPr lang="cs-CZ" dirty="0"/>
          </a:p>
          <a:p>
            <a:r>
              <a:rPr lang="cs-CZ" dirty="0" smtClean="0"/>
              <a:t>Píšeš, čti, napíšeme, četli byste, budou pracovat, cvičte, počítal, zpívejme, jel bych, přijedu, malovat, byli bychom přišli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23160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Pracovní list 3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Přepište slovesa ve všech tvarech </a:t>
            </a:r>
            <a:r>
              <a:rPr lang="cs-CZ" dirty="0" smtClean="0">
                <a:solidFill>
                  <a:srgbClr val="C00000"/>
                </a:solidFill>
              </a:rPr>
              <a:t>rozkazovacího způsobu</a:t>
            </a:r>
            <a:r>
              <a:rPr lang="cs-CZ" dirty="0" smtClean="0"/>
              <a:t>:</a:t>
            </a:r>
          </a:p>
          <a:p>
            <a:r>
              <a:rPr lang="cs-CZ" dirty="0" smtClean="0"/>
              <a:t>Jet –</a:t>
            </a:r>
          </a:p>
          <a:p>
            <a:r>
              <a:rPr lang="cs-CZ" dirty="0" smtClean="0"/>
              <a:t>Psát – </a:t>
            </a:r>
          </a:p>
          <a:p>
            <a:r>
              <a:rPr lang="cs-CZ" dirty="0" smtClean="0"/>
              <a:t>Slíbit – </a:t>
            </a:r>
          </a:p>
          <a:p>
            <a:r>
              <a:rPr lang="cs-CZ" dirty="0" smtClean="0"/>
              <a:t>Skočit – </a:t>
            </a:r>
          </a:p>
          <a:p>
            <a:r>
              <a:rPr lang="cs-CZ" dirty="0" smtClean="0"/>
              <a:t>Jíst – </a:t>
            </a:r>
          </a:p>
          <a:p>
            <a:r>
              <a:rPr lang="cs-CZ" dirty="0" smtClean="0"/>
              <a:t>Neopisovat -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5026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74</TotalTime>
  <Words>564</Words>
  <Application>Microsoft Office PowerPoint</Application>
  <PresentationFormat>Předvádění na obrazovce (4:3)</PresentationFormat>
  <Paragraphs>79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Cesta</vt:lpstr>
      <vt:lpstr>Prezentace aplikace PowerPoint</vt:lpstr>
      <vt:lpstr>Anotace</vt:lpstr>
      <vt:lpstr>SLOVESA</vt:lpstr>
      <vt:lpstr>Slovesné tvary         Infinitiv</vt:lpstr>
      <vt:lpstr>Osoba a číslo</vt:lpstr>
      <vt:lpstr>Čas</vt:lpstr>
      <vt:lpstr>Způsob </vt:lpstr>
      <vt:lpstr>Časování sloves </vt:lpstr>
      <vt:lpstr>Pracovní list 1</vt:lpstr>
      <vt:lpstr>Pracovní list 2</vt:lpstr>
      <vt:lpstr>Pracovní list 3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SLOVESA</dc:title>
  <cp:lastModifiedBy>Uživatel</cp:lastModifiedBy>
  <cp:revision>14</cp:revision>
  <dcterms:modified xsi:type="dcterms:W3CDTF">2012-06-28T08:11:59Z</dcterms:modified>
</cp:coreProperties>
</file>