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search?hl=cs&amp;pq=cukrovka&amp;cp=10&amp;gs_id=9&amp;xhr=t&amp;q=cukrovka+2.+typu&amp;bav=on.2,or.r_gc.r_pw.r_qf.&amp;bpcl=38626820&amp;biw=1366&amp;bih=673&amp;wrapid=tljp135289148646822&amp;um=1&amp;ie=UTF-8&amp;tbm=isch&amp;source=og&amp;sa=N&amp;tab=wi&amp;ei=Cn6jUOfTMsb14QTEvoGwBQ" TargetMode="External"/><Relationship Id="rId2" Type="http://schemas.openxmlformats.org/officeDocument/2006/relationships/hyperlink" Target="http://www.google.cz/search?hl=cs&amp;cp=5&amp;gs_id=i&amp;xhr=t&amp;q=cukrovka&amp;bav=on.2,or.r_gc.r_pw.r_qf.&amp;bpcl=38626820&amp;biw=1366&amp;bih=673&amp;wrapid=tljp135289137838308&amp;um=1&amp;ie=UTF-8&amp;tbm=isch&amp;source=og&amp;sa=N&amp;tab=wi&amp;ei=m32jUObFKZTS4QSFv4HADQ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cukrovka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Civilizační choroby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545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cukrovka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767281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d</a:t>
            </a:r>
            <a:r>
              <a:rPr lang="cs-CZ" dirty="0" smtClean="0"/>
              <a:t>iabetes </a:t>
            </a:r>
            <a:r>
              <a:rPr lang="cs-CZ" dirty="0" err="1" smtClean="0"/>
              <a:t>mellitus</a:t>
            </a:r>
            <a:r>
              <a:rPr lang="cs-CZ" dirty="0" smtClean="0"/>
              <a:t>  </a:t>
            </a:r>
          </a:p>
          <a:p>
            <a:pPr marL="0" indent="0">
              <a:buNone/>
            </a:pPr>
            <a:r>
              <a:rPr lang="cs-CZ" dirty="0" smtClean="0"/>
              <a:t>úplavice cukrová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emoc způsobena nedostatkem inzulínu nebo jeho malou účinností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005064"/>
            <a:ext cx="4320479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559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cukrovka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/>
              <a:t>o</a:t>
            </a:r>
            <a:r>
              <a:rPr lang="cs-CZ" dirty="0" smtClean="0"/>
              <a:t>rganismus  „ neumí využít “ glukózu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g</a:t>
            </a:r>
            <a:r>
              <a:rPr lang="cs-CZ" dirty="0" smtClean="0"/>
              <a:t>lukóza nevstupuje do buněk → zůstává v krvi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/>
              <a:t>h</a:t>
            </a:r>
            <a:r>
              <a:rPr lang="cs-CZ" dirty="0" smtClean="0"/>
              <a:t>yperglykémie – časté močení, žízeň, dívky svědění v oblasti rodidel( přemnožení bakterií ), svědění kůže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/>
              <a:t>n</a:t>
            </a:r>
            <a:r>
              <a:rPr lang="cs-CZ" dirty="0" smtClean="0"/>
              <a:t>edostatek energie , ATP – úbytek výkonnosti a hmotnosti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/>
              <a:t>p</a:t>
            </a:r>
            <a:r>
              <a:rPr lang="cs-CZ" dirty="0" smtClean="0"/>
              <a:t>oruchy metabolismu tuků a bílkovin –( v dechu i moči  aceton 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7855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Cukrovka - typy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196752"/>
            <a:ext cx="4191000" cy="56612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000" b="1" i="1" dirty="0" smtClean="0"/>
              <a:t>I. typ  závislý na inzulínu</a:t>
            </a:r>
          </a:p>
          <a:p>
            <a:pPr marL="0" indent="0">
              <a:buNone/>
            </a:pPr>
            <a:r>
              <a:rPr lang="cs-CZ" sz="2000" dirty="0"/>
              <a:t>v</a:t>
            </a:r>
            <a:r>
              <a:rPr lang="cs-CZ" sz="2000" dirty="0" smtClean="0"/>
              <a:t>zniká častěji v mládí, inzulínu je naprostý nedostatek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/>
              <a:t>l</a:t>
            </a:r>
            <a:r>
              <a:rPr lang="cs-CZ" sz="2000" dirty="0" smtClean="0"/>
              <a:t>éčba </a:t>
            </a:r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aplikace inzulínu do těla 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b="1" i="1" dirty="0" smtClean="0"/>
              <a:t>II. typ  na inzulínu nezávislý</a:t>
            </a:r>
            <a:endParaRPr lang="cs-CZ" sz="2000" b="1" dirty="0" smtClean="0"/>
          </a:p>
          <a:p>
            <a:pPr marL="0" indent="0">
              <a:buNone/>
            </a:pPr>
            <a:r>
              <a:rPr lang="cs-CZ" sz="2000" dirty="0"/>
              <a:t>v</a:t>
            </a:r>
            <a:r>
              <a:rPr lang="cs-CZ" sz="2000" dirty="0" smtClean="0"/>
              <a:t>zniká spíše u starších lidí v důsledku opotřebování slinivky břišní</a:t>
            </a:r>
          </a:p>
          <a:p>
            <a:pPr marL="0" indent="0">
              <a:buNone/>
            </a:pPr>
            <a:r>
              <a:rPr lang="cs-CZ" sz="2000" dirty="0"/>
              <a:t>v</a:t>
            </a:r>
            <a:r>
              <a:rPr lang="cs-CZ" sz="2000" dirty="0" smtClean="0"/>
              <a:t>ýskyt</a:t>
            </a:r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obézní lidé</a:t>
            </a:r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rodinné dispozice</a:t>
            </a:r>
          </a:p>
          <a:p>
            <a:pPr marL="0" indent="0">
              <a:buNone/>
            </a:pPr>
            <a:r>
              <a:rPr lang="cs-CZ" sz="2000" dirty="0"/>
              <a:t>l</a:t>
            </a:r>
            <a:r>
              <a:rPr lang="cs-CZ" sz="2000" dirty="0" smtClean="0"/>
              <a:t>éčba</a:t>
            </a:r>
          </a:p>
          <a:p>
            <a:pPr marL="0" indent="0">
              <a:buNone/>
            </a:pPr>
            <a:r>
              <a:rPr lang="cs-CZ" sz="2000" dirty="0"/>
              <a:t>	</a:t>
            </a:r>
            <a:r>
              <a:rPr lang="cs-CZ" sz="2000" dirty="0" smtClean="0"/>
              <a:t>dieta, tablety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	</a:t>
            </a:r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718676"/>
            <a:ext cx="1733550" cy="263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565" y="4005064"/>
            <a:ext cx="1944216" cy="2002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887367"/>
            <a:ext cx="167640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040" y="1124744"/>
            <a:ext cx="2466975" cy="2201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120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cukrovka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ůže způsobit</a:t>
            </a:r>
          </a:p>
          <a:p>
            <a:pPr marL="0" indent="0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  poškození zraku → šedý zákal, postižení sítnice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  zužování cév  → infarkt myokardu</a:t>
            </a:r>
          </a:p>
          <a:p>
            <a:pPr lvl="1">
              <a:buFont typeface="Wingdings" pitchFamily="2" charset="2"/>
              <a:buChar char="q"/>
            </a:pPr>
            <a:r>
              <a:rPr lang="cs-CZ" dirty="0"/>
              <a:t> </a:t>
            </a:r>
            <a:r>
              <a:rPr lang="cs-CZ" dirty="0" smtClean="0"/>
              <a:t> poškození ledvin</a:t>
            </a:r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  špatně hojitelné kožní infekce</a:t>
            </a:r>
          </a:p>
          <a:p>
            <a:pPr lvl="1">
              <a:buFont typeface="Wingdings" pitchFamily="2" charset="2"/>
              <a:buChar char="q"/>
            </a:pPr>
            <a:r>
              <a:rPr lang="cs-CZ" dirty="0"/>
              <a:t> </a:t>
            </a:r>
            <a:r>
              <a:rPr lang="cs-CZ" dirty="0" smtClean="0"/>
              <a:t> snížení obranyschopnosti člověka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260001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800" dirty="0">
                <a:hlinkClick r:id="rId2"/>
              </a:rPr>
              <a:t>http://www.google.cz/search?hl=cs&amp;cp=5&amp;gs_id=i&amp;xhr=t&amp;q=cukrovka&amp;bav=on.2,or.r_gc.r_pw.r_qf.&amp;</a:t>
            </a:r>
            <a:r>
              <a:rPr lang="cs-CZ" sz="800" dirty="0" smtClean="0">
                <a:hlinkClick r:id="rId2"/>
              </a:rPr>
              <a:t>bpcl=38626820&amp;biw=1366&amp;bih=673&amp;wrapid=tljp135289137838308&amp;um=1&amp;ie=UTF-8&amp;tbm=isch&amp;source=og&amp;sa=N&amp;tab=wi&amp;ei=m32jUObFKZTS4QSFv4HADQ</a:t>
            </a:r>
            <a:endParaRPr lang="cs-CZ" sz="800" dirty="0" smtClean="0"/>
          </a:p>
          <a:p>
            <a:r>
              <a:rPr lang="cs-CZ" sz="800" dirty="0">
                <a:hlinkClick r:id="rId3"/>
              </a:rPr>
              <a:t>http://www.google.cz/search?hl=cs&amp;pq=cukrovka&amp;cp=10&amp;gs_id=9&amp;xhr=t&amp;q=cukrovka+2.+typu&amp;bav=on.2,or.r_gc.r_pw.r_qf.&amp;</a:t>
            </a:r>
            <a:r>
              <a:rPr lang="cs-CZ" sz="800" dirty="0" smtClean="0">
                <a:hlinkClick r:id="rId3"/>
              </a:rPr>
              <a:t>bpcl=38626820&amp;biw=1366&amp;bih=673&amp;wrapid=tljp135289148646822&amp;um=1&amp;ie=UTF-8&amp;tbm=isch&amp;source=og&amp;sa=N&amp;tab=wi&amp;ei=Cn6jUOfTMsb14QTEvoGwBQ</a:t>
            </a:r>
            <a:endParaRPr lang="cs-CZ" sz="800" dirty="0" smtClean="0"/>
          </a:p>
          <a:p>
            <a:r>
              <a:rPr lang="cs-CZ" sz="800" dirty="0">
                <a:hlinkClick r:id="rId3"/>
              </a:rPr>
              <a:t>http://www.google.cz/search?hl=cs&amp;pq=cukrovka&amp;cp=10&amp;gs_id=9&amp;xhr=t&amp;q=cukrovka+2.+typu&amp;bav=on.2,or.r_gc.r_pw.r_qf.&amp;</a:t>
            </a:r>
            <a:r>
              <a:rPr lang="cs-CZ" sz="800" dirty="0" smtClean="0">
                <a:hlinkClick r:id="rId3"/>
              </a:rPr>
              <a:t>bpcl=38626820&amp;biw=1366&amp;bih=673&amp;wrapid=tljp135289148646822&amp;um=1&amp;ie=UTF-8&amp;tbm=isch&amp;source=og&amp;sa=N&amp;tab=wi&amp;ei=Cn6jUOfTMsb14QTEvoGwBQ</a:t>
            </a:r>
            <a:endParaRPr lang="cs-CZ" sz="800" dirty="0" smtClean="0"/>
          </a:p>
          <a:p>
            <a:r>
              <a:rPr lang="cs-CZ" sz="800" dirty="0"/>
              <a:t>http://www.google.cz/search?hl=cs&amp;pq=cukrovka+2.+typu&amp;cp=10&amp;gs_id=7&amp;xhr=t&amp;q=cukrovka+1.+typu&amp;bav=on.2,or.r_gc.r_pw.r_qf.&amp;</a:t>
            </a:r>
            <a:r>
              <a:rPr lang="cs-CZ" sz="800" dirty="0" smtClean="0"/>
              <a:t>bpcl=38626820&amp;biw=1366&amp;bih=673&amp;wrapid=tljp135289167216222&amp;um=1&amp;ie=UTF-8&amp;tbm=isch&amp;source=og&amp;sa=N&amp;tab=wi&amp;ei=wn6jUNfUHebc4QSmp4DwBg</a:t>
            </a:r>
          </a:p>
          <a:p>
            <a:r>
              <a:rPr lang="cs-CZ" sz="800" dirty="0"/>
              <a:t>http://www.google.cz/search?hl=cs&amp;cp=5&amp;gs_id=i&amp;xhr=t&amp;q=cukrovka&amp;bav=on.2,or.r_gc.r_pw.r_qf.&amp;bpcl=38626820&amp;biw=1366&amp;bih=673&amp;wrapid=tljp135289184039608&amp;um=1&amp;ie=UTF-8&amp;tbm=isch&amp;source=og&amp;sa=N&amp;tab=wi&amp;ei=aX-jUNHtE6b_4QT_wIC4Bw</a:t>
            </a:r>
          </a:p>
        </p:txBody>
      </p:sp>
    </p:spTree>
    <p:extLst>
      <p:ext uri="{BB962C8B-B14F-4D97-AF65-F5344CB8AC3E}">
        <p14:creationId xmlns:p14="http://schemas.microsoft.com/office/powerpoint/2010/main" val="196703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57</TotalTime>
  <Words>154</Words>
  <Application>Microsoft Office PowerPoint</Application>
  <PresentationFormat>Předvádění na obrazovce (4:3)</PresentationFormat>
  <Paragraphs>50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Cesta</vt:lpstr>
      <vt:lpstr>cukrovka</vt:lpstr>
      <vt:lpstr>cukrovka</vt:lpstr>
      <vt:lpstr>cukrovka</vt:lpstr>
      <vt:lpstr>Cukrovka - typy</vt:lpstr>
      <vt:lpstr>cukrovka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obezita</dc:title>
  <dc:creator>Kamila Černá</dc:creator>
  <cp:lastModifiedBy>Jana Poláková</cp:lastModifiedBy>
  <cp:revision>13</cp:revision>
  <dcterms:created xsi:type="dcterms:W3CDTF">2012-11-14T10:16:49Z</dcterms:created>
  <dcterms:modified xsi:type="dcterms:W3CDTF">2012-11-19T14:13:29Z</dcterms:modified>
</cp:coreProperties>
</file>