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4D2E49-FB13-4A1B-BC8C-A150EF86188D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cp=4&amp;gs_id=e&amp;xhr=t&amp;q=obezita&amp;bav=on.2,or.r_gc.r_pw.r_qf.&amp;bpcl=38626820&amp;biw=1366&amp;bih=673&amp;wrapid=tljp135288910870506&amp;um=1&amp;ie=UTF-8&amp;tbm=isch&amp;source=og&amp;sa=N&amp;tab=wi&amp;ei=vXSjUKveFOj04QTlvYHAB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obezita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Civilizační </a:t>
            </a:r>
            <a:r>
              <a:rPr lang="cs-CZ" smtClean="0"/>
              <a:t>choroby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5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Obezita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6728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tylost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adměrné hromadění energetických zásob v podobě tuku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02" y="4365104"/>
            <a:ext cx="2619375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90365"/>
            <a:ext cx="1790700" cy="255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28306"/>
            <a:ext cx="2808312" cy="1856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559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obezita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ři otylosti se zvyšuje tělesná hmotnost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→ více se zatěžuje činnost srdce, plic, kloubů, </a:t>
            </a:r>
          </a:p>
          <a:p>
            <a:pPr marL="0" indent="0">
              <a:buNone/>
            </a:pPr>
            <a:r>
              <a:rPr lang="cs-CZ" dirty="0" smtClean="0"/>
              <a:t>zvyšování krevního tlaku, objevují se žlučníkové </a:t>
            </a:r>
          </a:p>
          <a:p>
            <a:pPr marL="0" indent="0">
              <a:buNone/>
            </a:pPr>
            <a:r>
              <a:rPr lang="cs-CZ" dirty="0" smtClean="0"/>
              <a:t>potíže, cukrovka, kýla, snižuje se odolnost </a:t>
            </a:r>
          </a:p>
          <a:p>
            <a:pPr marL="0" indent="0">
              <a:buNone/>
            </a:pPr>
            <a:r>
              <a:rPr lang="cs-CZ" dirty="0" smtClean="0"/>
              <a:t>organismu vůči infekcím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785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obezita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Příčiny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hormonální vlivy, metabolická porucha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dědičné vlivy ( „konstituční typ“ po rodičích 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větší příjem energie ( přejídání ) x menší 	výdej energie ( málo pohybu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1209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Obezita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léčba</a:t>
            </a:r>
          </a:p>
          <a:p>
            <a:pPr lvl="1">
              <a:buFont typeface="Wingdings" pitchFamily="2" charset="2"/>
              <a:buChar char="q"/>
            </a:pPr>
            <a:r>
              <a:rPr lang="cs-CZ" i="1" dirty="0" smtClean="0"/>
              <a:t>úprava příjmu potravy </a:t>
            </a:r>
            <a:r>
              <a:rPr lang="cs-CZ" dirty="0" smtClean="0"/>
              <a:t>– snížení energetické hodnoty, rozložení na víc menších dávek během dne, popř. redukční dieta pod kontrolou lékaře</a:t>
            </a:r>
          </a:p>
          <a:p>
            <a:pPr lvl="1">
              <a:buFont typeface="Wingdings" pitchFamily="2" charset="2"/>
              <a:buChar char="q"/>
            </a:pPr>
            <a:endParaRPr lang="cs-CZ" dirty="0" smtClean="0"/>
          </a:p>
          <a:p>
            <a:pPr lvl="1">
              <a:buFont typeface="Wingdings" pitchFamily="2" charset="2"/>
              <a:buChar char="q"/>
            </a:pPr>
            <a:r>
              <a:rPr lang="cs-CZ" i="1" dirty="0"/>
              <a:t>v</a:t>
            </a:r>
            <a:r>
              <a:rPr lang="cs-CZ" i="1" dirty="0" smtClean="0"/>
              <a:t>hodná pohybová aktivita</a:t>
            </a:r>
            <a:r>
              <a:rPr lang="cs-CZ" dirty="0" smtClean="0"/>
              <a:t> </a:t>
            </a:r>
          </a:p>
          <a:p>
            <a:pPr lvl="1">
              <a:buFont typeface="Wingdings" pitchFamily="2" charset="2"/>
              <a:buChar char="q"/>
            </a:pPr>
            <a:endParaRPr lang="cs-CZ" dirty="0" smtClean="0"/>
          </a:p>
          <a:p>
            <a:pPr lvl="1">
              <a:buFont typeface="Wingdings" pitchFamily="2" charset="2"/>
              <a:buChar char="q"/>
            </a:pPr>
            <a:r>
              <a:rPr lang="cs-CZ" i="1" dirty="0"/>
              <a:t>l</a:t>
            </a:r>
            <a:r>
              <a:rPr lang="cs-CZ" i="1" dirty="0" smtClean="0"/>
              <a:t>éky na tlumení chuti k jídlu – anorektika</a:t>
            </a:r>
            <a:r>
              <a:rPr lang="cs-CZ" dirty="0" smtClean="0"/>
              <a:t> – pouze vybrané případy</a:t>
            </a:r>
            <a:endParaRPr lang="cs-CZ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12776"/>
            <a:ext cx="3312368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789040"/>
            <a:ext cx="3096344" cy="241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0001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00" dirty="0">
                <a:hlinkClick r:id="rId2"/>
              </a:rPr>
              <a:t>http://www.google.cz/search?hl=cs&amp;cp=4&amp;gs_id=e&amp;xhr=t&amp;q=obezita&amp;bav=on.2,or.r_gc.r_pw.r_qf.&amp;</a:t>
            </a:r>
            <a:r>
              <a:rPr lang="cs-CZ" sz="800" dirty="0" smtClean="0">
                <a:hlinkClick r:id="rId2"/>
              </a:rPr>
              <a:t>bpcl=38626820&amp;biw=1366&amp;bih=673&amp;wrapid=tljp135288910870506&amp;um=1&amp;ie=UTF-8&amp;tbm=isch&amp;source=og&amp;sa=N&amp;tab=wi&amp;ei=vXSjUKveFOj04QTlvYHABA</a:t>
            </a:r>
            <a:endParaRPr lang="cs-CZ" sz="800" dirty="0" smtClean="0"/>
          </a:p>
          <a:p>
            <a:r>
              <a:rPr lang="cs-CZ" sz="800" dirty="0">
                <a:hlinkClick r:id="rId2"/>
              </a:rPr>
              <a:t>http://www.google.cz/search?hl=cs&amp;cp=4&amp;gs_id=e&amp;xhr=t&amp;q=obezita&amp;bav=on.2,or.r_gc.r_pw.r_qf.&amp;</a:t>
            </a:r>
            <a:r>
              <a:rPr lang="cs-CZ" sz="800" dirty="0" smtClean="0">
                <a:hlinkClick r:id="rId2"/>
              </a:rPr>
              <a:t>bpcl=38626820&amp;biw=1366&amp;bih=673&amp;wrapid=tljp135288910870506&amp;um=1&amp;ie=UTF-8&amp;tbm=isch&amp;source=og&amp;sa=N&amp;tab=wi&amp;ei=vXSjUKveFOj04QTlvYHABA</a:t>
            </a:r>
            <a:endParaRPr lang="cs-CZ" sz="800" dirty="0" smtClean="0"/>
          </a:p>
          <a:p>
            <a:r>
              <a:rPr lang="cs-CZ" sz="800" dirty="0">
                <a:hlinkClick r:id="rId2"/>
              </a:rPr>
              <a:t>http://www.google.cz/search?hl=cs&amp;cp=4&amp;gs_id=e&amp;xhr=t&amp;q=obezita&amp;bav=on.2,or.r_gc.r_pw.r_qf.&amp;</a:t>
            </a:r>
            <a:r>
              <a:rPr lang="cs-CZ" sz="800" dirty="0" smtClean="0">
                <a:hlinkClick r:id="rId2"/>
              </a:rPr>
              <a:t>bpcl=38626820&amp;biw=1366&amp;bih=673&amp;wrapid=tljp135288910870506&amp;um=1&amp;ie=UTF-8&amp;tbm=isch&amp;source=og&amp;sa=N&amp;tab=wi&amp;ei=vXSjUKveFOj04QTlvYHABA</a:t>
            </a:r>
            <a:endParaRPr lang="cs-CZ" sz="800" dirty="0" smtClean="0"/>
          </a:p>
          <a:p>
            <a:r>
              <a:rPr lang="cs-CZ" sz="800" dirty="0">
                <a:hlinkClick r:id="rId2"/>
              </a:rPr>
              <a:t>http://www.google.cz/search?hl=cs&amp;cp=4&amp;gs_id=e&amp;xhr=t&amp;q=obezita&amp;bav=on.2,or.r_gc.r_pw.r_qf.&amp;</a:t>
            </a:r>
            <a:r>
              <a:rPr lang="cs-CZ" sz="800" dirty="0" smtClean="0">
                <a:hlinkClick r:id="rId2"/>
              </a:rPr>
              <a:t>bpcl=38626820&amp;biw=1366&amp;bih=673&amp;wrapid=tljp135288910870506&amp;um=1&amp;ie=UTF-8&amp;tbm=isch&amp;source=og&amp;sa=N&amp;tab=wi&amp;ei=vXSjUKveFOj04QTlvYHABA</a:t>
            </a:r>
            <a:endParaRPr lang="cs-CZ" sz="800" dirty="0" smtClean="0"/>
          </a:p>
          <a:p>
            <a:r>
              <a:rPr lang="cs-CZ" sz="800" dirty="0"/>
              <a:t>http://www.google.cz/search?hl=cs&amp;cp=4&amp;gs_id=e&amp;xhr=t&amp;q=obezita&amp;bav=on.2,or.r_gc.r_pw.r_qf.&amp;bpcl=38626820&amp;biw=1366&amp;bih=673&amp;wrapid=tljp135288910870506&amp;um=1&amp;ie=UTF-8&amp;tbm=isch&amp;source=og&amp;sa=N&amp;tab=wi&amp;ei=vXSjUKveFOj04QTlvYHABA</a:t>
            </a:r>
          </a:p>
        </p:txBody>
      </p:sp>
    </p:spTree>
    <p:extLst>
      <p:ext uri="{BB962C8B-B14F-4D97-AF65-F5344CB8AC3E}">
        <p14:creationId xmlns:p14="http://schemas.microsoft.com/office/powerpoint/2010/main" val="196703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</TotalTime>
  <Words>118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obezita</vt:lpstr>
      <vt:lpstr>Obezita</vt:lpstr>
      <vt:lpstr>obezita</vt:lpstr>
      <vt:lpstr>obezita</vt:lpstr>
      <vt:lpstr>Obezita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obezita</dc:title>
  <dc:creator>Kamila Černá</dc:creator>
  <cp:lastModifiedBy>Kamila Černá</cp:lastModifiedBy>
  <cp:revision>6</cp:revision>
  <dcterms:created xsi:type="dcterms:W3CDTF">2012-11-14T10:16:49Z</dcterms:created>
  <dcterms:modified xsi:type="dcterms:W3CDTF">2012-11-14T10:43:11Z</dcterms:modified>
</cp:coreProperties>
</file>