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9B9D0-0F5C-41D9-8FF1-AC10E0B3EFEF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7D252EA-EF9B-40F3-96F9-4FFBBE4D4A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9B9D0-0F5C-41D9-8FF1-AC10E0B3EFEF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7D252EA-EF9B-40F3-96F9-4FFBBE4D4A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9B9D0-0F5C-41D9-8FF1-AC10E0B3EFEF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252EA-EF9B-40F3-96F9-4FFBBE4D4AA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9B9D0-0F5C-41D9-8FF1-AC10E0B3EFEF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252EA-EF9B-40F3-96F9-4FFBBE4D4A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9B9D0-0F5C-41D9-8FF1-AC10E0B3EFEF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7D252EA-EF9B-40F3-96F9-4FFBBE4D4AA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9B9D0-0F5C-41D9-8FF1-AC10E0B3EFEF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252EA-EF9B-40F3-96F9-4FFBBE4D4A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9B9D0-0F5C-41D9-8FF1-AC10E0B3EFEF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252EA-EF9B-40F3-96F9-4FFBBE4D4A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9B9D0-0F5C-41D9-8FF1-AC10E0B3EFEF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252EA-EF9B-40F3-96F9-4FFBBE4D4A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9B9D0-0F5C-41D9-8FF1-AC10E0B3EFEF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252EA-EF9B-40F3-96F9-4FFBBE4D4AA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9B9D0-0F5C-41D9-8FF1-AC10E0B3EFEF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252EA-EF9B-40F3-96F9-4FFBBE4D4A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9B9D0-0F5C-41D9-8FF1-AC10E0B3EFEF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252EA-EF9B-40F3-96F9-4FFBBE4D4A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EC9B9D0-0F5C-41D9-8FF1-AC10E0B3EFEF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7D252EA-EF9B-40F3-96F9-4FFBBE4D4AA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q=n%C3%A1levkovit%C3%BD+hrudn%C3%ADk&amp;bav=on.2,or.r_gc.r_pw.r_qf.&amp;bpcl=38626820&amp;biw=1366&amp;bih=673&amp;wrapid=tlif135288767386710&amp;um=1&amp;ie=UTF-8&amp;tbm=isch&amp;source=og&amp;sa=N&amp;tab=wi&amp;ei=NG-jUPewEoXe4QSZ5IG4Dw" TargetMode="External"/><Relationship Id="rId2" Type="http://schemas.openxmlformats.org/officeDocument/2006/relationships/hyperlink" Target="http://www.google.cz/search?hl=cs&amp;cp=18&amp;gs_id=1y&amp;xhr=t&amp;q=asymetrie+obli%C4%8Deje&amp;bav=on.2,or.r_gc.r_pw.r_qf.&amp;bpcl=38626820&amp;biw=1366&amp;bih=673&amp;wrapid=tljp1352886821362034&amp;um=1&amp;ie=UTF-8&amp;tbm=isch&amp;source=og&amp;sa=N&amp;tab=wi&amp;ei=2WujUMzPMeLe4QSX-oGQB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Vrozené vady pohybového aparátu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Kosterní a svalová soustava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348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odchylky ve tvaru lebky</a:t>
            </a:r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ozštěp patra, horní čelisti a rtu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ončetiny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ostižení kyčelního kloubu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eformity hrudníku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řekřížená lateralita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2538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Odchylky ve tvaru lebky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ebka nadměrně krátká, úzká, velká, malá…..</a:t>
            </a:r>
          </a:p>
          <a:p>
            <a:pPr marL="0" indent="0">
              <a:buNone/>
            </a:pPr>
            <a:r>
              <a:rPr lang="cs-CZ" dirty="0" smtClean="0"/>
              <a:t>asymetrie obličeje a hlavy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říčina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nejčastěji předčasný uzávěr 1 či více švů</a:t>
            </a:r>
            <a:endParaRPr lang="cs-CZ" dirty="0"/>
          </a:p>
        </p:txBody>
      </p:sp>
      <p:pic>
        <p:nvPicPr>
          <p:cNvPr id="1026" name="Picture 2" descr="http://t1.gstatic.com/images?q=tbn:ANd9GcTIyLtNSG4T_diY81VRZum_yzGzDdHhb-0J2dmDgeX_U8u1yONJ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564904"/>
            <a:ext cx="1714500" cy="228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5555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Rozštěp patra, horní čelisti a rtu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ýskyt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na jedné či obou stranách </a:t>
            </a:r>
          </a:p>
          <a:p>
            <a:pPr marL="0" indent="0">
              <a:buNone/>
            </a:pPr>
            <a:r>
              <a:rPr lang="cs-CZ" dirty="0" smtClean="0"/>
              <a:t>       ( převažuje levostranný 1 : 513 )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i="1" dirty="0"/>
              <a:t>n</a:t>
            </a:r>
            <a:r>
              <a:rPr lang="cs-CZ" i="1" dirty="0" smtClean="0"/>
              <a:t>ejlehčí forma </a:t>
            </a:r>
            <a:r>
              <a:rPr lang="cs-CZ" dirty="0" smtClean="0"/>
              <a:t>– rozštěp rtů </a:t>
            </a:r>
          </a:p>
          <a:p>
            <a:pPr marL="0" indent="0">
              <a:buNone/>
            </a:pPr>
            <a:r>
              <a:rPr lang="cs-CZ" i="1" dirty="0"/>
              <a:t>s</a:t>
            </a:r>
            <a:r>
              <a:rPr lang="cs-CZ" i="1" dirty="0" smtClean="0"/>
              <a:t>třední forma </a:t>
            </a:r>
            <a:r>
              <a:rPr lang="cs-CZ" dirty="0" smtClean="0"/>
              <a:t>– rozštěp rtů a horního patra</a:t>
            </a:r>
          </a:p>
          <a:p>
            <a:pPr marL="0" indent="0">
              <a:buNone/>
            </a:pPr>
            <a:r>
              <a:rPr lang="cs-CZ" i="1" dirty="0"/>
              <a:t>n</a:t>
            </a:r>
            <a:r>
              <a:rPr lang="cs-CZ" i="1" dirty="0" smtClean="0"/>
              <a:t>ejvážnější forma </a:t>
            </a:r>
            <a:r>
              <a:rPr lang="cs-CZ" dirty="0" smtClean="0"/>
              <a:t>– rozštěp patra, postižení 					     tvrdého a měkkého patra a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čípku → spojení dutiny nosní a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ústní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roblémy se sáním, huhňavostí, plastická </a:t>
            </a:r>
            <a:r>
              <a:rPr lang="cs-CZ" dirty="0" err="1" smtClean="0"/>
              <a:t>chirirgie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772816"/>
            <a:ext cx="1562100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6993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Končetiny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hybí úplně, částečně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rsty srostlé či přespočetné</a:t>
            </a:r>
            <a:endParaRPr lang="cs-CZ" dirty="0"/>
          </a:p>
        </p:txBody>
      </p:sp>
      <p:sp>
        <p:nvSpPr>
          <p:cNvPr id="4" name="AutoShape 2" descr="data:image/jpeg;base64,/9j/4AAQSkZJRgABAQAAAQABAAD/2wBDAAkGBwgHBgkIBwgKCgkLDRYPDQwMDRsUFRAWIB0iIiAdHx8kKDQsJCYxJx8fLT0tMTU3Ojo6Iys/RD84QzQ5Ojf/2wBDAQoKCg0MDRoPDxo3JR8lNzc3Nzc3Nzc3Nzc3Nzc3Nzc3Nzc3Nzc3Nzc3Nzc3Nzc3Nzc3Nzc3Nzc3Nzc3Nzc3Nzf/wAARCACQAV0DASIAAhEBAxEB/8QAGwAAAgMBAQEAAAAAAAAAAAAABAUBAgMGAAf/xAA2EAABBAEDAwMDAwMEAAcAAAABAAIDEQQSITEFQVETImEGcYEUMpEjobFCUsHRBzNDU2Jzsv/EABgBAAMBAQAAAAAAAAAAAAAAAAABAgME/8QAHxEBAQEBAAMBAQEBAQAAAAAAAAECEQMhMRJBURNh/9oADAMBAAIRAxEAPwD68AV6vlSeFB2CCQSql/nZQSsyUGsXWqEgG14urbuqEk9kgq8g9kPKWgK0r1zvWOrSsmMGMAC3Zz6v+ErqRWcXVPMd4e4g9lq+Ig2D/C5OLKzIW+q2dx770QnOB1xs+H68+loa7S4/KmblXfHrJtG8gU60D1XqDcGHWRqc401t8lCydcxi72ep99OyVdfyhkR4zmOBaSUa169FnF/XtLutZkpI0xBvij/2iMTOaQ8yDSWML9jsaScZIIa0sbt8KuW5zIpdO1wv/wDyVEtdF8eeem7+p5kx1Mlc1p30t2C8ZJdIL3Eki90vxTK2JpjIogIoOf6dyHgbKZTuM8afqBW+yybOXOttkIDNmMcf3oIjHmbG1ltNefKu6rPHj79Haro2odJp+6pLOyT9gINdwh2vc+r5Tmuo1jhhBIdW5RzHkUQUtxiiwSABaqIGfrCO6sclunVI4Mb5KEZESbPCR5uQ7Iyi0v0xsNAX4S1eKzn9Xjqoc7FcaZKCSfCjqmYcbDfIw+87NPi1zQcBA5rXWSDXwh39XOT01kcrv6rXaT+Cl+uz20145nguIeq8vldbidyTur9TmbBExsbtjV/BQMVSV7t1PUQP0R/1EEG/ys5W1k4vjvMt2e9G+ya47I2McS8cbUO65/El/qPBrc3YTCHSDZkseEuw+Tg6TKLfbYAQ0Uz3SE+4jylc2SX55iB9ocm2MCX6S2mDg3yr/V+Rn/y77FT9YbgtjYwB00nAPZax9XypNnta6+wFJL9RGNr8XSLJmADvApH4EvoUa/NottpzxZ4PflGtbbB8FR+s1NJvcJZ1HL9OWFjKuSyVbSXML2OvyE5qMr4rPaG4+P68j6IEgcHt1bG6s/fYJx0jp2HHBMynuMzdDy5wuvAoJHE46uU0xckx0Wko/M+otoyT6dwXMhY50x9Jum9Qtwsnfb5PFL0XQ8GDLbkRNe2nagyxpB/i/wC6Ox8gTR337q4+6f4z/hdpdL0PDlOQXep/XeHup37SL42/+R5vlZu+nMAsYB6rS39zmuFu++1bcCgKTlimjaLjN+wu0rb0TCbkOmZGW6mFjmB3tIIr+aFKkP05gM1amSSWf9buP4pOg3ZXoBP8Z/wdphbr3WgbbbUPAa0r0JtaM1C2rtYSEXuipdkunc7UlTaOeEPkZLYo3Pcfa0WVV52Sbq+dAYzjCZpldtpBSuuKzntLepdeynuc6AiGMcbWUBj5rpC2SUB7nbk/K9ksLonRGgDzslmFIWTyY5O7Pc37LC3+uyZkO8ydxgfJYsjgJH0HIdKJ43O2Et7/AGReW6R+O4cbJR9OEMyMuFxNinApf+qlnHXN0AtDSHNI3PhIs/JdH1GLHb+wkvA/ymUUjWAkuHCQZU2r6mgaf2+ia+d0X38F4eteLH9PdKvqfIkjxY3MJGuQM2+U6ZQANJF9WnXjYzGbu/UNdt8KZ9T0fAxwhY0GqaP8K7tQYdRsAXS8ZG6Gng0FjkZA9GQR7nQQE++xSw9TZ1L02RxFpY63G7tMGPIbRqglPQcExQukcCDZKPfkaDRTtOevg10w0jSPhaucwOaDufhAY9zyUD+0X+VcOl9dofQbwAE5/pb95NoKcBpaQfKMYdNa2pdBkaG7lVycyT0nFpoAFa9crfO6t+n1MgYHOHJJ2CQwysyS6STZxJsfKviETsLy4XXCCnP6TMsgaH/2Ky1bfbqxmSHOMGCNzWnchIcjIGDO+KRg97rDim2Nks8UUB9Q4f6mISs/cDamUfTGFgGk7bhF5cTX9Okb3LTulmI9wx4w4btACNErpIi3yEoVpF9NvdKZRISSDta6KKIFJen4rsR8jq5KaQZDOXX+UU7SvPcMbrMQvaTblPo3AtbbqIXOdTvJ67iaRTWWSnmhpIF1XhHw++g31FKNOJRt3q3Y+yKik1BvtsoPq7WXiNHOsn8UjGSRwxmR5Aa0WSUX2O+gkkwyuslg2bA0D8ndPsaUvYGCq7rl+itkmknzCC31nlwsduycunfjR6r3PtaPJTl4fe+kuNSvDeA5bskI7rXFxWfph6p/qck/Kyay3ccLaXrn3nlNulSOc8jwnDR3SfpLSJ9+4T9ke2yuM6hg2VmjdT8KQKCEouivOslSR5U18IBhKbbsqx20WVJBvbhep17i1aGjhqYUA+M6iCmbd20sZor3ASNz/VXugwpni9hV/c0uK6hDbPWhd/UadQ+6+k52E3IwpYHbeo0i/BXzmZksM0kE4pzSQ6/Kx8kdXgs+KYmX+qh1g+7hwI3BSnOjkx82PMjs6dnDyO6vkMyMGV0+M0OYf3s8oyGQZkDXhuzhdEcLLnGlvKschj4rH+oWEu6fDozpZCNntTcYwMQ0jjspix99wkjqga0FLupYwf1LHmj5YCCjciCZri1rjpVsPHJIL9/koVazL5QAASduFeDCOS5rph+02LRjohew3WvT4Zo4neu8OcXWCOwS+J6DyYRqpTjYdtJI58oqX3E12UNmLG+E5fZsJYmRQ6GbJb+n1u8/KNkl9Tn+VaJoFk8Iv0dDxw+gHFvJNqgBdLrdwOFtlSDTQKyjFgLTPtOteuNmbq80bn472t5LTSmJlEEhbtWjHvCHFgGkbkOGxCJycaObHcyrPlGZmCWsdkwtvu9v/KFhdZ2dRWV7HTNyz0U9OMhBEn72OonynePpkj0P/goc44bI57RVqzHFrgs/6K3OPobtwrRjj+60a8OZVr2g9kEtJCC0EDlDeiAeEwjvTuqen70UFzsQNl9WtyKtXa6QnbdNZIwWVVrKOA3sEGXSYrpJWySGyBQWOfj68f0t6cfcnjoxsO6wmhvgIIvbIzFx9TqaxjdyUPi5Ls2cZDgRG0H02n/K91THMrWxEnQTuPK2axrGNDfHZOLlgyLIdZujewFJlis1NSzGi9wBG/hdN0zCdpaXCvhbZjHy66J6Zjlp1EJsAqxxhjaCsT4V8Y1Bq14GyoLlQurhMlnG1QyUopxqlYRH5QDtzCBsFm6+w+63F6V40RRCtAUzEHZaiVr9iaVJYm1fBWBiN7Gkg3c079wuf6/0BucTkY7gycDuNn/dN9U0fG6lk7Xup2xSsl+rzeV8zkjkY8xZDSCCQV7Gha0uDRW9il131R0vU39ZCP8A7AP8rmWRGN3kFc+s/mujOuxrE3ZWLQCrCr2U1/KhXGb2tcLoK0LAeAFoGbKWiuAgK+mCbKuWU0/Cs0A1stCADRCAEEe+4WE8ZAPdHOZq3HZVdGHBIE5icQNtldw0x0mDohVIDKBANqpC6Uzvc+cMbwEywotTm32S5rAZnOPlOemtLhstszjHV9t5Iw1wAUww24AoySH2AgcKIGjkqktGta1hFBcx1PGOFkF7P/Jefb8fC6d2+wQXUI45YHRvLRY58HylrPYebyuejlLue60qwf8AKwgbvRNkI2Jp8crndPUQitijGmhsPysmx/1B4RDAL2QS8TSbC000dx+V5mzqWpI2QOp0+3bdeDSBdLTcDYKGgu5QGTm+6wFRzfKK0A2Razcwj5QCzLxw+qG9qsMAiGqTsLTLQHEbbIXL/qzx47eXHf7JyF3g/oOGcmT1nj28rqo2tjHtQnTYRBjNaANwityQLXRJyMLe1clVcfCkNN7qwj8/3TKstJKu2LglXsDYNU6jVIJ7Q0cqzfssyVZjwAgjpQBa9ey8CAFaQuaHFo0oYSAABxITE0RXKxfAx4OyQCl7asFDTSM5oLefDe0amFBSt3qRtJKD5mXI+AwsLQw8krm5YtJLbvdPMmAtsg20pVkRljtQ3Cjc7GmLwMBR2WjfuoHK0Zxv2XPW0vXu+ysGUpP7tuFcHdBpaz+F4tojkqzTewViQQQeUEoBd0odHQUai2z4XtdtT4SkraYSEozjyU4md7f+klzzQP2VQuk4k1OIHFrqukQAYrX9yuWxYjqsjuut6fI0YjW3uBS2yx0LfWghB+o2MkEqXyk7CyqDHfJ+4UnSZPyJJXaYxQ8r36MyG3kkomKANdVIsNHCA5XPxzjZtAU141D/AJVmb0mP1FDWNHMOY30T8FLYaPdY6nK3zewW1t0VswbcLJtltLWI391NNs34WgAJFrOwFqOQpPjYAFq80EGlLD8Kb3JTDzuNuyyc1audsqONCzylAxeQ1pcTtW6x6HCcnLMztrdt9l6UeqfTugeT4CMw54sI1EC6/wABa5n9Zb06aNoDRZVtTATvfZLsLIdkn37DnZHta0cLVkvqJ4FfK8Gm9za8Cq+q29ygK3qJ+CrEkClWJwL3/demfpaXDwgPEndeDjSq0ktBI3XrQHQUSO6nTtwrqRturSz0bbflW0AfKlzqFqhcUBLwCKpBZMLXdkUQT3UObsT2SBDlwaeB+EoyIxZsLps1gLSe65/MaASpsXKTOaY3aT+FLT4KjLkAAs7hZxvFkjusdZ5W2aIcdx5UhxaAeVRpvvuFIdXG6hbdh71yrF23ysWu23CsDY/wEGvLwAAs3ODW7FS+3Nvuh3k3ScSmV2xrkpJ1B9mu5KazWAflc/nygSgeFU+lfjaMtbsE76VEZCLGy5uB5kka0A7ldp0eIsja4raMKN/StDQQ0bLMgDYBFOc3SQXBDkj/AEtcfwr4liISXWeFq2Lyrve8M2jP5VA2aRpPtYFJgusQiXp88Y502PwuWxJA5o3XV5Eb3W0S3+Fx2RG7DzZIhvpdsfjssvJP618d/hoxxBWrHU6v4QkEmsUtQSHb/wArKtBoN2rsd7gsY321S007ugxjXd1oDZ5Q8ZHC0bs7YoJo8mtuyHkkob0tHmu+wQWS/wBzW3ynIV+IbZJcrscS8AKrSXUBsFs1lPa4HcLeT0ydB09npxDyUa0/KCx5mmJvmuERG6zRTiWkxPpOLea2QkZOoXz8owixR7oeGNustd+4cIIRBdG/KjJIER8KYwQ8hTOB6RBQEN3YK8K2jbelWA/022tLtAdAvKVAVJQWquk2rheKAoSAPssZZKG3K1cA7nhYSMBH7kwByZCQaKQdSdsdJ38J7lY5c0lpSHNhc27O6mqhFPG6iXWs8eUUQeQiMt+xF2ljZQJ6vnZRqdjTN5TWJ2obKxJaVnjjuOFo8Dssa1XYd+Fe+QswKobq4CVCQQQsH/vC1IojdZ82e6rJVhlSARnyuZyBrmJPCe5z6bXC5twe6Vx+VU+p1THBDWyNHyu0wBH6LS8knwuQ6PierONVruMPFEbRpbwtsxjoREY2jU2MV8hWkLnAVsFb05CNtLR8rOSF7gQ6YAKrUqtDbNlZTTxRAlzh/KyeyBriNckjvDVV50N9uOxvy8pGGEpyXkQMP3Ipc91yB7Mtr5Gi3CtvhP5MxzP/AFQPhoSfrMkmU3XoIazue6nc7lWbyl8Z0kEIwU4CygWXV9kS0+3Y9lz1uIY4NbRO/wB1i/qMMTi0uLneBuUJmzmOIkHdZ4bPTx4yK1yE6nIk60memDOqxAj1LZfGoVaY4+THK0FrgVz/AFCNumFr97fx5CLcBjYolhHusClX5O4N5ZNieyB1apiew4XnzuMBcTsN3fCE6dIZwXg8m08Rz77PRqzcLZl/lYRteBwCiGO8hao6KxZSHizwnI5BHFJACE5wZPUhbuNtighg4JQjZKms+eUR2pC6AHlFIYxwc4lpBVn+4UVnCNI+617JhDGgAAKaUiqXgkHRaVFb72pL6+VUyHsFSU6T2H8qpYe7gPsp1OK8SKsoCpYzuXFVd6bR+3+VV8hqmoaRr38uNJkpk5UMbTdbdlzfUZ3zEljaHmk6miaLPP3SvNc1oOwSqo53Igc4bndLMiNsZJPPKZZuSGkgFKZWSZDttgp4qGeJLbB8hEOcCl0DvTDQD2pEtfdmlza+unPwSxwOy0DvZwhGPaDyETG4VVpGvVgGl4jSwqznUP8AhUfZaSVSSXqb6Y4nsCkUcjXNB3BPZOOrmonnwCkmPI13LRS1yz0f/T8zRkUXAfJXZw5jA2mEPPgC0j+nMLHkhbIY2knyF1EcbGCmtA+y2k9MawDsmQWAI2+TuVV0YH73OkP9kW+qrYLB4NoIFIZAaZTQh3sD7Mji4/KKmqkHK+uEAHM1od7QAhp2643NvYgikTKCTaFyZmxDcpWKhXji/a7sti3ZZY7mue8g/wCool42+y5+crohZ1AVGR5IpTHG97Glu2lezKLmA+d0biwmQWNtku8a49Qv9GWbIMkhJa3YUjmsl0NBJLQQ6j2R+PjsDSCN7RPoMLEpb1VoPJc2SRw20iF2r5S3phDG0DsmPVoTF07KfAPeIXkD5or5R076p6jBMHvLXM/9uqv8rbHaw81fXY2uIuytmNcN7S36V6xB1XEB2Y//AG+F0bMcHcAKnOAOqrARGNlSQusXR7IgwGtxSgQC9kGZ4k5nbYb+Fo+OyDR8IfFi0MsbFFsl7OAKZLhtfZXaDa8wA/sP4K0aOzhRQSoBUgUtNApRpKAdhoC9Y8K2nbleoKiVuxsqltjdaEgKjnUOEgze0DlDSu9vC2mla0e4pfPNJICI27eUyC5k4a3c/wB1z2dK+QkRgnynUuOX7yG/hA5IjiBsABKnCL9EdWqU33pY5UkWOw7gIXqP1V0qKV8AzYfVb21Lnj1NvU+pQwNnaWvcBTXjhKrns7km0tuu1qAZ5IQY3hmri1qyRrY3badJrbwhRnOb7GsJDe90sLJ9rszjjGFueXvJlIa01extbNzsrDkaZ/6kZNagKIWmFOGsl9QUSSQr5jA7pzXGrpK5i/zDbHm9WMEd0QXf090r6I4uxG3vSPmkDIyXkABJjSbqouOSv9pSKBtnfZOMzJjmDgCDYO65+PJFkA8LbLHcr6B9LZLWRNjdXK6mxWy+XdJzHRu/fXdd70/qEc8DLcNX3WsrKwweQFi997BWcQbVT8JpDytu0K5nYlGP27oSVwCDA9QyIsSAyyuoD45K4jq/1BDK95IdGxvJcmv1dPIciOBjqbouvyuMzYbje1x5BsrPWvbo8fjlz11fRpmz4scrDqa4agfKZyP8Ddc19HZDHdMhZe7BpXS7GqWN+qhfKPUywz/an/T4v6e65+El2VKRv7qXS9PI0f8AKnrWfExMDSSt46IPCwkkDARamCQOYCD32S77DeaISRkEDwfsvg3WMI9O6rl4h29OUhv2vb+xX3wPsbr5L/4o4gx+txZDQAMiL+SNv+lt4774x8s9dLfpjqcuHmta1xAP+V9O6L9Q6p2RzHYmrXyP6ehdk9UjjsgD3EhfTMfp8L8B0rPZPHuK+FdvvjPPjtnX0CJzJhYorQQ+Aub6ZlyNijJ5pdBi5YkADiE2ZjhRh0elw3C1kxQTsaVMdxaQ5pRzJGvHawgF5gfGbG6uyTbS8fymGhrvCykx2uHCAxb5buFIPlVMLmftKkPI2LbKQf/Z"/>
          <p:cNvSpPr>
            <a:spLocks noChangeAspect="1" noChangeArrowheads="1"/>
          </p:cNvSpPr>
          <p:nvPr/>
        </p:nvSpPr>
        <p:spPr bwMode="auto">
          <a:xfrm>
            <a:off x="63500" y="-668338"/>
            <a:ext cx="3324225" cy="1371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BDAAkGBwgHBgkIBwgKCgkLDRYPDQwMDRsUFRAWIB0iIiAdHx8kKDQsJCYxJx8fLT0tMTU3Ojo6Iys/RD84QzQ5Ojf/2wBDAQoKCg0MDRoPDxo3JR8lNzc3Nzc3Nzc3Nzc3Nzc3Nzc3Nzc3Nzc3Nzc3Nzc3Nzc3Nzc3Nzc3Nzc3Nzc3Nzc3Nzf/wAARCACQAV0DASIAAhEBAxEB/8QAGwAAAgMBAQEAAAAAAAAAAAAABAUBAgMGAAf/xAA2EAABBAEDAwMDAwMEAAcAAAABAAIDEQQSITEFQVETImEGcYEUMpEjobFCUsHRBzNDU2Jzsv/EABgBAAMBAQAAAAAAAAAAAAAAAAABAgME/8QAHxEBAQEBAAMBAQEBAQAAAAAAAAECEQMhMRJBURNh/9oADAMBAAIRAxEAPwD68AV6vlSeFB2CCQSql/nZQSsyUGsXWqEgG14urbuqEk9kgq8g9kPKWgK0r1zvWOrSsmMGMAC3Zz6v+ErqRWcXVPMd4e4g9lq+Ig2D/C5OLKzIW+q2dx770QnOB1xs+H68+loa7S4/KmblXfHrJtG8gU60D1XqDcGHWRqc401t8lCydcxi72ep99OyVdfyhkR4zmOBaSUa169FnF/XtLutZkpI0xBvij/2iMTOaQ8yDSWML9jsaScZIIa0sbt8KuW5zIpdO1wv/wDyVEtdF8eeem7+p5kx1Mlc1p30t2C8ZJdIL3Eki90vxTK2JpjIogIoOf6dyHgbKZTuM8afqBW+yybOXOttkIDNmMcf3oIjHmbG1ltNefKu6rPHj79Haro2odJp+6pLOyT9gINdwh2vc+r5Tmuo1jhhBIdW5RzHkUQUtxiiwSABaqIGfrCO6sclunVI4Mb5KEZESbPCR5uQ7Iyi0v0xsNAX4S1eKzn9Xjqoc7FcaZKCSfCjqmYcbDfIw+87NPi1zQcBA5rXWSDXwh39XOT01kcrv6rXaT+Cl+uz20145nguIeq8vldbidyTur9TmbBExsbtjV/BQMVSV7t1PUQP0R/1EEG/ys5W1k4vjvMt2e9G+ya47I2McS8cbUO65/El/qPBrc3YTCHSDZkseEuw+Tg6TKLfbYAQ0Uz3SE+4jylc2SX55iB9ocm2MCX6S2mDg3yr/V+Rn/y77FT9YbgtjYwB00nAPZax9XypNnta6+wFJL9RGNr8XSLJmADvApH4EvoUa/NottpzxZ4PflGtbbB8FR+s1NJvcJZ1HL9OWFjKuSyVbSXML2OvyE5qMr4rPaG4+P68j6IEgcHt1bG6s/fYJx0jp2HHBMynuMzdDy5wuvAoJHE46uU0xckx0Wko/M+otoyT6dwXMhY50x9Jum9Qtwsnfb5PFL0XQ8GDLbkRNe2nagyxpB/i/wC6Ox8gTR337q4+6f4z/hdpdL0PDlOQXep/XeHup37SL42/+R5vlZu+nMAsYB6rS39zmuFu++1bcCgKTlimjaLjN+wu0rb0TCbkOmZGW6mFjmB3tIIr+aFKkP05gM1amSSWf9buP4pOg3ZXoBP8Z/wdphbr3WgbbbUPAa0r0JtaM1C2rtYSEXuipdkunc7UlTaOeEPkZLYo3Pcfa0WVV52Sbq+dAYzjCZpldtpBSuuKzntLepdeynuc6AiGMcbWUBj5rpC2SUB7nbk/K9ksLonRGgDzslmFIWTyY5O7Pc37LC3+uyZkO8ydxgfJYsjgJH0HIdKJ43O2Et7/AGReW6R+O4cbJR9OEMyMuFxNinApf+qlnHXN0AtDSHNI3PhIs/JdH1GLHb+wkvA/ymUUjWAkuHCQZU2r6mgaf2+ia+d0X38F4eteLH9PdKvqfIkjxY3MJGuQM2+U6ZQANJF9WnXjYzGbu/UNdt8KZ9T0fAxwhY0GqaP8K7tQYdRsAXS8ZG6Gng0FjkZA9GQR7nQQE++xSw9TZ1L02RxFpY63G7tMGPIbRqglPQcExQukcCDZKPfkaDRTtOevg10w0jSPhaucwOaDufhAY9zyUD+0X+VcOl9dofQbwAE5/pb95NoKcBpaQfKMYdNa2pdBkaG7lVycyT0nFpoAFa9crfO6t+n1MgYHOHJJ2CQwysyS6STZxJsfKviETsLy4XXCCnP6TMsgaH/2Ky1bfbqxmSHOMGCNzWnchIcjIGDO+KRg97rDim2Nks8UUB9Q4f6mISs/cDamUfTGFgGk7bhF5cTX9Okb3LTulmI9wx4w4btACNErpIi3yEoVpF9NvdKZRISSDta6KKIFJen4rsR8jq5KaQZDOXX+UU7SvPcMbrMQvaTblPo3AtbbqIXOdTvJ67iaRTWWSnmhpIF1XhHw++g31FKNOJRt3q3Y+yKik1BvtsoPq7WXiNHOsn8UjGSRwxmR5Aa0WSUX2O+gkkwyuslg2bA0D8ndPsaUvYGCq7rl+itkmknzCC31nlwsduycunfjR6r3PtaPJTl4fe+kuNSvDeA5bskI7rXFxWfph6p/qck/Kyay3ccLaXrn3nlNulSOc8jwnDR3SfpLSJ9+4T9ke2yuM6hg2VmjdT8KQKCEouivOslSR5U18IBhKbbsqx20WVJBvbhep17i1aGjhqYUA+M6iCmbd20sZor3ASNz/VXugwpni9hV/c0uK6hDbPWhd/UadQ+6+k52E3IwpYHbeo0i/BXzmZksM0kE4pzSQ6/Kx8kdXgs+KYmX+qh1g+7hwI3BSnOjkx82PMjs6dnDyO6vkMyMGV0+M0OYf3s8oyGQZkDXhuzhdEcLLnGlvKschj4rH+oWEu6fDozpZCNntTcYwMQ0jjspix99wkjqga0FLupYwf1LHmj5YCCjciCZri1rjpVsPHJIL9/koVazL5QAASduFeDCOS5rph+02LRjohew3WvT4Zo4neu8OcXWCOwS+J6DyYRqpTjYdtJI58oqX3E12UNmLG+E5fZsJYmRQ6GbJb+n1u8/KNkl9Tn+VaJoFk8Iv0dDxw+gHFvJNqgBdLrdwOFtlSDTQKyjFgLTPtOteuNmbq80bn472t5LTSmJlEEhbtWjHvCHFgGkbkOGxCJycaObHcyrPlGZmCWsdkwtvu9v/KFhdZ2dRWV7HTNyz0U9OMhBEn72OonynePpkj0P/goc44bI57RVqzHFrgs/6K3OPobtwrRjj+60a8OZVr2g9kEtJCC0EDlDeiAeEwjvTuqen70UFzsQNl9WtyKtXa6QnbdNZIwWVVrKOA3sEGXSYrpJWySGyBQWOfj68f0t6cfcnjoxsO6wmhvgIIvbIzFx9TqaxjdyUPi5Ls2cZDgRG0H02n/K91THMrWxEnQTuPK2axrGNDfHZOLlgyLIdZujewFJlis1NSzGi9wBG/hdN0zCdpaXCvhbZjHy66J6Zjlp1EJsAqxxhjaCsT4V8Y1Bq14GyoLlQurhMlnG1QyUopxqlYRH5QDtzCBsFm6+w+63F6V40RRCtAUzEHZaiVr9iaVJYm1fBWBiN7Gkg3c079wuf6/0BucTkY7gycDuNn/dN9U0fG6lk7Xup2xSsl+rzeV8zkjkY8xZDSCCQV7Gha0uDRW9il131R0vU39ZCP8A7AP8rmWRGN3kFc+s/mujOuxrE3ZWLQCrCr2U1/KhXGb2tcLoK0LAeAFoGbKWiuAgK+mCbKuWU0/Cs0A1stCADRCAEEe+4WE8ZAPdHOZq3HZVdGHBIE5icQNtldw0x0mDohVIDKBANqpC6Uzvc+cMbwEywotTm32S5rAZnOPlOemtLhstszjHV9t5Iw1wAUww24AoySH2AgcKIGjkqktGta1hFBcx1PGOFkF7P/Jefb8fC6d2+wQXUI45YHRvLRY58HylrPYebyuejlLue60qwf8AKwgbvRNkI2Jp8crndPUQitijGmhsPysmx/1B4RDAL2QS8TSbC000dx+V5mzqWpI2QOp0+3bdeDSBdLTcDYKGgu5QGTm+6wFRzfKK0A2Razcwj5QCzLxw+qG9qsMAiGqTsLTLQHEbbIXL/qzx47eXHf7JyF3g/oOGcmT1nj28rqo2tjHtQnTYRBjNaANwityQLXRJyMLe1clVcfCkNN7qwj8/3TKstJKu2LglXsDYNU6jVIJ7Q0cqzfssyVZjwAgjpQBa9ey8CAFaQuaHFo0oYSAABxITE0RXKxfAx4OyQCl7asFDTSM5oLefDe0amFBSt3qRtJKD5mXI+AwsLQw8krm5YtJLbvdPMmAtsg20pVkRljtQ3Cjc7GmLwMBR2WjfuoHK0Zxv2XPW0vXu+ysGUpP7tuFcHdBpaz+F4tojkqzTewViQQQeUEoBd0odHQUai2z4XtdtT4SkraYSEozjyU4md7f+klzzQP2VQuk4k1OIHFrqukQAYrX9yuWxYjqsjuut6fI0YjW3uBS2yx0LfWghB+o2MkEqXyk7CyqDHfJ+4UnSZPyJJXaYxQ8r36MyG3kkomKANdVIsNHCA5XPxzjZtAU141D/AJVmb0mP1FDWNHMOY30T8FLYaPdY6nK3zewW1t0VswbcLJtltLWI391NNs34WgAJFrOwFqOQpPjYAFq80EGlLD8Kb3JTDzuNuyyc1audsqONCzylAxeQ1pcTtW6x6HCcnLMztrdt9l6UeqfTugeT4CMw54sI1EC6/wABa5n9Zb06aNoDRZVtTATvfZLsLIdkn37DnZHta0cLVkvqJ4FfK8Gm9za8Cq+q29ygK3qJ+CrEkClWJwL3/demfpaXDwgPEndeDjSq0ktBI3XrQHQUSO6nTtwrqRturSz0bbflW0AfKlzqFqhcUBLwCKpBZMLXdkUQT3UObsT2SBDlwaeB+EoyIxZsLps1gLSe65/MaASpsXKTOaY3aT+FLT4KjLkAAs7hZxvFkjusdZ5W2aIcdx5UhxaAeVRpvvuFIdXG6hbdh71yrF23ysWu23CsDY/wEGvLwAAs3ODW7FS+3Nvuh3k3ScSmV2xrkpJ1B9mu5KazWAflc/nygSgeFU+lfjaMtbsE76VEZCLGy5uB5kka0A7ldp0eIsja4raMKN/StDQQ0bLMgDYBFOc3SQXBDkj/AEtcfwr4liISXWeFq2Lyrve8M2jP5VA2aRpPtYFJgusQiXp88Y502PwuWxJA5o3XV5Eb3W0S3+Fx2RG7DzZIhvpdsfjssvJP618d/hoxxBWrHU6v4QkEmsUtQSHb/wArKtBoN2rsd7gsY321S007ugxjXd1oDZ5Q8ZHC0bs7YoJo8mtuyHkkob0tHmu+wQWS/wBzW3ynIV+IbZJcrscS8AKrSXUBsFs1lPa4HcLeT0ydB09npxDyUa0/KCx5mmJvmuERG6zRTiWkxPpOLea2QkZOoXz8owixR7oeGNustd+4cIIRBdG/KjJIER8KYwQ8hTOB6RBQEN3YK8K2jbelWA/022tLtAdAvKVAVJQWquk2rheKAoSAPssZZKG3K1cA7nhYSMBH7kwByZCQaKQdSdsdJ38J7lY5c0lpSHNhc27O6mqhFPG6iXWs8eUUQeQiMt+xF2ljZQJ6vnZRqdjTN5TWJ2obKxJaVnjjuOFo8Dssa1XYd+Fe+QswKobq4CVCQQQsH/vC1IojdZ82e6rJVhlSARnyuZyBrmJPCe5z6bXC5twe6Vx+VU+p1THBDWyNHyu0wBH6LS8knwuQ6PierONVruMPFEbRpbwtsxjoREY2jU2MV8hWkLnAVsFb05CNtLR8rOSF7gQ6YAKrUqtDbNlZTTxRAlzh/KyeyBriNckjvDVV50N9uOxvy8pGGEpyXkQMP3Ipc91yB7Mtr5Gi3CtvhP5MxzP/AFQPhoSfrMkmU3XoIazue6nc7lWbyl8Z0kEIwU4CygWXV9kS0+3Y9lz1uIY4NbRO/wB1i/qMMTi0uLneBuUJmzmOIkHdZ4bPTx4yK1yE6nIk60memDOqxAj1LZfGoVaY4+THK0FrgVz/AFCNumFr97fx5CLcBjYolhHusClX5O4N5ZNieyB1apiew4XnzuMBcTsN3fCE6dIZwXg8m08Rz77PRqzcLZl/lYRteBwCiGO8hao6KxZSHizwnI5BHFJACE5wZPUhbuNtighg4JQjZKms+eUR2pC6AHlFIYxwc4lpBVn+4UVnCNI+617JhDGgAAKaUiqXgkHRaVFb72pL6+VUyHsFSU6T2H8qpYe7gPsp1OK8SKsoCpYzuXFVd6bR+3+VV8hqmoaRr38uNJkpk5UMbTdbdlzfUZ3zEljaHmk6miaLPP3SvNc1oOwSqo53Igc4bndLMiNsZJPPKZZuSGkgFKZWSZDttgp4qGeJLbB8hEOcCl0DvTDQD2pEtfdmlza+unPwSxwOy0DvZwhGPaDyETG4VVpGvVgGl4jSwqznUP8AhUfZaSVSSXqb6Y4nsCkUcjXNB3BPZOOrmonnwCkmPI13LRS1yz0f/T8zRkUXAfJXZw5jA2mEPPgC0j+nMLHkhbIY2knyF1EcbGCmtA+y2k9MawDsmQWAI2+TuVV0YH73OkP9kW+qrYLB4NoIFIZAaZTQh3sD7Mji4/KKmqkHK+uEAHM1od7QAhp2643NvYgikTKCTaFyZmxDcpWKhXji/a7sti3ZZY7mue8g/wCool42+y5+crohZ1AVGR5IpTHG97Glu2lezKLmA+d0biwmQWNtku8a49Qv9GWbIMkhJa3YUjmsl0NBJLQQ6j2R+PjsDSCN7RPoMLEpb1VoPJc2SRw20iF2r5S3phDG0DsmPVoTF07KfAPeIXkD5or5R076p6jBMHvLXM/9uqv8rbHaw81fXY2uIuytmNcN7S36V6xB1XEB2Y//AG+F0bMcHcAKnOAOqrARGNlSQusXR7IgwGtxSgQC9kGZ4k5nbYb+Fo+OyDR8IfFi0MsbFFsl7OAKZLhtfZXaDa8wA/sP4K0aOzhRQSoBUgUtNApRpKAdhoC9Y8K2nbleoKiVuxsqltjdaEgKjnUOEgze0DlDSu9vC2mla0e4pfPNJICI27eUyC5k4a3c/wB1z2dK+QkRgnynUuOX7yG/hA5IjiBsABKnCL9EdWqU33pY5UkWOw7gIXqP1V0qKV8AzYfVb21Lnj1NvU+pQwNnaWvcBTXjhKrns7km0tuu1qAZ5IQY3hmri1qyRrY3badJrbwhRnOb7GsJDe90sLJ9rszjjGFueXvJlIa01extbNzsrDkaZ/6kZNagKIWmFOGsl9QUSSQr5jA7pzXGrpK5i/zDbHm9WMEd0QXf090r6I4uxG3vSPmkDIyXkABJjSbqouOSv9pSKBtnfZOMzJjmDgCDYO65+PJFkA8LbLHcr6B9LZLWRNjdXK6mxWy+XdJzHRu/fXdd70/qEc8DLcNX3WsrKwweQFi997BWcQbVT8JpDytu0K5nYlGP27oSVwCDA9QyIsSAyyuoD45K4jq/1BDK95IdGxvJcmv1dPIciOBjqbouvyuMzYbje1x5BsrPWvbo8fjlz11fRpmz4scrDqa4agfKZyP8Ddc19HZDHdMhZe7BpXS7GqWN+qhfKPUywz/an/T4v6e65+El2VKRv7qXS9PI0f8AKnrWfExMDSSt46IPCwkkDARamCQOYCD32S77DeaISRkEDwfsvg3WMI9O6rl4h29OUhv2vb+xX3wPsbr5L/4o4gx+txZDQAMiL+SNv+lt4774x8s9dLfpjqcuHmta1xAP+V9O6L9Q6p2RzHYmrXyP6ehdk9UjjsgD3EhfTMfp8L8B0rPZPHuK+FdvvjPPjtnX0CJzJhYorQQ+Aub6ZlyNijJ5pdBi5YkADiE2ZjhRh0elw3C1kxQTsaVMdxaQ5pRzJGvHawgF5gfGbG6uyTbS8fymGhrvCykx2uHCAxb5buFIPlVMLmftKkPI2LbKQf/Z"/>
          <p:cNvSpPr>
            <a:spLocks noChangeAspect="1" noChangeArrowheads="1"/>
          </p:cNvSpPr>
          <p:nvPr/>
        </p:nvSpPr>
        <p:spPr bwMode="auto">
          <a:xfrm>
            <a:off x="215900" y="-515938"/>
            <a:ext cx="3324225" cy="1371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6" descr="data:image/jpeg;base64,/9j/4AAQSkZJRgABAQAAAQABAAD/2wBDAAkGBwgHBgkIBwgKCgkLDRYPDQwMDRsUFRAWIB0iIiAdHx8kKDQsJCYxJx8fLT0tMTU3Ojo6Iys/RD84QzQ5Ojf/2wBDAQoKCg0MDRoPDxo3JR8lNzc3Nzc3Nzc3Nzc3Nzc3Nzc3Nzc3Nzc3Nzc3Nzc3Nzc3Nzc3Nzc3Nzc3Nzc3Nzc3Nzf/wAARCACQAV0DASIAAhEBAxEB/8QAGwAAAgMBAQEAAAAAAAAAAAAABAUBAgMGAAf/xAA2EAABBAEDAwMDAwMEAAcAAAABAAIDEQQSITEFQVETImEGcYEUMpEjobFCUsHRBzNDU2Jzsv/EABgBAAMBAQAAAAAAAAAAAAAAAAABAgME/8QAHxEBAQEBAAMBAQEBAQAAAAAAAAECEQMhMRJBURNh/9oADAMBAAIRAxEAPwD68AV6vlSeFB2CCQSql/nZQSsyUGsXWqEgG14urbuqEk9kgq8g9kPKWgK0r1zvWOrSsmMGMAC3Zz6v+ErqRWcXVPMd4e4g9lq+Ig2D/C5OLKzIW+q2dx770QnOB1xs+H68+loa7S4/KmblXfHrJtG8gU60D1XqDcGHWRqc401t8lCydcxi72ep99OyVdfyhkR4zmOBaSUa169FnF/XtLutZkpI0xBvij/2iMTOaQ8yDSWML9jsaScZIIa0sbt8KuW5zIpdO1wv/wDyVEtdF8eeem7+p5kx1Mlc1p30t2C8ZJdIL3Eki90vxTK2JpjIogIoOf6dyHgbKZTuM8afqBW+yybOXOttkIDNmMcf3oIjHmbG1ltNefKu6rPHj79Haro2odJp+6pLOyT9gINdwh2vc+r5Tmuo1jhhBIdW5RzHkUQUtxiiwSABaqIGfrCO6sclunVI4Mb5KEZESbPCR5uQ7Iyi0v0xsNAX4S1eKzn9Xjqoc7FcaZKCSfCjqmYcbDfIw+87NPi1zQcBA5rXWSDXwh39XOT01kcrv6rXaT+Cl+uz20145nguIeq8vldbidyTur9TmbBExsbtjV/BQMVSV7t1PUQP0R/1EEG/ys5W1k4vjvMt2e9G+ya47I2McS8cbUO65/El/qPBrc3YTCHSDZkseEuw+Tg6TKLfbYAQ0Uz3SE+4jylc2SX55iB9ocm2MCX6S2mDg3yr/V+Rn/y77FT9YbgtjYwB00nAPZax9XypNnta6+wFJL9RGNr8XSLJmADvApH4EvoUa/NottpzxZ4PflGtbbB8FR+s1NJvcJZ1HL9OWFjKuSyVbSXML2OvyE5qMr4rPaG4+P68j6IEgcHt1bG6s/fYJx0jp2HHBMynuMzdDy5wuvAoJHE46uU0xckx0Wko/M+otoyT6dwXMhY50x9Jum9Qtwsnfb5PFL0XQ8GDLbkRNe2nagyxpB/i/wC6Ox8gTR337q4+6f4z/hdpdL0PDlOQXep/XeHup37SL42/+R5vlZu+nMAsYB6rS39zmuFu++1bcCgKTlimjaLjN+wu0rb0TCbkOmZGW6mFjmB3tIIr+aFKkP05gM1amSSWf9buP4pOg3ZXoBP8Z/wdphbr3WgbbbUPAa0r0JtaM1C2rtYSEXuipdkunc7UlTaOeEPkZLYo3Pcfa0WVV52Sbq+dAYzjCZpldtpBSuuKzntLepdeynuc6AiGMcbWUBj5rpC2SUB7nbk/K9ksLonRGgDzslmFIWTyY5O7Pc37LC3+uyZkO8ydxgfJYsjgJH0HIdKJ43O2Et7/AGReW6R+O4cbJR9OEMyMuFxNinApf+qlnHXN0AtDSHNI3PhIs/JdH1GLHb+wkvA/ymUUjWAkuHCQZU2r6mgaf2+ia+d0X38F4eteLH9PdKvqfIkjxY3MJGuQM2+U6ZQANJF9WnXjYzGbu/UNdt8KZ9T0fAxwhY0GqaP8K7tQYdRsAXS8ZG6Gng0FjkZA9GQR7nQQE++xSw9TZ1L02RxFpY63G7tMGPIbRqglPQcExQukcCDZKPfkaDRTtOevg10w0jSPhaucwOaDufhAY9zyUD+0X+VcOl9dofQbwAE5/pb95NoKcBpaQfKMYdNa2pdBkaG7lVycyT0nFpoAFa9crfO6t+n1MgYHOHJJ2CQwysyS6STZxJsfKviETsLy4XXCCnP6TMsgaH/2Ky1bfbqxmSHOMGCNzWnchIcjIGDO+KRg97rDim2Nks8UUB9Q4f6mISs/cDamUfTGFgGk7bhF5cTX9Okb3LTulmI9wx4w4btACNErpIi3yEoVpF9NvdKZRISSDta6KKIFJen4rsR8jq5KaQZDOXX+UU7SvPcMbrMQvaTblPo3AtbbqIXOdTvJ67iaRTWWSnmhpIF1XhHw++g31FKNOJRt3q3Y+yKik1BvtsoPq7WXiNHOsn8UjGSRwxmR5Aa0WSUX2O+gkkwyuslg2bA0D8ndPsaUvYGCq7rl+itkmknzCC31nlwsduycunfjR6r3PtaPJTl4fe+kuNSvDeA5bskI7rXFxWfph6p/qck/Kyay3ccLaXrn3nlNulSOc8jwnDR3SfpLSJ9+4T9ke2yuM6hg2VmjdT8KQKCEouivOslSR5U18IBhKbbsqx20WVJBvbhep17i1aGjhqYUA+M6iCmbd20sZor3ASNz/VXugwpni9hV/c0uK6hDbPWhd/UadQ+6+k52E3IwpYHbeo0i/BXzmZksM0kE4pzSQ6/Kx8kdXgs+KYmX+qh1g+7hwI3BSnOjkx82PMjs6dnDyO6vkMyMGV0+M0OYf3s8oyGQZkDXhuzhdEcLLnGlvKschj4rH+oWEu6fDozpZCNntTcYwMQ0jjspix99wkjqga0FLupYwf1LHmj5YCCjciCZri1rjpVsPHJIL9/koVazL5QAASduFeDCOS5rph+02LRjohew3WvT4Zo4neu8OcXWCOwS+J6DyYRqpTjYdtJI58oqX3E12UNmLG+E5fZsJYmRQ6GbJb+n1u8/KNkl9Tn+VaJoFk8Iv0dDxw+gHFvJNqgBdLrdwOFtlSDTQKyjFgLTPtOteuNmbq80bn472t5LTSmJlEEhbtWjHvCHFgGkbkOGxCJycaObHcyrPlGZmCWsdkwtvu9v/KFhdZ2dRWV7HTNyz0U9OMhBEn72OonynePpkj0P/goc44bI57RVqzHFrgs/6K3OPobtwrRjj+60a8OZVr2g9kEtJCC0EDlDeiAeEwjvTuqen70UFzsQNl9WtyKtXa6QnbdNZIwWVVrKOA3sEGXSYrpJWySGyBQWOfj68f0t6cfcnjoxsO6wmhvgIIvbIzFx9TqaxjdyUPi5Ls2cZDgRG0H02n/K91THMrWxEnQTuPK2axrGNDfHZOLlgyLIdZujewFJlis1NSzGi9wBG/hdN0zCdpaXCvhbZjHy66J6Zjlp1EJsAqxxhjaCsT4V8Y1Bq14GyoLlQurhMlnG1QyUopxqlYRH5QDtzCBsFm6+w+63F6V40RRCtAUzEHZaiVr9iaVJYm1fBWBiN7Gkg3c079wuf6/0BucTkY7gycDuNn/dN9U0fG6lk7Xup2xSsl+rzeV8zkjkY8xZDSCCQV7Gha0uDRW9il131R0vU39ZCP8A7AP8rmWRGN3kFc+s/mujOuxrE3ZWLQCrCr2U1/KhXGb2tcLoK0LAeAFoGbKWiuAgK+mCbKuWU0/Cs0A1stCADRCAEEe+4WE8ZAPdHOZq3HZVdGHBIE5icQNtldw0x0mDohVIDKBANqpC6Uzvc+cMbwEywotTm32S5rAZnOPlOemtLhstszjHV9t5Iw1wAUww24AoySH2AgcKIGjkqktGta1hFBcx1PGOFkF7P/Jefb8fC6d2+wQXUI45YHRvLRY58HylrPYebyuejlLue60qwf8AKwgbvRNkI2Jp8crndPUQitijGmhsPysmx/1B4RDAL2QS8TSbC000dx+V5mzqWpI2QOp0+3bdeDSBdLTcDYKGgu5QGTm+6wFRzfKK0A2Razcwj5QCzLxw+qG9qsMAiGqTsLTLQHEbbIXL/qzx47eXHf7JyF3g/oOGcmT1nj28rqo2tjHtQnTYRBjNaANwityQLXRJyMLe1clVcfCkNN7qwj8/3TKstJKu2LglXsDYNU6jVIJ7Q0cqzfssyVZjwAgjpQBa9ey8CAFaQuaHFo0oYSAABxITE0RXKxfAx4OyQCl7asFDTSM5oLefDe0amFBSt3qRtJKD5mXI+AwsLQw8krm5YtJLbvdPMmAtsg20pVkRljtQ3Cjc7GmLwMBR2WjfuoHK0Zxv2XPW0vXu+ysGUpP7tuFcHdBpaz+F4tojkqzTewViQQQeUEoBd0odHQUai2z4XtdtT4SkraYSEozjyU4md7f+klzzQP2VQuk4k1OIHFrqukQAYrX9yuWxYjqsjuut6fI0YjW3uBS2yx0LfWghB+o2MkEqXyk7CyqDHfJ+4UnSZPyJJXaYxQ8r36MyG3kkomKANdVIsNHCA5XPxzjZtAU141D/AJVmb0mP1FDWNHMOY30T8FLYaPdY6nK3zewW1t0VswbcLJtltLWI391NNs34WgAJFrOwFqOQpPjYAFq80EGlLD8Kb3JTDzuNuyyc1audsqONCzylAxeQ1pcTtW6x6HCcnLMztrdt9l6UeqfTugeT4CMw54sI1EC6/wABa5n9Zb06aNoDRZVtTATvfZLsLIdkn37DnZHta0cLVkvqJ4FfK8Gm9za8Cq+q29ygK3qJ+CrEkClWJwL3/demfpaXDwgPEndeDjSq0ktBI3XrQHQUSO6nTtwrqRturSz0bbflW0AfKlzqFqhcUBLwCKpBZMLXdkUQT3UObsT2SBDlwaeB+EoyIxZsLps1gLSe65/MaASpsXKTOaY3aT+FLT4KjLkAAs7hZxvFkjusdZ5W2aIcdx5UhxaAeVRpvvuFIdXG6hbdh71yrF23ysWu23CsDY/wEGvLwAAs3ODW7FS+3Nvuh3k3ScSmV2xrkpJ1B9mu5KazWAflc/nygSgeFU+lfjaMtbsE76VEZCLGy5uB5kka0A7ldp0eIsja4raMKN/StDQQ0bLMgDYBFOc3SQXBDkj/AEtcfwr4liISXWeFq2Lyrve8M2jP5VA2aRpPtYFJgusQiXp88Y502PwuWxJA5o3XV5Eb3W0S3+Fx2RG7DzZIhvpdsfjssvJP618d/hoxxBWrHU6v4QkEmsUtQSHb/wArKtBoN2rsd7gsY321S007ugxjXd1oDZ5Q8ZHC0bs7YoJo8mtuyHkkob0tHmu+wQWS/wBzW3ynIV+IbZJcrscS8AKrSXUBsFs1lPa4HcLeT0ydB09npxDyUa0/KCx5mmJvmuERG6zRTiWkxPpOLea2QkZOoXz8owixR7oeGNustd+4cIIRBdG/KjJIER8KYwQ8hTOB6RBQEN3YK8K2jbelWA/022tLtAdAvKVAVJQWquk2rheKAoSAPssZZKG3K1cA7nhYSMBH7kwByZCQaKQdSdsdJ38J7lY5c0lpSHNhc27O6mqhFPG6iXWs8eUUQeQiMt+xF2ljZQJ6vnZRqdjTN5TWJ2obKxJaVnjjuOFo8Dssa1XYd+Fe+QswKobq4CVCQQQsH/vC1IojdZ82e6rJVhlSARnyuZyBrmJPCe5z6bXC5twe6Vx+VU+p1THBDWyNHyu0wBH6LS8knwuQ6PierONVruMPFEbRpbwtsxjoREY2jU2MV8hWkLnAVsFb05CNtLR8rOSF7gQ6YAKrUqtDbNlZTTxRAlzh/KyeyBriNckjvDVV50N9uOxvy8pGGEpyXkQMP3Ipc91yB7Mtr5Gi3CtvhP5MxzP/AFQPhoSfrMkmU3XoIazue6nc7lWbyl8Z0kEIwU4CygWXV9kS0+3Y9lz1uIY4NbRO/wB1i/qMMTi0uLneBuUJmzmOIkHdZ4bPTx4yK1yE6nIk60memDOqxAj1LZfGoVaY4+THK0FrgVz/AFCNumFr97fx5CLcBjYolhHusClX5O4N5ZNieyB1apiew4XnzuMBcTsN3fCE6dIZwXg8m08Rz77PRqzcLZl/lYRteBwCiGO8hao6KxZSHizwnI5BHFJACE5wZPUhbuNtighg4JQjZKms+eUR2pC6AHlFIYxwc4lpBVn+4UVnCNI+617JhDGgAAKaUiqXgkHRaVFb72pL6+VUyHsFSU6T2H8qpYe7gPsp1OK8SKsoCpYzuXFVd6bR+3+VV8hqmoaRr38uNJkpk5UMbTdbdlzfUZ3zEljaHmk6miaLPP3SvNc1oOwSqo53Igc4bndLMiNsZJPPKZZuSGkgFKZWSZDttgp4qGeJLbB8hEOcCl0DvTDQD2pEtfdmlza+unPwSxwOy0DvZwhGPaDyETG4VVpGvVgGl4jSwqznUP8AhUfZaSVSSXqb6Y4nsCkUcjXNB3BPZOOrmonnwCkmPI13LRS1yz0f/T8zRkUXAfJXZw5jA2mEPPgC0j+nMLHkhbIY2knyF1EcbGCmtA+y2k9MawDsmQWAI2+TuVV0YH73OkP9kW+qrYLB4NoIFIZAaZTQh3sD7Mji4/KKmqkHK+uEAHM1od7QAhp2643NvYgikTKCTaFyZmxDcpWKhXji/a7sti3ZZY7mue8g/wCool42+y5+crohZ1AVGR5IpTHG97Glu2lezKLmA+d0biwmQWNtku8a49Qv9GWbIMkhJa3YUjmsl0NBJLQQ6j2R+PjsDSCN7RPoMLEpb1VoPJc2SRw20iF2r5S3phDG0DsmPVoTF07KfAPeIXkD5or5R076p6jBMHvLXM/9uqv8rbHaw81fXY2uIuytmNcN7S36V6xB1XEB2Y//AG+F0bMcHcAKnOAOqrARGNlSQusXR7IgwGtxSgQC9kGZ4k5nbYb+Fo+OyDR8IfFi0MsbFFsl7OAKZLhtfZXaDa8wA/sP4K0aOzhRQSoBUgUtNApRpKAdhoC9Y8K2nbleoKiVuxsqltjdaEgKjnUOEgze0DlDSu9vC2mla0e4pfPNJICI27eUyC5k4a3c/wB1z2dK+QkRgnynUuOX7yG/hA5IjiBsABKnCL9EdWqU33pY5UkWOw7gIXqP1V0qKV8AzYfVb21Lnj1NvU+pQwNnaWvcBTXjhKrns7km0tuu1qAZ5IQY3hmri1qyRrY3badJrbwhRnOb7GsJDe90sLJ9rszjjGFueXvJlIa01extbNzsrDkaZ/6kZNagKIWmFOGsl9QUSSQr5jA7pzXGrpK5i/zDbHm9WMEd0QXf090r6I4uxG3vSPmkDIyXkABJjSbqouOSv9pSKBtnfZOMzJjmDgCDYO65+PJFkA8LbLHcr6B9LZLWRNjdXK6mxWy+XdJzHRu/fXdd70/qEc8DLcNX3WsrKwweQFi997BWcQbVT8JpDytu0K5nYlGP27oSVwCDA9QyIsSAyyuoD45K4jq/1BDK95IdGxvJcmv1dPIciOBjqbouvyuMzYbje1x5BsrPWvbo8fjlz11fRpmz4scrDqa4agfKZyP8Ddc19HZDHdMhZe7BpXS7GqWN+qhfKPUywz/an/T4v6e65+El2VKRv7qXS9PI0f8AKnrWfExMDSSt46IPCwkkDARamCQOYCD32S77DeaISRkEDwfsvg3WMI9O6rl4h29OUhv2vb+xX3wPsbr5L/4o4gx+txZDQAMiL+SNv+lt4774x8s9dLfpjqcuHmta1xAP+V9O6L9Q6p2RzHYmrXyP6ehdk9UjjsgD3EhfTMfp8L8B0rPZPHuK+FdvvjPPjtnX0CJzJhYorQQ+Aub6ZlyNijJ5pdBi5YkADiE2ZjhRh0elw3C1kxQTsaVMdxaQ5pRzJGvHawgF5gfGbG6uyTbS8fymGhrvCykx2uHCAxb5buFIPlVMLmftKkPI2LbKQf/Z"/>
          <p:cNvSpPr>
            <a:spLocks noChangeAspect="1" noChangeArrowheads="1"/>
          </p:cNvSpPr>
          <p:nvPr/>
        </p:nvSpPr>
        <p:spPr bwMode="auto">
          <a:xfrm>
            <a:off x="368300" y="-363538"/>
            <a:ext cx="3324225" cy="1371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8" descr="data:image/jpeg;base64,/9j/4AAQSkZJRgABAQAAAQABAAD/2wBDAAkGBwgHBgkIBwgKCgkLDRYPDQwMDRsUFRAWIB0iIiAdHx8kKDQsJCYxJx8fLT0tMTU3Ojo6Iys/RD84QzQ5Ojf/2wBDAQoKCg0MDRoPDxo3JR8lNzc3Nzc3Nzc3Nzc3Nzc3Nzc3Nzc3Nzc3Nzc3Nzc3Nzc3Nzc3Nzc3Nzc3Nzc3Nzc3Nzf/wAARCACQAV0DASIAAhEBAxEB/8QAGwAAAgMBAQEAAAAAAAAAAAAABAUBAgMGAAf/xAA2EAABBAEDAwMDAwMEAAcAAAABAAIDEQQSITEFQVETImEGcYEUMpEjobFCUsHRBzNDU2Jzsv/EABgBAAMBAQAAAAAAAAAAAAAAAAABAgME/8QAHxEBAQEBAAMBAQEBAQAAAAAAAAECEQMhMRJBURNh/9oADAMBAAIRAxEAPwD68AV6vlSeFB2CCQSql/nZQSsyUGsXWqEgG14urbuqEk9kgq8g9kPKWgK0r1zvWOrSsmMGMAC3Zz6v+ErqRWcXVPMd4e4g9lq+Ig2D/C5OLKzIW+q2dx770QnOB1xs+H68+loa7S4/KmblXfHrJtG8gU60D1XqDcGHWRqc401t8lCydcxi72ep99OyVdfyhkR4zmOBaSUa169FnF/XtLutZkpI0xBvij/2iMTOaQ8yDSWML9jsaScZIIa0sbt8KuW5zIpdO1wv/wDyVEtdF8eeem7+p5kx1Mlc1p30t2C8ZJdIL3Eki90vxTK2JpjIogIoOf6dyHgbKZTuM8afqBW+yybOXOttkIDNmMcf3oIjHmbG1ltNefKu6rPHj79Haro2odJp+6pLOyT9gINdwh2vc+r5Tmuo1jhhBIdW5RzHkUQUtxiiwSABaqIGfrCO6sclunVI4Mb5KEZESbPCR5uQ7Iyi0v0xsNAX4S1eKzn9Xjqoc7FcaZKCSfCjqmYcbDfIw+87NPi1zQcBA5rXWSDXwh39XOT01kcrv6rXaT+Cl+uz20145nguIeq8vldbidyTur9TmbBExsbtjV/BQMVSV7t1PUQP0R/1EEG/ys5W1k4vjvMt2e9G+ya47I2McS8cbUO65/El/qPBrc3YTCHSDZkseEuw+Tg6TKLfbYAQ0Uz3SE+4jylc2SX55iB9ocm2MCX6S2mDg3yr/V+Rn/y77FT9YbgtjYwB00nAPZax9XypNnta6+wFJL9RGNr8XSLJmADvApH4EvoUa/NottpzxZ4PflGtbbB8FR+s1NJvcJZ1HL9OWFjKuSyVbSXML2OvyE5qMr4rPaG4+P68j6IEgcHt1bG6s/fYJx0jp2HHBMynuMzdDy5wuvAoJHE46uU0xckx0Wko/M+otoyT6dwXMhY50x9Jum9Qtwsnfb5PFL0XQ8GDLbkRNe2nagyxpB/i/wC6Ox8gTR337q4+6f4z/hdpdL0PDlOQXep/XeHup37SL42/+R5vlZu+nMAsYB6rS39zmuFu++1bcCgKTlimjaLjN+wu0rb0TCbkOmZGW6mFjmB3tIIr+aFKkP05gM1amSSWf9buP4pOg3ZXoBP8Z/wdphbr3WgbbbUPAa0r0JtaM1C2rtYSEXuipdkunc7UlTaOeEPkZLYo3Pcfa0WVV52Sbq+dAYzjCZpldtpBSuuKzntLepdeynuc6AiGMcbWUBj5rpC2SUB7nbk/K9ksLonRGgDzslmFIWTyY5O7Pc37LC3+uyZkO8ydxgfJYsjgJH0HIdKJ43O2Et7/AGReW6R+O4cbJR9OEMyMuFxNinApf+qlnHXN0AtDSHNI3PhIs/JdH1GLHb+wkvA/ymUUjWAkuHCQZU2r6mgaf2+ia+d0X38F4eteLH9PdKvqfIkjxY3MJGuQM2+U6ZQANJF9WnXjYzGbu/UNdt8KZ9T0fAxwhY0GqaP8K7tQYdRsAXS8ZG6Gng0FjkZA9GQR7nQQE++xSw9TZ1L02RxFpY63G7tMGPIbRqglPQcExQukcCDZKPfkaDRTtOevg10w0jSPhaucwOaDufhAY9zyUD+0X+VcOl9dofQbwAE5/pb95NoKcBpaQfKMYdNa2pdBkaG7lVycyT0nFpoAFa9crfO6t+n1MgYHOHJJ2CQwysyS6STZxJsfKviETsLy4XXCCnP6TMsgaH/2Ky1bfbqxmSHOMGCNzWnchIcjIGDO+KRg97rDim2Nks8UUB9Q4f6mISs/cDamUfTGFgGk7bhF5cTX9Okb3LTulmI9wx4w4btACNErpIi3yEoVpF9NvdKZRISSDta6KKIFJen4rsR8jq5KaQZDOXX+UU7SvPcMbrMQvaTblPo3AtbbqIXOdTvJ67iaRTWWSnmhpIF1XhHw++g31FKNOJRt3q3Y+yKik1BvtsoPq7WXiNHOsn8UjGSRwxmR5Aa0WSUX2O+gkkwyuslg2bA0D8ndPsaUvYGCq7rl+itkmknzCC31nlwsduycunfjR6r3PtaPJTl4fe+kuNSvDeA5bskI7rXFxWfph6p/qck/Kyay3ccLaXrn3nlNulSOc8jwnDR3SfpLSJ9+4T9ke2yuM6hg2VmjdT8KQKCEouivOslSR5U18IBhKbbsqx20WVJBvbhep17i1aGjhqYUA+M6iCmbd20sZor3ASNz/VXugwpni9hV/c0uK6hDbPWhd/UadQ+6+k52E3IwpYHbeo0i/BXzmZksM0kE4pzSQ6/Kx8kdXgs+KYmX+qh1g+7hwI3BSnOjkx82PMjs6dnDyO6vkMyMGV0+M0OYf3s8oyGQZkDXhuzhdEcLLnGlvKschj4rH+oWEu6fDozpZCNntTcYwMQ0jjspix99wkjqga0FLupYwf1LHmj5YCCjciCZri1rjpVsPHJIL9/koVazL5QAASduFeDCOS5rph+02LRjohew3WvT4Zo4neu8OcXWCOwS+J6DyYRqpTjYdtJI58oqX3E12UNmLG+E5fZsJYmRQ6GbJb+n1u8/KNkl9Tn+VaJoFk8Iv0dDxw+gHFvJNqgBdLrdwOFtlSDTQKyjFgLTPtOteuNmbq80bn472t5LTSmJlEEhbtWjHvCHFgGkbkOGxCJycaObHcyrPlGZmCWsdkwtvu9v/KFhdZ2dRWV7HTNyz0U9OMhBEn72OonynePpkj0P/goc44bI57RVqzHFrgs/6K3OPobtwrRjj+60a8OZVr2g9kEtJCC0EDlDeiAeEwjvTuqen70UFzsQNl9WtyKtXa6QnbdNZIwWVVrKOA3sEGXSYrpJWySGyBQWOfj68f0t6cfcnjoxsO6wmhvgIIvbIzFx9TqaxjdyUPi5Ls2cZDgRG0H02n/K91THMrWxEnQTuPK2axrGNDfHZOLlgyLIdZujewFJlis1NSzGi9wBG/hdN0zCdpaXCvhbZjHy66J6Zjlp1EJsAqxxhjaCsT4V8Y1Bq14GyoLlQurhMlnG1QyUopxqlYRH5QDtzCBsFm6+w+63F6V40RRCtAUzEHZaiVr9iaVJYm1fBWBiN7Gkg3c079wuf6/0BucTkY7gycDuNn/dN9U0fG6lk7Xup2xSsl+rzeV8zkjkY8xZDSCCQV7Gha0uDRW9il131R0vU39ZCP8A7AP8rmWRGN3kFc+s/mujOuxrE3ZWLQCrCr2U1/KhXGb2tcLoK0LAeAFoGbKWiuAgK+mCbKuWU0/Cs0A1stCADRCAEEe+4WE8ZAPdHOZq3HZVdGHBIE5icQNtldw0x0mDohVIDKBANqpC6Uzvc+cMbwEywotTm32S5rAZnOPlOemtLhstszjHV9t5Iw1wAUww24AoySH2AgcKIGjkqktGta1hFBcx1PGOFkF7P/Jefb8fC6d2+wQXUI45YHRvLRY58HylrPYebyuejlLue60qwf8AKwgbvRNkI2Jp8crndPUQitijGmhsPysmx/1B4RDAL2QS8TSbC000dx+V5mzqWpI2QOp0+3bdeDSBdLTcDYKGgu5QGTm+6wFRzfKK0A2Razcwj5QCzLxw+qG9qsMAiGqTsLTLQHEbbIXL/qzx47eXHf7JyF3g/oOGcmT1nj28rqo2tjHtQnTYRBjNaANwityQLXRJyMLe1clVcfCkNN7qwj8/3TKstJKu2LglXsDYNU6jVIJ7Q0cqzfssyVZjwAgjpQBa9ey8CAFaQuaHFo0oYSAABxITE0RXKxfAx4OyQCl7asFDTSM5oLefDe0amFBSt3qRtJKD5mXI+AwsLQw8krm5YtJLbvdPMmAtsg20pVkRljtQ3Cjc7GmLwMBR2WjfuoHK0Zxv2XPW0vXu+ysGUpP7tuFcHdBpaz+F4tojkqzTewViQQQeUEoBd0odHQUai2z4XtdtT4SkraYSEozjyU4md7f+klzzQP2VQuk4k1OIHFrqukQAYrX9yuWxYjqsjuut6fI0YjW3uBS2yx0LfWghB+o2MkEqXyk7CyqDHfJ+4UnSZPyJJXaYxQ8r36MyG3kkomKANdVIsNHCA5XPxzjZtAU141D/AJVmb0mP1FDWNHMOY30T8FLYaPdY6nK3zewW1t0VswbcLJtltLWI391NNs34WgAJFrOwFqOQpPjYAFq80EGlLD8Kb3JTDzuNuyyc1audsqONCzylAxeQ1pcTtW6x6HCcnLMztrdt9l6UeqfTugeT4CMw54sI1EC6/wABa5n9Zb06aNoDRZVtTATvfZLsLIdkn37DnZHta0cLVkvqJ4FfK8Gm9za8Cq+q29ygK3qJ+CrEkClWJwL3/demfpaXDwgPEndeDjSq0ktBI3XrQHQUSO6nTtwrqRturSz0bbflW0AfKlzqFqhcUBLwCKpBZMLXdkUQT3UObsT2SBDlwaeB+EoyIxZsLps1gLSe65/MaASpsXKTOaY3aT+FLT4KjLkAAs7hZxvFkjusdZ5W2aIcdx5UhxaAeVRpvvuFIdXG6hbdh71yrF23ysWu23CsDY/wEGvLwAAs3ODW7FS+3Nvuh3k3ScSmV2xrkpJ1B9mu5KazWAflc/nygSgeFU+lfjaMtbsE76VEZCLGy5uB5kka0A7ldp0eIsja4raMKN/StDQQ0bLMgDYBFOc3SQXBDkj/AEtcfwr4liISXWeFq2Lyrve8M2jP5VA2aRpPtYFJgusQiXp88Y502PwuWxJA5o3XV5Eb3W0S3+Fx2RG7DzZIhvpdsfjssvJP618d/hoxxBWrHU6v4QkEmsUtQSHb/wArKtBoN2rsd7gsY321S007ugxjXd1oDZ5Q8ZHC0bs7YoJo8mtuyHkkob0tHmu+wQWS/wBzW3ynIV+IbZJcrscS8AKrSXUBsFs1lPa4HcLeT0ydB09npxDyUa0/KCx5mmJvmuERG6zRTiWkxPpOLea2QkZOoXz8owixR7oeGNustd+4cIIRBdG/KjJIER8KYwQ8hTOB6RBQEN3YK8K2jbelWA/022tLtAdAvKVAVJQWquk2rheKAoSAPssZZKG3K1cA7nhYSMBH7kwByZCQaKQdSdsdJ38J7lY5c0lpSHNhc27O6mqhFPG6iXWs8eUUQeQiMt+xF2ljZQJ6vnZRqdjTN5TWJ2obKxJaVnjjuOFo8Dssa1XYd+Fe+QswKobq4CVCQQQsH/vC1IojdZ82e6rJVhlSARnyuZyBrmJPCe5z6bXC5twe6Vx+VU+p1THBDWyNHyu0wBH6LS8knwuQ6PierONVruMPFEbRpbwtsxjoREY2jU2MV8hWkLnAVsFb05CNtLR8rOSF7gQ6YAKrUqtDbNlZTTxRAlzh/KyeyBriNckjvDVV50N9uOxvy8pGGEpyXkQMP3Ipc91yB7Mtr5Gi3CtvhP5MxzP/AFQPhoSfrMkmU3XoIazue6nc7lWbyl8Z0kEIwU4CygWXV9kS0+3Y9lz1uIY4NbRO/wB1i/qMMTi0uLneBuUJmzmOIkHdZ4bPTx4yK1yE6nIk60memDOqxAj1LZfGoVaY4+THK0FrgVz/AFCNumFr97fx5CLcBjYolhHusClX5O4N5ZNieyB1apiew4XnzuMBcTsN3fCE6dIZwXg8m08Rz77PRqzcLZl/lYRteBwCiGO8hao6KxZSHizwnI5BHFJACE5wZPUhbuNtighg4JQjZKms+eUR2pC6AHlFIYxwc4lpBVn+4UVnCNI+617JhDGgAAKaUiqXgkHRaVFb72pL6+VUyHsFSU6T2H8qpYe7gPsp1OK8SKsoCpYzuXFVd6bR+3+VV8hqmoaRr38uNJkpk5UMbTdbdlzfUZ3zEljaHmk6miaLPP3SvNc1oOwSqo53Igc4bndLMiNsZJPPKZZuSGkgFKZWSZDttgp4qGeJLbB8hEOcCl0DvTDQD2pEtfdmlza+unPwSxwOy0DvZwhGPaDyETG4VVpGvVgGl4jSwqznUP8AhUfZaSVSSXqb6Y4nsCkUcjXNB3BPZOOrmonnwCkmPI13LRS1yz0f/T8zRkUXAfJXZw5jA2mEPPgC0j+nMLHkhbIY2knyF1EcbGCmtA+y2k9MawDsmQWAI2+TuVV0YH73OkP9kW+qrYLB4NoIFIZAaZTQh3sD7Mji4/KKmqkHK+uEAHM1od7QAhp2643NvYgikTKCTaFyZmxDcpWKhXji/a7sti3ZZY7mue8g/wCool42+y5+crohZ1AVGR5IpTHG97Glu2lezKLmA+d0biwmQWNtku8a49Qv9GWbIMkhJa3YUjmsl0NBJLQQ6j2R+PjsDSCN7RPoMLEpb1VoPJc2SRw20iF2r5S3phDG0DsmPVoTF07KfAPeIXkD5or5R076p6jBMHvLXM/9uqv8rbHaw81fXY2uIuytmNcN7S36V6xB1XEB2Y//AG+F0bMcHcAKnOAOqrARGNlSQusXR7IgwGtxSgQC9kGZ4k5nbYb+Fo+OyDR8IfFi0MsbFFsl7OAKZLhtfZXaDa8wA/sP4K0aOzhRQSoBUgUtNApRpKAdhoC9Y8K2nbleoKiVuxsqltjdaEgKjnUOEgze0DlDSu9vC2mla0e4pfPNJICI27eUyC5k4a3c/wB1z2dK+QkRgnynUuOX7yG/hA5IjiBsABKnCL9EdWqU33pY5UkWOw7gIXqP1V0qKV8AzYfVb21Lnj1NvU+pQwNnaWvcBTXjhKrns7km0tuu1qAZ5IQY3hmri1qyRrY3badJrbwhRnOb7GsJDe90sLJ9rszjjGFueXvJlIa01extbNzsrDkaZ/6kZNagKIWmFOGsl9QUSSQr5jA7pzXGrpK5i/zDbHm9WMEd0QXf090r6I4uxG3vSPmkDIyXkABJjSbqouOSv9pSKBtnfZOMzJjmDgCDYO65+PJFkA8LbLHcr6B9LZLWRNjdXK6mxWy+XdJzHRu/fXdd70/qEc8DLcNX3WsrKwweQFi997BWcQbVT8JpDytu0K5nYlGP27oSVwCDA9QyIsSAyyuoD45K4jq/1BDK95IdGxvJcmv1dPIciOBjqbouvyuMzYbje1x5BsrPWvbo8fjlz11fRpmz4scrDqa4agfKZyP8Ddc19HZDHdMhZe7BpXS7GqWN+qhfKPUywz/an/T4v6e65+El2VKRv7qXS9PI0f8AKnrWfExMDSSt46IPCwkkDARamCQOYCD32S77DeaISRkEDwfsvg3WMI9O6rl4h29OUhv2vb+xX3wPsbr5L/4o4gx+txZDQAMiL+SNv+lt4774x8s9dLfpjqcuHmta1xAP+V9O6L9Q6p2RzHYmrXyP6ehdk9UjjsgD3EhfTMfp8L8B0rPZPHuK+FdvvjPPjtnX0CJzJhYorQQ+Aub6ZlyNijJ5pdBi5YkADiE2ZjhRh0elw3C1kxQTsaVMdxaQ5pRzJGvHawgF5gfGbG6uyTbS8fymGhrvCykx2uHCAxb5buFIPlVMLmftKkPI2LbKQf/Z"/>
          <p:cNvSpPr>
            <a:spLocks noChangeAspect="1" noChangeArrowheads="1"/>
          </p:cNvSpPr>
          <p:nvPr/>
        </p:nvSpPr>
        <p:spPr bwMode="auto">
          <a:xfrm>
            <a:off x="520700" y="-211138"/>
            <a:ext cx="3324225" cy="1371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0" descr="data:image/jpeg;base64,/9j/4AAQSkZJRgABAQAAAQABAAD/2wBDAAkGBwgHBgkIBwgKCgkLDRYPDQwMDRsUFRAWIB0iIiAdHx8kKDQsJCYxJx8fLT0tMTU3Ojo6Iys/RD84QzQ5Ojf/2wBDAQoKCg0MDRoPDxo3JR8lNzc3Nzc3Nzc3Nzc3Nzc3Nzc3Nzc3Nzc3Nzc3Nzc3Nzc3Nzc3Nzc3Nzc3Nzc3Nzc3Nzf/wAARCACuASIDASIAAhEBAxEB/8QAHAAAAQUBAQEAAAAAAAAAAAAAAwACBAUGAQcI/8QAOxAAAgIBAgQFAQUGBQQDAAAAAQIAAxEEIQUSMUEGEyJRYXEHFDKBkSNCobHB0RUzUuHwFiRi8XKCov/EABgBAAMBAQAAAAAAAAAAAAAAAAABAwIE/8QAIREBAQACAwADAQEBAQAAAAAAAAECEQMhMRIiQVETIzL/2gAMAwEAAhEDEQA/APbcRAYg6rg2zDBhoBwicIx0j8RpEAA5DAqZT64GhuZM8uekuLsjeVuuOesCRTat1RzMhxBwuodfY4mjcmlsj8JmQ4jaDqWJ6FiZLl8i3F7XQTzZMOvSRazm0+0IWI5j84nO6YlJv7zrEZ+IGqzIOe061w9J7GAPZiNzjadb1gHtGB1YHfrGZ5WIjAerQqhYbjvPP/HfDPOoGvqXL0bPjuh/sZ6BdfkMDjGMYlXdplvS6i0ZWysj6zeF1Wc58o8XsG2cy98EaY369yBk7IPqT/tKPVVtp77aH/FWxQj6Gbv7KdILNfWxH7zOfyGBOr1x3p7HoahRpq6h0VQv8Jg/tgda+A0Vkep9UOX8lbM31bejHeYvxxpl4jxLh1VuDTp+a1l/1McBQf0JjyupssZbemV8F+HRpa112qT/ALhx6FP7g/vNpUu3sIKisBMAYxJSrhd5x55W12446PTfvCrjaBT1H2zDA8uJNs4dcbyRWQOnaAQHO4/OERwhx7wJLQgSp8YaAcS8O6yjl5nFfmJ8Mu4/r+ss0cAD5hSA6FWwQdjNY3V2xZuPnPG+02n2X6RdTx2x2GRVTkfUn/3MxxfSHh/FNXo2B/Y2so+mdv4YnoX2M6NrH4jqMbeivP6mdrkr1fhikKDj6S4oQcwYyJp6xWgG0Oq2MNjiKlB7rAu5Mr7msvblrBxJX3bPqtYmd51X0UKM+8Ro1ejrp9VxyfaPdyRhByj3hPL7tufcwdpCgk9IAHk+TFEK7juB1ihsLLKPsfS0MpZOu4jnrRx0gij1n0nI9jGSQrBp0iRhcgOH9B+YZWP1EAZaMiVevTb5luxB2Mr9ch5ciAZ7VWctT57KTMZrF51Z8zX8YBGjvK/6DMLrrWq0NmT26yPL7HRwz0/QapdRVzKdwSp+okhixJ32mL8D6/zOM8S0zMWRgHTJ2ypwf5zdGsMMiTymqrjlszzDWv5QVl/PjlkgoOX1QRqGMgTOj2j/AHsrZyZ3x0h6rGsOTnMz3GNb9x4zoQ2yXc1Z+uxEv9OQ4BHQiPRwOiwvq7qyNlxj9IbUAIUfP4T/AAkVz5HFVJ/Dan8R/sZ3WX/iA6Rzovx5z9oHDBo+K/eah6Lzvj/VND9nTtwviFYtU8j1YJA/Cdo3xlpW11PDbzjlFoD/AKZ/pLvwilYuZnAJIxgzoxvjl5Zq1ur70oqa5j+zClifiY7U2Pfqa2b/ADLWLH4llxyw00U6INlLG5xvuFXt+uJn3vZr+dP3dpnlv4pw49baBVCqFH5mOLggAGVOk1pfAJ6S0pxy8x2z0nMuPWMbjpHMcYx1gBcozvGiwkn2gaWHA69Y4OsgmzfHWFqY8/SIk7mUYGYQXbgGRKjm6K1gLxvHCrzP7StMKfEzWqMC+lHP1/Cf5T0f7HtMmn8JG87NfqHY/QYUfymE+1NccU0LDvpyP/1N14Fru/6f0OjrBVVTmdvqczsx7kcfJ63VOoN1gSkZ9z7SzH7NBzN0lVU9ekVa06/zk2pX1DDnJx7Rsn5bUvhMhB1MMUWpeUCEPLSmB7QCEu2SdhA3T03gEX7xfj9xdyYSzmsPLX36n2hAq0V8i/mYgLzINsCKR9/eKBJ8WSJ0LiIiMGlVceobfMA2lKHNFjJ8dofpFmARLL7aR+3q5lHVk/tGtYlyE1sG+O8mOMjfpK3W6TA56huN8QCl4pX6LVO3MpH8J5x4hsA4c3LuZ6jqAupqIJIcdVbrPOvE2gah7FI/ZsNvjMnyTuVfhvseW+DtV924/p7WOBa7Vt/9tv54nq2m1GWNbZDDb6ieMvmi92rOOS0lSPcGezcMWvXaOu9dxZWHQ+2RmZ5Z5T4r7EkOrhlzvI33payK7SFY7DPePGmJvVwSDjDDsYW7RLaoZl5ipkVWE+0NGGlo1KbNTaCDLzhHEPvHC6b03LoD17yB9oFCVcDu5ifxLy5PTcSm+z/WCyu3R278h5kz7GUk3hsS6z1/Wn4lez0V2gHNbhj9Oh/gZ3UNyUNYxOy5Mka+ofcrs5JKkb9pS+I9S2m4HbZyMFZOVWz1J2ik2d6jNcK4xreKXijU2Bq6lLIAuPj+U1/h+wprEX3MwvhCs/4hYewr/qJ6h4e4WbbBcy+kHadGv447d+j8V0evs4ha9WnaznQLWwIwBjv7b5mcVH0j3UXOGsrYqxU7ZB3xPSrqiKzjsJ5vx3SXVa60kEG0lgfnvM8mH6rxcm/qZwixr7tSwOVVgJctqnVQO2MSs4Dpfu2mYMcs7ljCcU1lekqZnYDHvIWL7/qzS1rK8e8sKRkAHriZzw5xSjidTtQ2eRuU5E1ejp5hnrM2HKjW1jMNRnHaGuq9WAJIpoRUG2SYtDYVaEn5ErKNSmqvZq2yinAkrjuqOj4LxDUocNXp3K/XBx/GYzwHrXfQKHbmbGDnrkGa19dlvvSb484edfreD8m5axqm+mx/vPQOG8mi0tdVY3AxtM6KBdfpncAmtyw+DgzRaGvnPMw2E6OO/Vy8s+y00FbajUqz9BvNChWpJUcOZa7MYxgSXZYXOBNsCW2G1j7R9ae52jaqwBlo8t7bQBxcKOVRG43yY0HHTrHgE9YiN5h7iKP5RFAJ3MItsRFQY3kHYxgiI1to7kYdDOHPcQDgYNGWDYxMhBypwYKywr+Mbe4jCs4lpQ456yVcdxMlxIU32eTxKoEjockAzbXOrAlTkTPcZ0KalScb9oCXT548Q6ZNPxjW007Vpe4UYxtmbj7OOJm7hjaOw+vTNyj/AOJ3H9ZlfGej1Ol49qUtR/W3MjY/EMdpL+z8W1a/V5V1HkZ3UjcMP7mYzn1U4rfk9OqI8zfHWGLcvMD0IzKZdY1T+r0k+8M+vVgANzjfE53XIx32nXEaTT052styR9B/vMt4RfyOO1qpwHQj+s3PirhA4xZpK3sash8ggZ6wFfgZeHW163T6m22yo5KMBgiVxsmOkspf9JVzqnV9K6sRkjE838R+IX4rpqtFXR5VVR9WTksRt+k9DD6avSW2XkcwzjIyQJ5rVwXXa3W2t5QprZy2W+Tnb3j45o+e66iz8DabmN9mdvSuJ7dwzSLptDUi/wCkZnnPhHw5do6yoy7O4LHGJ6micqAAbgYlY5KC3sZmfF+mzwu+5V5nqHmDA3wNzj8szT2rt8yBqVDg1uAVIwc9xNCdPPNLqQiqxYgfPeZbxlrvMK1qSQ53+k0upFdIdFGAhKgH2G0z+m4eeKcbbmGa6ABjtk7zlxmq7M9/BJ+z9LtNqLudStdqAjI7j/3PVOFOCmJmG0qaTSKUUekjMuOGWMxXlGPeZzu8tnhPqn6lgrYJ6mEa5VqBz2kDiPmPkKCPmHWougUnYDEzs2d8Z6zHhbiDZ/GAn6sBMf4A1HJrHrPTmz+o/wBppPtJT7v4a8snHm3ooH6n+ky3gSss+obqQw/5/GVk/wCafvJI9UoKvdWq7nOZfUutK4+JnNFYa9QoYAEJnGfeW+nDXMOs3h1ily/+1zw0tbczHoBLmmvuZA4dWtFXMx3PaTQbLNgOVfmaSFexRsOvxGqGbc9J1a1TqcmJ7VUQMQAKMmNezAGJHa1m6ZnNz1gBfMMUbyRQC2LiN51950VDvEK19oyLPsYuYicNftOYftiAOJ23EG4GDHb/ALwg3U9VP5QJA1dKsCQOVviUete2nPMOZZobnwMOCJVa1UsB3EdNmNWdPqwQQM/Imct4b901vnVb1uCrL8S/4npSLCyHBHtKltQ4cU2jOTgGYvimPV6BsNV1mLUwAO/vB026Wt70Vl9QGP0ljXpwwywyD7xLw7TFyTSmfpIfN1zKoFdn3ziNZrBZKhu3b6S/Ayv5RafTV1gBVCj2AhCOUHIi3vtnK7rM8cRVrYYxkjMicK0Qv1CKvUyZx8ErhdiWEd4aKU65GscDbuZbDxz5+tzwzQLpdKq49R3Jh3BHQQ1FiWICrAjHvFYAJZJDfp1kK3BMnXgYMrrQw3EAwHibhmo0+psepHep2LZAyN5G8J6e2ptS96crvacd9sDE3GqUXIyMNjKWvTLptQyg9d5HOaXxzuWpTtWOaixMYyslcEYEAwd+CpkbhlvlMfhsSNXxaBwLObO+8PUoAGfaQKNQrczcwG+8O2oVR+IdIHY8++1nWizU6PQIdkU2uB87D+RlD4ON1WptapSy4GR7mSfFPD+JcT8V6s1admQlUR87ABR1/jN54P8AD9HDNCrakK1zbt7CdEk+OnJllZluLHgOj1GsLavVDlL4AGOgE1OnqroXaQU1CogWsAKJ0arfrmNnutHpgoQM3U9IRtUiDrvKuq17UUIdsQtaAHLbn2ECSTfZZ+EYHvEF39RLGcU7b7D2EdzAdBAHZ2jl6QfOe079TmIC8w94oLb4igF0WyM4nOYzpnB8TRFzGLMUUAWW7H9Y0k91B+kdkCNbfpABWMpB5kaU/FKKChYZV/cSzvDheplJxCtiDljn5hTjM65rELYOfmU+TdqACu4Ocy31br6lOc/Mg0VnLOBuTJ5XUUxnaYiAII5UA394hkJiOrHbeQX2eBjGMxc+xB9osHEHb6cR4lVHxusMhz0BzmQNEiNenTGRLnitPNQxPtiUWmTDAoxyDK41LKPR9Bp6mpUjCnHVdpLNVyjZw4/8v7yn4I9raZcsGwOhlvy8wGVx74MsijakMOvMnyRkSHbzKp9KuPdTJ5Ri3ouZfg7yPqarOX8FVhHuOU/qIjUtjYJB9J/8hiVLODqLHznfA/KX3ELKU0Nhepg/KdicgTN0joe8nyfxXjn6O5PL0lfTzC28p1U5ltyDGCZGs0Vi3G2nlPMMMjd5KVfC69R28+rUKGIK2bjtgiWFfW2m1suawVA9zmRTpdXa9ZVQnIc5Y5ltVpOUeZb6nxgmPqeN3KKyvFvE7sAbEb++wlqgcAbj9ZEagJqeYZGRJlQAxtvK43pyZd0VVcjrJmg0Ru9TMQogE9RAAl5pKxXSi9yMxsiKBTUACcDoI+liV+YPVAisEe8dp1YYJ6EdIySAfmODb7wZ2jswIQNO5gs7RBojEzFGcwigS9yQd50NOGcxmbIQGKDGc4MQzvAHsuekYQw7RBz3ia5VGW2iBjvtvKXijrggSXqdaCeVBkyj11+ScnJitakVGvrVsnHwDI9VeNh22hbn8yzPYdJ1F6GQzy7XxxcAj1U4J/lEohq1APxMNmgfHSAuBO4Gwks4G/xA7HmGNo4Kr9aC1TAjbEzopK2Ng4wZq9TXlDM/cRVqCG6NN4+sZTpo/D1gspCOASJdsTWo5Xdfzma4PzqDYnQS2+/hjh1I+svL0hpL5nYH1gn5EYWtCEMof5BxIzXDmHI0KthiGlD4j1DLp1oCkGxuuew/4JXaSoqoZ9zJfHH83iar1FaD9Tv/AGnKl6ZkM7vJfCajtaln3knlwQBG1LsT7w6LnqJhvR1ajGYUDK9I5FEeBjYwJX6qvow7HMSMRjO495LsTIMi11MSUG+Og+JTDL8Tziz4TWtwZm6DpLitSDk7yl4QTXbykHB23mgVSJWJ0HUNhQPcwlbBivL0AjdRSz8pU9NsR1KMrAEY2gRX9U9yYTlEHd+JCR3nSxHSAP5YuT2EH5hHWPW4d4AuU+0Ud5yxQC+OI2MWwMBHFsTbJwi6GMUkn4nCwGcmAB1VrK4RR17yLZWz/jf8oa23mPpXeM5bnHZR7xGhaik8uAcSj4rUaAFsVlLdM95pzXXUDZawOBkk9BMTxvix12sLJ/lr6UHx7zGd+MUwm6Fze0KjYgKzsPeP5sTmro0Or4GIZXBEic+WAhFPKYActzfQRFlA+YJmAHzBvbgZaGy0dqTlJmeJoWtUjtmXdl4ZTg9ZT8QJUhvmbxvbNnS58P2g6RkbrmTtTWoX2MpeEvhtsDPaWtt/MwHtL76Q0A1dtRDLll7iFXWoBhzggd5IB5lBHtKjjl1ddHJhTa+w/qYt67OTd0g+Z94vsuPV2z+XaTKiOXB7ytobAHaTEt9SjsJz7dGk+vGBiHXpIdbj3kkY5IgloQFBzmOU7QAPowDidD8vX+cAczASHrMqgtrPqQ5OO47w9lmYI2JurHYialKzbRcKerU6RG2JA6yeEx+Fs/Bma8NagVXPpWO2cr9JpRkEES8u4hcdU/OPxCNbZww9sTvOR1nQyt12jIxt+0bvnpD4z0OZxVHNiBAcvxOGse0KykGNL4G8DC8tveKF54oBbvV3Eblhse0cz8s6PUJtg02EdYwup2xHMncwSZZiP0gEhUXPMRBu4JxnpOX2Fa/mV1tzfun1e8RyMv4m4w+r1T6SlyNPXs3L++e/5TMHWc+pFGnUsqnLt2WTeIqyZ0yA+ex5Tnt7mR7VXh+iJA2QZJ7k+85sruu2YSTpOpuABJPSPXULgsTsBKnRpc+m825yGf1BfYdhGaDUec96ucitgswWlkmuRrMCS21AX1E4GMkyl4hZVp9HZqMAMmMY+sKjXtWrAHp3gLFx5q2UrbWwZSMgjvAWOX2AzgSPRrVNZoOFsQA8o7TlGsC2ENF+gP1Btxic1VItrydwRCaq2t6vMrOfpItWsU4QncnE1+h3RuauXHYywFvmeqVxytgUjHN0+skVEjaWl3EMsdVZV6xaKi1p9Kj/AIJSWs2rve63v0Geg9ozWajOs8ts8qAcoHcmC12oFOlbyv8ANfZVPvMZ23pXDDrY2VA9MPQhxzSFoFLKqtvgbmTzegBVMHG2ZJupCuDt3hy/LiQ6XAILHaNt1ILYzAlmbAEEQtDqcHeVDaznfyAfUBnEcL7Kq2YjKqMmMLKywKM5lVqdSX1IQNg4zGanWf8AataCcKMn6QV+kOqWq6hgLU3U+49jA5FjptSy2I3SxDsc9RNnw3iC6itQ+zd5hNJW1yK4Ug9G91MutBa1PU7gyuFY5cddtjiDI9oLQX+dSCeskGVc9MDsp+I9LgesRAPWDZM9IBIDBo22vO4G8jczLCpfsAYEZyH2ih/OHxFALBgSY9dlgwY7m2m2SLzlY9RMWM9ROdBtEDb/AFA7yvasjMnNkCCKnfERs/xrSZ0zWrWDYm/NjfHeYziA89kqB9DbuTPT3XI3EoeJ8HoZLLdPp1F43GNsyeeP7F+Lk11WWalm0zMCRtK7w1U71XkLl2uOfyxL4MWQ1W1FbBty8pyZJ4b4duq0asn7O0szEP8APSTkXuWMnah8SUB+FNtuGXp8MJM09qeWo36Sy13CrTpLjqeQqiEhV33lfQtnKuF9HTpFcaJZl4qWKjxLZ7HSjb55jJ7VIwwQN/aC1dFa6+vUgHmOVJHtgH+sPWqsD6WU+5hYNM/wa6w12UXZ2c4J+ssBQBunXrn5hNUrG+g4AC+npJlNFvKzALj6x2dnjZZtGCO7pazHft2EsqaK3QAnf3kbcNygYAMn6fcAtN4ufky3VVrdK2lv+8DdWGM4lYiHU6lrmBKr6VmxVlI5bACDtgjaUGq0/l62xOby1JyoA2IizxU4s9/UDWOuj0TWAYbGAPeQ+Co76NXuJ5nYnf2zLLV6S7VW6eqvflyxYjbAg9NXygczBcE7ASdnTf7oLjrHRcPV1O7MBD6SoOiM4BJAJzB8cqGprpqckqMtt/z5kjTJhUDPg4isEnSu1imvxBpvLGAa2DD+UtgrhHJQFeUyG1BHF+d8kcuAZc1VhqHfo2McpMej10peEur6KsMMqRggiN4Oj1i7T5OKbSq/TO38JL4Fpy+jpVR6sbyQ2nanib2Ael1BJxtnpDVPUl7FrJ0dosHqW0bj5nRYz2c3TJnNS4tdeUekSVpNMbMALmVxmnPyZbq64O5Gnz7mWatn6yFp6PIqC9+8PWd5RKpAOREDBht4/YjECcsUESONsw5JEj27HIgC5jFBcxigF4H3jgcyKGMermaYSw07mRw0IhJ7wBzDMYy9xH9JxjtEYLAZkazlzjrOavUGsbA5JwI1Tge5PUmACSsLbz9oU2M7cqxypnvJFdfKMjEDRdRp1toap9w6lT+czd3A7qMkahDWOnMDmai4su5wVlZxOwhAB3iyxl9PHPLHxUXcK87SoKiPNRywJ2zkYkR9JqqcreAM79cy/wBLuogeKKOszcI3/rl4oH0oK77ztdbKu5J+JO5RidqqBJ9oahfKoRpLY23knTVkdZYJRXy5AhV09YHQx6LYCaQ2jO0VmgqcAXpz46HoRJdQ5CAJMWsWLuN4Xsb/AIgafR0VAmpdyNyTkygv0L6TUMr1F68+lgM7TUMnltj29pxgCIXHbWPJcbtkOI6TntW1EIXlwB+n9obRmvmC2IDv1l/bSr5yOsDXQtNmdip7TNwrc5qrbtCWXn5e207pdG1qtVdzYYEHG006UI6AECEq0KK3aa+MY+dZzS8Cv0qr5d45V6EA5xCPoGbbfHcnvNQ1OBgYxImorA2hMZCueWXrLa6tdNZSprcmxwgwNgT7mSOG8V01Wm1FpqtJpUMBgesE42/OWGq0P3tqUVwhS5bCSM5AztIdPh1q3LNqgyG1XZfLxlQc469en6SWXy301Na7Fu4/QtllY02oLIxAwBgkHB+mPeds45p660fy7WDU+btjb1coHXrmD1Hh2x7brF1YCu7FVNYI3YEg/oP0ir4JZXRqK11XrsqWpX5SOVRuw694vlyfpfV2rxHp7bFRaNRvscKDht9vk7RyeIaCdP8AsrcW7529I5ioz+YgdNwO2rU03WahCtbKSiV8oJXYd/br+cF/gTJ93zqBioAOAn4sNzDG+0N8utnZi0fmAxtmCJHB3zOs5EsmdyiKM8wxRh//2Q=="/>
          <p:cNvSpPr>
            <a:spLocks noChangeAspect="1" noChangeArrowheads="1"/>
          </p:cNvSpPr>
          <p:nvPr/>
        </p:nvSpPr>
        <p:spPr bwMode="auto">
          <a:xfrm>
            <a:off x="63500" y="-804863"/>
            <a:ext cx="2762250" cy="1657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501008"/>
            <a:ext cx="4032448" cy="244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1856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Postižení kyčelního kloubu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uxace, vykloubení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/>
              <a:t>j</a:t>
            </a:r>
            <a:r>
              <a:rPr lang="cs-CZ" dirty="0" smtClean="0"/>
              <a:t>edno – oboustranné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p</a:t>
            </a:r>
            <a:r>
              <a:rPr lang="cs-CZ" dirty="0" smtClean="0"/>
              <a:t>ostiženo 20% populace 6 x více děvčata 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v</a:t>
            </a:r>
            <a:r>
              <a:rPr lang="cs-CZ" dirty="0" smtClean="0"/>
              <a:t> kojeneckém věku není bolestivé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n</a:t>
            </a:r>
            <a:r>
              <a:rPr lang="cs-CZ" dirty="0" smtClean="0"/>
              <a:t>ení vyvinutá jamka kyčelního kloubu → hlavice kosti stehenní při zátěži sklouzne jinam → kratší nožička, chybné postavení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eléčení</a:t>
            </a:r>
          </a:p>
          <a:p>
            <a:pPr marL="0" indent="0">
              <a:buNone/>
            </a:pPr>
            <a:r>
              <a:rPr lang="cs-CZ" dirty="0" smtClean="0"/>
              <a:t>	kachní chůze, bederní lordóza, bolestivost, únava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revence</a:t>
            </a:r>
          </a:p>
          <a:p>
            <a:pPr marL="0" indent="0">
              <a:buNone/>
            </a:pPr>
            <a:r>
              <a:rPr lang="cs-CZ" dirty="0" smtClean="0"/>
              <a:t>	široké balení plenek, strojky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5427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Postižení </a:t>
            </a:r>
            <a:r>
              <a:rPr lang="cs-CZ" smtClean="0"/>
              <a:t>kyčelního kloubu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66455"/>
            <a:ext cx="2833460" cy="2544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060848"/>
            <a:ext cx="4176464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633" y="4437112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0712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Deformity hrudníku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/>
              <a:t>n</a:t>
            </a:r>
            <a:r>
              <a:rPr lang="cs-CZ" b="1" dirty="0" smtClean="0"/>
              <a:t>álevkovitý hrudník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dirty="0" smtClean="0"/>
              <a:t>propadlý střed hrudníku dovnitř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dno nálevky se chýlí k páteři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btíže </a:t>
            </a:r>
          </a:p>
          <a:p>
            <a:pPr marL="0" indent="0">
              <a:buNone/>
            </a:pPr>
            <a:r>
              <a:rPr lang="cs-CZ" dirty="0" smtClean="0"/>
              <a:t>	oběhové a dýchací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/>
              <a:t>p</a:t>
            </a:r>
            <a:r>
              <a:rPr lang="cs-CZ" b="1" dirty="0" smtClean="0"/>
              <a:t>tačí hrudník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dirty="0" smtClean="0"/>
              <a:t>opačná deformita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dirty="0" smtClean="0"/>
              <a:t>hrudní kost a žebra vychýlená dopředu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příď lodi, hrudník ptáka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říčiny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křivice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0121" y="1484784"/>
            <a:ext cx="1866900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381893"/>
            <a:ext cx="2390775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4744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Překřížená lateralita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</a:t>
            </a:r>
            <a:r>
              <a:rPr lang="cs-CZ" dirty="0"/>
              <a:t>e</a:t>
            </a:r>
            <a:r>
              <a:rPr lang="cs-CZ" dirty="0" smtClean="0"/>
              <a:t>jčastější odchylka pohybového aparátu</a:t>
            </a:r>
          </a:p>
          <a:p>
            <a:pPr marL="0" indent="0">
              <a:buNone/>
            </a:pPr>
            <a:r>
              <a:rPr lang="cs-CZ" i="1" dirty="0"/>
              <a:t>f</a:t>
            </a:r>
            <a:r>
              <a:rPr lang="cs-CZ" i="1" dirty="0" smtClean="0"/>
              <a:t>unkční lateralita</a:t>
            </a:r>
          </a:p>
          <a:p>
            <a:pPr marL="0" indent="0">
              <a:buNone/>
            </a:pPr>
            <a:r>
              <a:rPr lang="cs-CZ" i="1" dirty="0"/>
              <a:t>	</a:t>
            </a:r>
            <a:r>
              <a:rPr lang="cs-CZ" dirty="0" smtClean="0"/>
              <a:t>přednostní používání jednoho z párových 	motorických orgánů ( i smyslových 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podmíněna stavem CNS → jedna z hemisfér	dominantní</a:t>
            </a:r>
          </a:p>
          <a:p>
            <a:pPr marL="0" indent="0">
              <a:buNone/>
            </a:pPr>
            <a:r>
              <a:rPr lang="cs-CZ" i="1" dirty="0"/>
              <a:t>l</a:t>
            </a:r>
            <a:r>
              <a:rPr lang="cs-CZ" i="1" dirty="0" smtClean="0"/>
              <a:t>eváci</a:t>
            </a:r>
            <a:r>
              <a:rPr lang="cs-CZ" dirty="0" smtClean="0"/>
              <a:t> – dominantní levá hemisféra</a:t>
            </a:r>
          </a:p>
          <a:p>
            <a:pPr marL="0" indent="0">
              <a:buNone/>
            </a:pPr>
            <a:r>
              <a:rPr lang="cs-CZ" i="1" dirty="0"/>
              <a:t>p</a:t>
            </a:r>
            <a:r>
              <a:rPr lang="cs-CZ" i="1" dirty="0" smtClean="0"/>
              <a:t>raváci</a:t>
            </a:r>
            <a:r>
              <a:rPr lang="cs-CZ" dirty="0" smtClean="0"/>
              <a:t> – dominantní pravá hemisféra</a:t>
            </a:r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297488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Přecvičování leváků na praváky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u</a:t>
            </a:r>
            <a:r>
              <a:rPr lang="cs-CZ" dirty="0" smtClean="0"/>
              <a:t> malých dětí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v tomto období se teprve rozvíjí řeč, vytvářejí se řečové spoje v nevedoucí hemisféře, výkony ruky i řeči nejsou tak kvalitní, protože dominantní hemisféra není funkčně využita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ezdary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 smtClean="0"/>
              <a:t>neurotizace</a:t>
            </a:r>
            <a:r>
              <a:rPr lang="cs-CZ" dirty="0" smtClean="0"/>
              <a:t>, poruchy emocionální a 	charakterové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727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800" dirty="0">
                <a:hlinkClick r:id="rId2"/>
              </a:rPr>
              <a:t>http://www.google.cz/search?hl=cs&amp;cp=18&amp;gs_id=1y&amp;xhr=t&amp;q=asymetrie+obli%C4%8Deje&amp;bav=on.2,or.r_gc.r_pw.r_qf.&amp;</a:t>
            </a:r>
            <a:r>
              <a:rPr lang="cs-CZ" sz="800" dirty="0" smtClean="0">
                <a:hlinkClick r:id="rId2"/>
              </a:rPr>
              <a:t>bpcl=38626820&amp;biw=1366&amp;bih=673&amp;wrapid=tljp1352886821362034&amp;um=1&amp;ie=UTF-8&amp;tbm=isch&amp;source=og&amp;sa=N&amp;tab=wi&amp;ei=2WujUMzPMeLe4QSX-oGQBA</a:t>
            </a:r>
            <a:endParaRPr lang="cs-CZ" sz="800" dirty="0" smtClean="0"/>
          </a:p>
          <a:p>
            <a:r>
              <a:rPr lang="cs-CZ" sz="800" dirty="0"/>
              <a:t>http://www.google.cz/search?hl=cs&amp;pq=asymetrie+obli%C4%8Deje&amp;cp=5&amp;gs_id=1k&amp;xhr=t&amp;q=roz%C5%A1t%C4%9Bp&amp;bav=on.2,or.r_gc.r_pw.r_qf.&amp;</a:t>
            </a:r>
            <a:r>
              <a:rPr lang="cs-CZ" sz="800" dirty="0" smtClean="0"/>
              <a:t>bpcl=38626820&amp;biw=1366&amp;bih=673&amp;wrapid=tljp1352886916412242&amp;um=1&amp;ie=UTF-8&amp;tbm=isch&amp;source=og&amp;sa=N&amp;tab=wi&amp;ei=M2yjUPDUL6mD4gSb7YHYDw</a:t>
            </a:r>
          </a:p>
          <a:p>
            <a:r>
              <a:rPr lang="cs-CZ" sz="800" dirty="0"/>
              <a:t>http://www.google.cz/search?hl=cs&amp;pq=p%C5%99espo%C4%8Detn%C3%A9&amp;cp=13&amp;gs_id=22&amp;xhr=t&amp;q=srostl%C3%A9+prsty+na+nohou&amp;bav=on.2,or.r_gc.r_pw.r_qf.&amp;</a:t>
            </a:r>
            <a:r>
              <a:rPr lang="cs-CZ" sz="800" dirty="0" smtClean="0"/>
              <a:t>bpcl=38626820&amp;biw=1366&amp;bih=673&amp;wrapid=tljp1352887059153244&amp;um=1&amp;ie=UTF-8&amp;tbm=isch&amp;source=og&amp;sa=N&amp;tab=wi&amp;ei=wWyjUO-uMYfZ4QTFxIDgDg</a:t>
            </a:r>
          </a:p>
          <a:p>
            <a:r>
              <a:rPr lang="cs-CZ" sz="800" dirty="0"/>
              <a:t>http://www.google.cz/search?hl=cs&amp;pq=vrozen%C3%A1+luxace+ky%C4%8Deln%C3%ADho+kloubu&amp;cp=0&amp;gs_id=h&amp;xhr=t&amp;q=luxace+ky%C4%8Deln%C3%ADho+kloubu&amp;bav=on.2,or.r_gc.r_pw.r_qf.&amp;</a:t>
            </a:r>
            <a:r>
              <a:rPr lang="cs-CZ" sz="800" dirty="0" smtClean="0"/>
              <a:t>bpcl=38626820&amp;biw=1366&amp;bih=673&amp;bs=1&amp;wrapid=tljp1352887463409214&amp;um=1&amp;ie=UTF-8&amp;tbm=isch&amp;source=og&amp;sa=N&amp;tab=wi&amp;ei=Um6jUKb-GIyK4gSU5oGwAQ</a:t>
            </a:r>
          </a:p>
          <a:p>
            <a:r>
              <a:rPr lang="cs-CZ" sz="800" dirty="0"/>
              <a:t>http://www.google.cz/search?hl=cs&amp;pq=vrozen%C3%A1+luxace+ky%C4%8Deln%C3%ADho+kloubu&amp;cp=0&amp;gs_id=h&amp;xhr=t&amp;q=luxace+ky%C4%8Deln%C3%ADho+kloubu&amp;bav=on.2,or.r_gc.r_pw.r_qf.&amp;</a:t>
            </a:r>
            <a:r>
              <a:rPr lang="cs-CZ" sz="800" dirty="0" smtClean="0"/>
              <a:t>bpcl=38626820&amp;biw=1366&amp;bih=673&amp;bs=1&amp;wrapid=tljp1352887463409214&amp;um=1&amp;ie=UTF-8&amp;tbm=isch&amp;source=og&amp;sa=N&amp;tab=wi&amp;ei=Um6jUKb-GIyK4gSU5oGwAQ</a:t>
            </a:r>
          </a:p>
          <a:p>
            <a:r>
              <a:rPr lang="cs-CZ" sz="800" dirty="0"/>
              <a:t>http://www.google.cz/search?hl=cs&amp;pq=vrozen%C3%A1+luxace+ky%C4%8Deln%C3%ADho+kloubu&amp;cp=0&amp;gs_id=h&amp;xhr=t&amp;q=luxace+ky%C4%8Deln%C3%ADho+kloubu&amp;bav=on.2,or.r_gc.r_pw.r_qf.&amp;</a:t>
            </a:r>
            <a:r>
              <a:rPr lang="cs-CZ" sz="800" dirty="0" smtClean="0"/>
              <a:t>bpcl=38626820&amp;biw=1366&amp;bih=673&amp;bs=1&amp;wrapid=tljp1352887463409214&amp;um=1&amp;ie=UTF-8&amp;tbm=isch&amp;source=og&amp;sa=N&amp;tab=wi&amp;ei=Um6jUKb-GIyK4gSU5oGwAQ</a:t>
            </a:r>
          </a:p>
          <a:p>
            <a:r>
              <a:rPr lang="cs-CZ" sz="800" dirty="0">
                <a:hlinkClick r:id="rId3"/>
              </a:rPr>
              <a:t>http://www.google.cz/search?hl=cs&amp;q=n%C3%A1levkovit%C3%BD+hrudn%C3%ADk&amp;bav=on.2,or.r_gc.r_pw.r_qf.&amp;</a:t>
            </a:r>
            <a:r>
              <a:rPr lang="cs-CZ" sz="800" dirty="0" smtClean="0">
                <a:hlinkClick r:id="rId3"/>
              </a:rPr>
              <a:t>bpcl=38626820&amp;biw=1366&amp;bih=673&amp;wrapid=tlif135288767386710&amp;um=1&amp;ie=UTF-8&amp;tbm=isch&amp;source=og&amp;sa=N&amp;tab=wi&amp;ei=NG-jUPewEoXe4QSZ5IG4Dw</a:t>
            </a:r>
            <a:endParaRPr lang="cs-CZ" sz="800" dirty="0" smtClean="0"/>
          </a:p>
          <a:p>
            <a:r>
              <a:rPr lang="cs-CZ" sz="800"/>
              <a:t>http://www.google.cz/search?hl=cs&amp;pq=n%C3%A1levkovit%C3%BD+hrudn%C3%ADk&amp;cp=10&amp;gs_id=12&amp;xhr=t&amp;q=pta%C4%8D%C3%AD+hrudn%C3%ADk&amp;bav=on.2,or.r_gc.r_pw.r_qf.&amp;bpcl=38626820&amp;biw=1366&amp;bih=673&amp;wrapid=tljp1352887734070218&amp;um=1&amp;ie=UTF-8&amp;tbm=isch&amp;source=og&amp;sa=N&amp;tab=wi&amp;ei=Zm-jUOzLFcn34QTFhIDIBw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838121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57</TotalTime>
  <Words>202</Words>
  <Application>Microsoft Office PowerPoint</Application>
  <PresentationFormat>Předvádění na obrazovce (4:3)</PresentationFormat>
  <Paragraphs>80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Vrozené vady pohybového aparátu</vt:lpstr>
      <vt:lpstr>Osnova</vt:lpstr>
      <vt:lpstr>Odchylky ve tvaru lebky</vt:lpstr>
      <vt:lpstr>Rozštěp patra, horní čelisti a rtu</vt:lpstr>
      <vt:lpstr>Končetiny</vt:lpstr>
      <vt:lpstr>Postižení kyčelního kloubu</vt:lpstr>
      <vt:lpstr>Postižení kyčelního kloubu</vt:lpstr>
      <vt:lpstr>Deformity hrudníku</vt:lpstr>
      <vt:lpstr>Překřížená lateralita</vt:lpstr>
      <vt:lpstr>Přecvičování leváků na praváky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Získané vady pohybového aparátu</dc:title>
  <dc:creator>Jana Poláková</dc:creator>
  <cp:lastModifiedBy>Jana Poláková</cp:lastModifiedBy>
  <cp:revision>16</cp:revision>
  <dcterms:created xsi:type="dcterms:W3CDTF">2012-11-14T09:04:27Z</dcterms:created>
  <dcterms:modified xsi:type="dcterms:W3CDTF">2012-11-19T14:14:49Z</dcterms:modified>
</cp:coreProperties>
</file>