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6" r:id="rId2"/>
    <p:sldId id="256" r:id="rId3"/>
    <p:sldId id="257" r:id="rId4"/>
    <p:sldId id="258" r:id="rId5"/>
    <p:sldId id="259" r:id="rId6"/>
    <p:sldId id="260" r:id="rId7"/>
    <p:sldId id="274" r:id="rId8"/>
    <p:sldId id="261" r:id="rId9"/>
    <p:sldId id="263" r:id="rId10"/>
    <p:sldId id="264" r:id="rId11"/>
    <p:sldId id="269" r:id="rId12"/>
    <p:sldId id="266" r:id="rId13"/>
    <p:sldId id="268" r:id="rId14"/>
    <p:sldId id="267" r:id="rId15"/>
    <p:sldId id="270" r:id="rId16"/>
    <p:sldId id="272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654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6606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164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18481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8207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3264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12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9216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781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056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346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1DF2D9-AA38-472F-B7A7-053D4C068A1F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07EADB-2190-4096-9FA3-4FC95B09FD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211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8391201"/>
              </p:ext>
            </p:extLst>
          </p:nvPr>
        </p:nvGraphicFramePr>
        <p:xfrm>
          <a:off x="1524000" y="1397000"/>
          <a:ext cx="6720408" cy="332121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VY_32_Inovace_4.1.7  Slova příbuzná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Český jazyk a literatura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dirty="0" smtClean="0"/>
                        <a:t>Materiál je určen k seznámení</a:t>
                      </a:r>
                      <a:r>
                        <a:rPr lang="cs-CZ" baseline="0" dirty="0" smtClean="0"/>
                        <a:t> se slovy příbuznými </a:t>
                      </a:r>
                    </a:p>
                    <a:p>
                      <a:pPr algn="l"/>
                      <a:r>
                        <a:rPr lang="cs-CZ" baseline="0" dirty="0" smtClean="0"/>
                        <a:t>a kořenem slova. Prezentace byla vytvořena pro práci s interaktivní tabulí nebo </a:t>
                      </a:r>
                      <a:r>
                        <a:rPr lang="cs-CZ" baseline="0" smtClean="0"/>
                        <a:t>dataprojektorem </a:t>
                      </a:r>
                    </a:p>
                    <a:p>
                      <a:pPr algn="l"/>
                      <a:r>
                        <a:rPr lang="cs-CZ" baseline="0" smtClean="0"/>
                        <a:t>a </a:t>
                      </a:r>
                      <a:r>
                        <a:rPr lang="cs-CZ" baseline="0" dirty="0" smtClean="0"/>
                        <a:t>obsahuje animaci.</a:t>
                      </a:r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610" y="764704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8332496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306687"/>
          </a:xfrm>
          <a:solidFill>
            <a:schemeClr val="accent3">
              <a:lumMod val="60000"/>
              <a:lumOff val="40000"/>
            </a:schemeClr>
          </a:solidFill>
          <a:effectLst>
            <a:glow rad="228600">
              <a:schemeClr val="accent6">
                <a:satMod val="175000"/>
                <a:alpha val="40000"/>
              </a:schemeClr>
            </a:glow>
            <a:softEdge rad="635000"/>
          </a:effectLst>
          <a:scene3d>
            <a:camera prst="obliqueTopLeft"/>
            <a:lightRig rig="threePt" dir="t"/>
          </a:scene3d>
          <a:sp3d>
            <a:bevelT w="114300" prst="artDeco"/>
          </a:sp3d>
        </p:spPr>
        <p:txBody>
          <a:bodyPr>
            <a:normAutofit/>
          </a:bodyPr>
          <a:lstStyle/>
          <a:p>
            <a:r>
              <a:rPr lang="cs-CZ" sz="6600" dirty="0" smtClean="0"/>
              <a:t>SLOVA PŘÍBUZNÁ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3699347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  <a:ln w="7620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sz="3600" dirty="0" smtClean="0"/>
              <a:t>Slova příbuzná jsou slova, která mají společnou část – kořen. Významy příbuzných slov spolu souvisí, jsou si blízké.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464496"/>
          </a:xfrm>
          <a:ln w="76200">
            <a:solidFill>
              <a:schemeClr val="accent6">
                <a:lumMod val="75000"/>
              </a:schemeClr>
            </a:solidFill>
            <a:prstDash val="lgDash"/>
          </a:ln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		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</a:t>
            </a:r>
            <a:r>
              <a:rPr lang="cs-CZ" sz="3900" dirty="0" smtClean="0"/>
              <a:t>      </a:t>
            </a:r>
            <a:r>
              <a:rPr lang="cs-CZ" sz="5200" dirty="0" smtClean="0">
                <a:solidFill>
                  <a:srgbClr val="FF0000"/>
                </a:solidFill>
              </a:rPr>
              <a:t>let</a:t>
            </a:r>
            <a:r>
              <a:rPr lang="cs-CZ" sz="5200" dirty="0" smtClean="0"/>
              <a:t>adlo</a:t>
            </a:r>
          </a:p>
          <a:p>
            <a:pPr marL="0" indent="0">
              <a:buNone/>
            </a:pPr>
            <a:r>
              <a:rPr lang="cs-CZ" sz="5200" dirty="0">
                <a:solidFill>
                  <a:srgbClr val="FF0000"/>
                </a:solidFill>
              </a:rPr>
              <a:t>	</a:t>
            </a:r>
            <a:r>
              <a:rPr lang="cs-CZ" sz="5200" dirty="0" smtClean="0">
                <a:solidFill>
                  <a:srgbClr val="FF0000"/>
                </a:solidFill>
              </a:rPr>
              <a:t>			     let</a:t>
            </a:r>
            <a:r>
              <a:rPr lang="cs-CZ" sz="5200" dirty="0" smtClean="0"/>
              <a:t>ecký</a:t>
            </a:r>
          </a:p>
          <a:p>
            <a:pPr marL="0" indent="0">
              <a:buNone/>
            </a:pPr>
            <a:r>
              <a:rPr lang="cs-CZ" sz="5200" dirty="0" smtClean="0">
                <a:solidFill>
                  <a:srgbClr val="FF0000"/>
                </a:solidFill>
              </a:rPr>
              <a:t>			            </a:t>
            </a:r>
            <a:r>
              <a:rPr lang="cs-CZ" sz="5200" dirty="0" smtClean="0"/>
              <a:t>u</a:t>
            </a:r>
            <a:r>
              <a:rPr lang="cs-CZ" sz="5200" dirty="0" smtClean="0">
                <a:solidFill>
                  <a:srgbClr val="FF0000"/>
                </a:solidFill>
              </a:rPr>
              <a:t>let</a:t>
            </a:r>
            <a:r>
              <a:rPr lang="cs-CZ" sz="5200" dirty="0" smtClean="0"/>
              <a:t>í</a:t>
            </a:r>
          </a:p>
          <a:p>
            <a:pPr marL="0" indent="0">
              <a:buNone/>
            </a:pPr>
            <a:r>
              <a:rPr lang="cs-CZ" sz="5200" dirty="0" smtClean="0">
                <a:solidFill>
                  <a:srgbClr val="FF0000"/>
                </a:solidFill>
              </a:rPr>
              <a:t>				     let</a:t>
            </a:r>
            <a:r>
              <a:rPr lang="cs-CZ" sz="5200" dirty="0" smtClean="0"/>
              <a:t>adélko</a:t>
            </a:r>
          </a:p>
          <a:p>
            <a:pPr marL="0" indent="0">
              <a:buNone/>
            </a:pPr>
            <a:r>
              <a:rPr lang="cs-CZ" sz="5200" dirty="0" smtClean="0">
                <a:solidFill>
                  <a:srgbClr val="FF0000"/>
                </a:solidFill>
              </a:rPr>
              <a:t>			</a:t>
            </a:r>
            <a:r>
              <a:rPr lang="cs-CZ" sz="5200" dirty="0">
                <a:solidFill>
                  <a:srgbClr val="FF0000"/>
                </a:solidFill>
              </a:rPr>
              <a:t> </a:t>
            </a:r>
            <a:r>
              <a:rPr lang="cs-CZ" sz="5200" dirty="0" smtClean="0">
                <a:solidFill>
                  <a:srgbClr val="FF0000"/>
                </a:solidFill>
              </a:rPr>
              <a:t>        </a:t>
            </a:r>
            <a:r>
              <a:rPr lang="cs-CZ" sz="5200" dirty="0" smtClean="0"/>
              <a:t>od</a:t>
            </a:r>
            <a:r>
              <a:rPr lang="cs-CZ" sz="5200" dirty="0" smtClean="0">
                <a:solidFill>
                  <a:srgbClr val="FF0000"/>
                </a:solidFill>
              </a:rPr>
              <a:t>let</a:t>
            </a:r>
          </a:p>
          <a:p>
            <a:pPr marL="0" indent="0">
              <a:buNone/>
            </a:pPr>
            <a:r>
              <a:rPr lang="cs-CZ" sz="5200" dirty="0" smtClean="0">
                <a:solidFill>
                  <a:srgbClr val="FF0000"/>
                </a:solidFill>
              </a:rPr>
              <a:t>			         </a:t>
            </a:r>
            <a:r>
              <a:rPr lang="cs-CZ" sz="5200" dirty="0" smtClean="0"/>
              <a:t>při</a:t>
            </a:r>
            <a:r>
              <a:rPr lang="cs-CZ" sz="5200" dirty="0" smtClean="0">
                <a:solidFill>
                  <a:srgbClr val="FF0000"/>
                </a:solidFill>
              </a:rPr>
              <a:t>let</a:t>
            </a:r>
            <a:r>
              <a:rPr lang="cs-CZ" sz="5200" dirty="0" smtClean="0"/>
              <a:t>ěl</a:t>
            </a:r>
          </a:p>
          <a:p>
            <a:pPr marL="0" indent="0">
              <a:buNone/>
            </a:pPr>
            <a:r>
              <a:rPr lang="cs-CZ" sz="5200" dirty="0" smtClean="0"/>
              <a:t>				     </a:t>
            </a:r>
            <a:r>
              <a:rPr lang="cs-CZ" sz="5200" dirty="0" smtClean="0">
                <a:solidFill>
                  <a:srgbClr val="FF0000"/>
                </a:solidFill>
              </a:rPr>
              <a:t>let</a:t>
            </a:r>
            <a:r>
              <a:rPr lang="cs-CZ" sz="5200" dirty="0" smtClean="0"/>
              <a:t>oun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8" name="Picture 4" descr="C:\Users\prejzova\AppData\Local\Microsoft\Windows\Temporary Internet Files\Content.IE5\5TF55U86\MP9004007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52936"/>
            <a:ext cx="302433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4108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3600" dirty="0" smtClean="0"/>
              <a:t>Kořen slova – </a:t>
            </a:r>
            <a:r>
              <a:rPr lang="cs-CZ" sz="3600" b="1" dirty="0" smtClean="0">
                <a:solidFill>
                  <a:srgbClr val="FF0000"/>
                </a:solidFill>
              </a:rPr>
              <a:t>LES </a:t>
            </a:r>
            <a:r>
              <a:rPr lang="cs-CZ" sz="3600" dirty="0" smtClean="0"/>
              <a:t>		Kořen slova –  </a:t>
            </a:r>
            <a:r>
              <a:rPr lang="cs-CZ" sz="3600" b="1" dirty="0" smtClean="0">
                <a:solidFill>
                  <a:srgbClr val="FF0000"/>
                </a:solidFill>
              </a:rPr>
              <a:t>LÉK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82752" cy="4525963"/>
          </a:xfrm>
          <a:ln w="76200">
            <a:solidFill>
              <a:schemeClr val="accent3">
                <a:lumMod val="75000"/>
              </a:schemeClr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   </a:t>
            </a:r>
            <a:r>
              <a:rPr lang="cs-CZ" sz="3200" dirty="0" err="1" smtClean="0">
                <a:solidFill>
                  <a:schemeClr val="bg1"/>
                </a:solidFill>
              </a:rPr>
              <a:t>n</a:t>
            </a:r>
            <a:r>
              <a:rPr lang="cs-CZ" sz="3200" dirty="0" err="1" smtClean="0"/>
              <a:t>nad</a:t>
            </a:r>
            <a:r>
              <a:rPr lang="cs-CZ" sz="3200" b="1" dirty="0" err="1" smtClean="0">
                <a:solidFill>
                  <a:srgbClr val="FF0000"/>
                </a:solidFill>
              </a:rPr>
              <a:t>les</a:t>
            </a:r>
            <a:r>
              <a:rPr lang="cs-CZ" sz="3200" dirty="0" err="1" smtClean="0"/>
              <a:t>ní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Lesní      </a:t>
            </a:r>
            <a:r>
              <a:rPr lang="cs-CZ" sz="3200" b="1" dirty="0" smtClean="0">
                <a:solidFill>
                  <a:srgbClr val="FF0000"/>
                </a:solidFill>
              </a:rPr>
              <a:t>les</a:t>
            </a:r>
            <a:r>
              <a:rPr lang="cs-CZ" sz="3200" dirty="0" smtClean="0"/>
              <a:t>ní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bg1"/>
                </a:solidFill>
              </a:rPr>
              <a:t>	l    </a:t>
            </a:r>
            <a:r>
              <a:rPr lang="cs-CZ" sz="3200" b="1" dirty="0" smtClean="0">
                <a:solidFill>
                  <a:srgbClr val="FF0000"/>
                </a:solidFill>
              </a:rPr>
              <a:t>les</a:t>
            </a:r>
            <a:r>
              <a:rPr lang="cs-CZ" sz="3200" dirty="0" smtClean="0"/>
              <a:t>ník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00200"/>
            <a:ext cx="3826768" cy="4525963"/>
          </a:xfrm>
          <a:ln w="76200">
            <a:solidFill>
              <a:schemeClr val="accent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	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      </a:t>
            </a:r>
            <a:r>
              <a:rPr lang="cs-CZ" sz="3200" b="1" dirty="0" smtClean="0">
                <a:solidFill>
                  <a:srgbClr val="FF0000"/>
                </a:solidFill>
              </a:rPr>
              <a:t>lék</a:t>
            </a:r>
          </a:p>
          <a:p>
            <a:pPr marL="0" indent="0">
              <a:buNone/>
            </a:pPr>
            <a:r>
              <a:rPr lang="cs-CZ" sz="3200" dirty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                </a:t>
            </a:r>
            <a:r>
              <a:rPr lang="cs-CZ" sz="3200" b="1" dirty="0" smtClean="0">
                <a:solidFill>
                  <a:srgbClr val="FF0000"/>
                </a:solidFill>
              </a:rPr>
              <a:t>lék</a:t>
            </a:r>
            <a:r>
              <a:rPr lang="cs-CZ" sz="3200" dirty="0" smtClean="0"/>
              <a:t>árna </a:t>
            </a:r>
          </a:p>
          <a:p>
            <a:pPr marL="0" indent="0">
              <a:buNone/>
            </a:pPr>
            <a:r>
              <a:rPr lang="cs-CZ" sz="3200" dirty="0" smtClean="0"/>
              <a:t>	       </a:t>
            </a:r>
            <a:r>
              <a:rPr lang="cs-CZ" sz="3200" b="1" dirty="0" smtClean="0">
                <a:solidFill>
                  <a:srgbClr val="FF0000"/>
                </a:solidFill>
              </a:rPr>
              <a:t>lék</a:t>
            </a:r>
            <a:r>
              <a:rPr lang="cs-CZ" sz="3200" dirty="0" smtClean="0"/>
              <a:t>y</a:t>
            </a:r>
          </a:p>
          <a:p>
            <a:pPr marL="0" indent="0">
              <a:buNone/>
            </a:pPr>
            <a:r>
              <a:rPr lang="cs-CZ" sz="3200" dirty="0" smtClean="0"/>
              <a:t>	       </a:t>
            </a:r>
            <a:r>
              <a:rPr lang="cs-CZ" sz="3200" b="1" dirty="0" smtClean="0">
                <a:solidFill>
                  <a:srgbClr val="FF0000"/>
                </a:solidFill>
              </a:rPr>
              <a:t>lék</a:t>
            </a:r>
            <a:r>
              <a:rPr lang="cs-CZ" sz="3200" dirty="0" smtClean="0"/>
              <a:t>ař</a:t>
            </a:r>
          </a:p>
          <a:p>
            <a:pPr marL="0" indent="0">
              <a:buNone/>
            </a:pPr>
            <a:r>
              <a:rPr lang="cs-CZ" dirty="0" smtClean="0"/>
              <a:t> 		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prejzova\AppData\Local\Microsoft\Windows\Temporary Internet Files\Content.IE5\2UABTRXI\MP9004016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5024"/>
            <a:ext cx="2304256" cy="2199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ejzova\AppData\Local\Microsoft\Windows\Temporary Internet Files\Content.IE5\5TF55U86\MP9004052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46576"/>
            <a:ext cx="2480320" cy="199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545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/>
              <a:t>Kořen slova –	</a:t>
            </a:r>
            <a:r>
              <a:rPr lang="cs-CZ" sz="3600" b="1" dirty="0" smtClean="0">
                <a:solidFill>
                  <a:srgbClr val="FF0000"/>
                </a:solidFill>
              </a:rPr>
              <a:t>VOD</a:t>
            </a:r>
            <a:r>
              <a:rPr lang="cs-CZ" sz="3600" dirty="0" smtClean="0"/>
              <a:t> 	Kořen slova – </a:t>
            </a:r>
            <a:r>
              <a:rPr lang="cs-CZ" sz="3600" b="1" dirty="0" smtClean="0">
                <a:solidFill>
                  <a:srgbClr val="FF0000"/>
                </a:solidFill>
              </a:rPr>
              <a:t>ROD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320480" cy="4853136"/>
          </a:xfrm>
          <a:ln w="76200">
            <a:solidFill>
              <a:srgbClr val="00B05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3200" dirty="0"/>
              <a:t> </a:t>
            </a:r>
            <a:r>
              <a:rPr lang="cs-CZ" sz="3200" dirty="0" smtClean="0"/>
              <a:t>         </a:t>
            </a:r>
            <a:r>
              <a:rPr lang="cs-CZ" sz="3200" b="1" dirty="0" smtClean="0">
                <a:solidFill>
                  <a:srgbClr val="FF0000"/>
                </a:solidFill>
              </a:rPr>
              <a:t>vod</a:t>
            </a:r>
            <a:r>
              <a:rPr lang="cs-CZ" sz="3200" dirty="0" smtClean="0"/>
              <a:t>a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</a:t>
            </a:r>
            <a:r>
              <a:rPr lang="cs-CZ" sz="3200" b="1" dirty="0" smtClean="0">
                <a:solidFill>
                  <a:srgbClr val="FF0000"/>
                </a:solidFill>
              </a:rPr>
              <a:t>vod</a:t>
            </a:r>
            <a:r>
              <a:rPr lang="cs-CZ" sz="3200" dirty="0" smtClean="0"/>
              <a:t>ník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 </a:t>
            </a:r>
            <a:r>
              <a:rPr lang="cs-CZ" sz="3200" b="1" dirty="0" smtClean="0">
                <a:solidFill>
                  <a:srgbClr val="FF0000"/>
                </a:solidFill>
              </a:rPr>
              <a:t>vod</a:t>
            </a:r>
            <a:r>
              <a:rPr lang="cs-CZ" sz="3200" dirty="0" smtClean="0"/>
              <a:t>ovodní</a:t>
            </a:r>
          </a:p>
          <a:p>
            <a:pPr marL="0" indent="0">
              <a:buNone/>
            </a:pPr>
            <a:r>
              <a:rPr lang="cs-CZ" sz="3200" dirty="0" smtClean="0"/>
              <a:t>    pod</a:t>
            </a:r>
            <a:r>
              <a:rPr lang="cs-CZ" sz="3200" b="1" dirty="0" smtClean="0">
                <a:solidFill>
                  <a:srgbClr val="FF0000"/>
                </a:solidFill>
              </a:rPr>
              <a:t>vod</a:t>
            </a:r>
            <a:r>
              <a:rPr lang="cs-CZ" sz="3200" dirty="0" smtClean="0"/>
              <a:t>ník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po</a:t>
            </a:r>
            <a:r>
              <a:rPr lang="cs-CZ" sz="3200" b="1" dirty="0" smtClean="0">
                <a:solidFill>
                  <a:srgbClr val="FF0000"/>
                </a:solidFill>
              </a:rPr>
              <a:t>vod</a:t>
            </a:r>
            <a:r>
              <a:rPr lang="cs-CZ" sz="3200" dirty="0" smtClean="0"/>
              <a:t>eň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vod</a:t>
            </a:r>
            <a:r>
              <a:rPr lang="cs-CZ" sz="3200" dirty="0" smtClean="0"/>
              <a:t>ní</a:t>
            </a:r>
          </a:p>
          <a:p>
            <a:pPr marL="0" indent="0">
              <a:buNone/>
            </a:pPr>
            <a:r>
              <a:rPr lang="cs-CZ" sz="3200" dirty="0" smtClean="0"/>
              <a:t>       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00200"/>
            <a:ext cx="4032448" cy="4876800"/>
          </a:xfrm>
          <a:ln w="76200">
            <a:solidFill>
              <a:srgbClr val="FFFF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 </a:t>
            </a:r>
            <a:r>
              <a:rPr lang="cs-CZ" sz="3200" b="1" dirty="0" smtClean="0">
                <a:solidFill>
                  <a:srgbClr val="FF0000"/>
                </a:solidFill>
              </a:rPr>
              <a:t>rod</a:t>
            </a:r>
            <a:r>
              <a:rPr lang="cs-CZ" sz="3200" dirty="0" smtClean="0"/>
              <a:t>ina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po</a:t>
            </a:r>
            <a:r>
              <a:rPr lang="cs-CZ" sz="3200" b="1" dirty="0" smtClean="0">
                <a:solidFill>
                  <a:srgbClr val="FF0000"/>
                </a:solidFill>
              </a:rPr>
              <a:t>rod</a:t>
            </a:r>
            <a:r>
              <a:rPr lang="cs-CZ" sz="3200" dirty="0" smtClean="0"/>
              <a:t>nice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rod</a:t>
            </a:r>
            <a:r>
              <a:rPr lang="cs-CZ" sz="3200" dirty="0" smtClean="0"/>
              <a:t>iště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smtClean="0"/>
              <a:t>	 </a:t>
            </a:r>
            <a:r>
              <a:rPr lang="cs-CZ" sz="3200" b="1" dirty="0" smtClean="0">
                <a:solidFill>
                  <a:srgbClr val="FF0000"/>
                </a:solidFill>
              </a:rPr>
              <a:t>rod</a:t>
            </a:r>
            <a:r>
              <a:rPr lang="cs-CZ" sz="3200" dirty="0" smtClean="0"/>
              <a:t>ný</a:t>
            </a:r>
          </a:p>
          <a:p>
            <a:pPr marL="0" indent="0">
              <a:buNone/>
            </a:pPr>
            <a:r>
              <a:rPr lang="cs-CZ" sz="3200" dirty="0" smtClean="0"/>
              <a:t>	 </a:t>
            </a:r>
            <a:r>
              <a:rPr lang="cs-CZ" sz="3200" b="1" dirty="0" smtClean="0">
                <a:solidFill>
                  <a:srgbClr val="FF0000"/>
                </a:solidFill>
              </a:rPr>
              <a:t>rod</a:t>
            </a:r>
            <a:r>
              <a:rPr lang="cs-CZ" sz="3200" dirty="0" smtClean="0"/>
              <a:t>iče</a:t>
            </a:r>
          </a:p>
          <a:p>
            <a:pPr marL="0" indent="0">
              <a:buNone/>
            </a:pPr>
            <a:r>
              <a:rPr lang="cs-CZ" sz="3200" dirty="0" smtClean="0"/>
              <a:t>       po</a:t>
            </a:r>
            <a:r>
              <a:rPr lang="cs-CZ" sz="3200" b="1" dirty="0" smtClean="0">
                <a:solidFill>
                  <a:srgbClr val="FF0000"/>
                </a:solidFill>
              </a:rPr>
              <a:t>rod</a:t>
            </a:r>
          </a:p>
          <a:p>
            <a:pPr marL="0" indent="0">
              <a:buNone/>
            </a:pPr>
            <a:r>
              <a:rPr lang="cs-CZ" sz="3200" dirty="0" smtClean="0"/>
              <a:t>	 </a:t>
            </a:r>
            <a:r>
              <a:rPr lang="cs-CZ" sz="3200" b="1" dirty="0" smtClean="0">
                <a:solidFill>
                  <a:srgbClr val="FF0000"/>
                </a:solidFill>
              </a:rPr>
              <a:t>rod</a:t>
            </a:r>
            <a:endParaRPr lang="cs-CZ" sz="3200" dirty="0"/>
          </a:p>
        </p:txBody>
      </p:sp>
      <p:pic>
        <p:nvPicPr>
          <p:cNvPr id="3074" name="Picture 2" descr="C:\Users\prejzova\AppData\Local\Microsoft\Windows\Temporary Internet Files\Content.IE5\MV0RWANB\MP900442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53136"/>
            <a:ext cx="2051720" cy="157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rejzova\AppData\Local\Microsoft\Windows\Temporary Internet Files\Content.IE5\I5N0C3XM\MP9004389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581128"/>
            <a:ext cx="1976264" cy="157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6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2211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Kořen slova –	</a:t>
            </a:r>
            <a:r>
              <a:rPr lang="cs-CZ" sz="3600" b="1" dirty="0" smtClean="0">
                <a:solidFill>
                  <a:srgbClr val="FF0000"/>
                </a:solidFill>
              </a:rPr>
              <a:t>HRAD</a:t>
            </a:r>
            <a:r>
              <a:rPr lang="cs-CZ" sz="3600" dirty="0" smtClean="0"/>
              <a:t> </a:t>
            </a:r>
            <a:r>
              <a:rPr lang="cs-CZ" sz="3600" dirty="0"/>
              <a:t> </a:t>
            </a:r>
            <a:r>
              <a:rPr lang="cs-CZ" sz="3600" dirty="0" smtClean="0"/>
              <a:t>Kořen slova – </a:t>
            </a:r>
            <a:r>
              <a:rPr lang="cs-CZ" sz="3600" b="1" dirty="0" smtClean="0">
                <a:solidFill>
                  <a:srgbClr val="FF0000"/>
                </a:solidFill>
              </a:rPr>
              <a:t>STAV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853136"/>
          </a:xfrm>
          <a:ln w="76200">
            <a:solidFill>
              <a:srgbClr val="92D05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	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hrad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hrad</a:t>
            </a:r>
            <a:r>
              <a:rPr lang="cs-CZ" sz="3200" dirty="0" smtClean="0"/>
              <a:t>iště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dirty="0" smtClean="0"/>
              <a:t>  </a:t>
            </a:r>
            <a:r>
              <a:rPr lang="cs-CZ" sz="3200" b="1" dirty="0" smtClean="0">
                <a:solidFill>
                  <a:srgbClr val="FF0000"/>
                </a:solidFill>
              </a:rPr>
              <a:t>hrad</a:t>
            </a:r>
            <a:r>
              <a:rPr lang="cs-CZ" sz="3200" dirty="0" smtClean="0"/>
              <a:t>ní</a:t>
            </a:r>
          </a:p>
          <a:p>
            <a:pPr marL="0" indent="0">
              <a:buNone/>
            </a:pPr>
            <a:r>
              <a:rPr lang="cs-CZ" sz="3200" dirty="0" smtClean="0"/>
              <a:t>        za</a:t>
            </a:r>
            <a:r>
              <a:rPr lang="cs-CZ" sz="3200" b="1" dirty="0" smtClean="0">
                <a:solidFill>
                  <a:srgbClr val="FF0000"/>
                </a:solidFill>
              </a:rPr>
              <a:t>hrad</a:t>
            </a:r>
            <a:r>
              <a:rPr lang="cs-CZ" sz="3200" dirty="0" smtClean="0"/>
              <a:t>ník</a:t>
            </a:r>
          </a:p>
          <a:p>
            <a:pPr marL="0" indent="0">
              <a:buNone/>
            </a:pPr>
            <a:r>
              <a:rPr lang="cs-CZ" sz="3200" dirty="0" smtClean="0"/>
              <a:t>     pod</a:t>
            </a:r>
            <a:r>
              <a:rPr lang="cs-CZ" sz="3200" b="1" dirty="0" smtClean="0">
                <a:solidFill>
                  <a:srgbClr val="FF0000"/>
                </a:solidFill>
              </a:rPr>
              <a:t>hrad</a:t>
            </a:r>
            <a:r>
              <a:rPr lang="cs-CZ" sz="3200" dirty="0" smtClean="0"/>
              <a:t>í</a:t>
            </a:r>
          </a:p>
          <a:p>
            <a:pPr marL="0" indent="0">
              <a:buNone/>
            </a:pPr>
            <a:r>
              <a:rPr lang="cs-CZ" sz="3200" dirty="0" smtClean="0"/>
              <a:t>        za</a:t>
            </a:r>
            <a:r>
              <a:rPr lang="cs-CZ" sz="3200" b="1" dirty="0" smtClean="0">
                <a:solidFill>
                  <a:srgbClr val="FF0000"/>
                </a:solidFill>
              </a:rPr>
              <a:t>hrad</a:t>
            </a:r>
            <a:r>
              <a:rPr lang="cs-CZ" sz="3200" dirty="0" smtClean="0"/>
              <a:t>a</a:t>
            </a:r>
          </a:p>
          <a:p>
            <a:pPr marL="0" indent="0">
              <a:buNone/>
            </a:pPr>
            <a:r>
              <a:rPr lang="cs-CZ" sz="3200" dirty="0" smtClean="0"/>
              <a:t>       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860032" y="1600200"/>
            <a:ext cx="4032448" cy="4853136"/>
          </a:xfrm>
          <a:ln w="7620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200" b="1" dirty="0" smtClean="0">
                <a:solidFill>
                  <a:srgbClr val="FF0000"/>
                </a:solidFill>
              </a:rPr>
              <a:t>stav</a:t>
            </a:r>
            <a:r>
              <a:rPr lang="cs-CZ" sz="3200" dirty="0" smtClean="0"/>
              <a:t>ba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b="1" dirty="0" smtClean="0">
                <a:solidFill>
                  <a:srgbClr val="FF0000"/>
                </a:solidFill>
              </a:rPr>
              <a:t>stav</a:t>
            </a:r>
            <a:r>
              <a:rPr lang="cs-CZ" sz="3200" dirty="0" smtClean="0"/>
              <a:t>ební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r>
              <a:rPr lang="cs-CZ" sz="3200" b="1" dirty="0" smtClean="0">
                <a:solidFill>
                  <a:srgbClr val="FF0000"/>
                </a:solidFill>
              </a:rPr>
              <a:t>stav</a:t>
            </a:r>
            <a:r>
              <a:rPr lang="cs-CZ" sz="3200" dirty="0" smtClean="0"/>
              <a:t>itel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 </a:t>
            </a:r>
            <a:r>
              <a:rPr lang="cs-CZ" sz="3200" b="1" dirty="0" smtClean="0">
                <a:solidFill>
                  <a:srgbClr val="FF0000"/>
                </a:solidFill>
              </a:rPr>
              <a:t>stav</a:t>
            </a:r>
            <a:r>
              <a:rPr lang="cs-CZ" sz="3200" dirty="0" smtClean="0"/>
              <a:t>ebniny</a:t>
            </a:r>
          </a:p>
          <a:p>
            <a:pPr marL="0" indent="0">
              <a:buNone/>
            </a:pPr>
            <a:r>
              <a:rPr lang="cs-CZ" sz="3200" dirty="0" smtClean="0"/>
              <a:t>      po</a:t>
            </a:r>
            <a:r>
              <a:rPr lang="cs-CZ" sz="3200" b="1" dirty="0" smtClean="0">
                <a:solidFill>
                  <a:srgbClr val="FF0000"/>
                </a:solidFill>
              </a:rPr>
              <a:t>stav</a:t>
            </a:r>
            <a:r>
              <a:rPr lang="cs-CZ" sz="3200" dirty="0" smtClean="0"/>
              <a:t>í</a:t>
            </a:r>
          </a:p>
          <a:p>
            <a:pPr marL="0" indent="0">
              <a:buNone/>
            </a:pPr>
            <a:r>
              <a:rPr lang="cs-CZ" sz="3200" dirty="0"/>
              <a:t>	</a:t>
            </a:r>
            <a:endParaRPr lang="cs-CZ" dirty="0"/>
          </a:p>
        </p:txBody>
      </p:sp>
      <p:pic>
        <p:nvPicPr>
          <p:cNvPr id="4099" name="Picture 3" descr="C:\Users\prejzova\AppData\Local\Microsoft\Windows\Temporary Internet Files\Content.IE5\I5N0C3XM\MP9002160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327303"/>
            <a:ext cx="1839112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prejzova\AppData\Local\Microsoft\Windows\Temporary Internet Files\Content.IE5\I5N0C3XM\MP9002554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873" y="4293096"/>
            <a:ext cx="1714112" cy="19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237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Kořen slova –	</a:t>
            </a:r>
            <a:r>
              <a:rPr lang="cs-CZ" sz="3600" b="1" dirty="0" smtClean="0">
                <a:solidFill>
                  <a:srgbClr val="FF0000"/>
                </a:solidFill>
              </a:rPr>
              <a:t>LEP</a:t>
            </a:r>
            <a:r>
              <a:rPr lang="cs-CZ" sz="3600" dirty="0" smtClean="0"/>
              <a:t>  </a:t>
            </a:r>
            <a:r>
              <a:rPr lang="cs-CZ" sz="3600" dirty="0"/>
              <a:t>Kořen slova – </a:t>
            </a:r>
            <a:r>
              <a:rPr lang="cs-CZ" sz="3600" b="1" dirty="0" smtClean="0">
                <a:solidFill>
                  <a:srgbClr val="FF0000"/>
                </a:solidFill>
              </a:rPr>
              <a:t>HLED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  <a:ln w="76200">
            <a:solidFill>
              <a:schemeClr val="accent6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    </a:t>
            </a: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  lep</a:t>
            </a:r>
            <a:r>
              <a:rPr lang="cs-CZ" sz="3200" dirty="0" smtClean="0"/>
              <a:t>idlo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za</a:t>
            </a:r>
            <a:r>
              <a:rPr lang="cs-CZ" sz="3200" b="1" dirty="0" smtClean="0">
                <a:solidFill>
                  <a:srgbClr val="FF0000"/>
                </a:solidFill>
              </a:rPr>
              <a:t>lep</a:t>
            </a:r>
            <a:r>
              <a:rPr lang="cs-CZ" sz="3200" dirty="0" smtClean="0"/>
              <a:t>it</a:t>
            </a:r>
          </a:p>
          <a:p>
            <a:pPr marL="0" indent="0">
              <a:buNone/>
            </a:pPr>
            <a:r>
              <a:rPr lang="cs-CZ" sz="3200" dirty="0"/>
              <a:t> </a:t>
            </a:r>
            <a:r>
              <a:rPr lang="cs-CZ" sz="3200" dirty="0" smtClean="0"/>
              <a:t>        u</a:t>
            </a:r>
            <a:r>
              <a:rPr lang="cs-CZ" sz="3200" b="1" dirty="0" smtClean="0">
                <a:solidFill>
                  <a:srgbClr val="FF0000"/>
                </a:solidFill>
              </a:rPr>
              <a:t>lep</a:t>
            </a:r>
            <a:r>
              <a:rPr lang="cs-CZ" sz="3200" dirty="0" smtClean="0"/>
              <a:t>ená</a:t>
            </a:r>
          </a:p>
          <a:p>
            <a:pPr marL="0" indent="0">
              <a:buNone/>
            </a:pPr>
            <a:r>
              <a:rPr lang="cs-CZ" sz="3200" dirty="0" smtClean="0"/>
              <a:t>           </a:t>
            </a:r>
            <a:r>
              <a:rPr lang="cs-CZ" sz="3200" b="1" dirty="0" smtClean="0">
                <a:solidFill>
                  <a:srgbClr val="FF0000"/>
                </a:solidFill>
              </a:rPr>
              <a:t>lep</a:t>
            </a:r>
            <a:r>
              <a:rPr lang="cs-CZ" sz="3200" dirty="0" smtClean="0"/>
              <a:t>ení</a:t>
            </a:r>
          </a:p>
          <a:p>
            <a:pPr marL="0" indent="0">
              <a:buNone/>
            </a:pPr>
            <a:r>
              <a:rPr lang="cs-CZ" sz="3200" dirty="0" smtClean="0"/>
              <a:t>      při</a:t>
            </a:r>
            <a:r>
              <a:rPr lang="cs-CZ" sz="3200" b="1" dirty="0" smtClean="0">
                <a:solidFill>
                  <a:srgbClr val="FF0000"/>
                </a:solidFill>
              </a:rPr>
              <a:t>lep</a:t>
            </a:r>
            <a:r>
              <a:rPr lang="cs-CZ" sz="3200" dirty="0" smtClean="0"/>
              <a:t>it</a:t>
            </a:r>
          </a:p>
          <a:p>
            <a:pPr marL="0" indent="0">
              <a:buNone/>
            </a:pPr>
            <a:r>
              <a:rPr lang="cs-CZ" sz="3200" dirty="0" smtClean="0"/>
              <a:t>      po</a:t>
            </a:r>
            <a:r>
              <a:rPr lang="cs-CZ" sz="3200" b="1" dirty="0" smtClean="0">
                <a:solidFill>
                  <a:srgbClr val="FF0000"/>
                </a:solidFill>
              </a:rPr>
              <a:t>lep</a:t>
            </a:r>
            <a:r>
              <a:rPr lang="cs-CZ" sz="3200" dirty="0" smtClean="0"/>
              <a:t>it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  <a:ln w="76200">
            <a:solidFill>
              <a:schemeClr val="accent1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dirty="0" smtClean="0"/>
              <a:t>     </a:t>
            </a:r>
          </a:p>
          <a:p>
            <a:pPr marL="0" indent="0">
              <a:buNone/>
            </a:pPr>
            <a:r>
              <a:rPr lang="cs-CZ" sz="3200" dirty="0" smtClean="0"/>
              <a:t>      vý</a:t>
            </a:r>
            <a:r>
              <a:rPr lang="cs-CZ" sz="3200" b="1" dirty="0" smtClean="0">
                <a:solidFill>
                  <a:srgbClr val="FF0000"/>
                </a:solidFill>
              </a:rPr>
              <a:t>hled</a:t>
            </a: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dirty="0" smtClean="0"/>
              <a:t>    pře</a:t>
            </a:r>
            <a:r>
              <a:rPr lang="cs-CZ" sz="3200" b="1" dirty="0" smtClean="0">
                <a:solidFill>
                  <a:srgbClr val="FF0000"/>
                </a:solidFill>
              </a:rPr>
              <a:t>hled</a:t>
            </a:r>
          </a:p>
          <a:p>
            <a:pPr marL="0" indent="0">
              <a:buNone/>
            </a:pPr>
            <a:r>
              <a:rPr lang="cs-CZ" sz="3200" dirty="0" smtClean="0"/>
              <a:t>     po</a:t>
            </a:r>
            <a:r>
              <a:rPr lang="cs-CZ" sz="3200" b="1" dirty="0" smtClean="0">
                <a:solidFill>
                  <a:srgbClr val="FF0000"/>
                </a:solidFill>
              </a:rPr>
              <a:t>hled</a:t>
            </a:r>
            <a:endParaRPr lang="cs-CZ" sz="3200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   hled</a:t>
            </a:r>
            <a:r>
              <a:rPr lang="cs-CZ" sz="3200" dirty="0" smtClean="0"/>
              <a:t>ání</a:t>
            </a:r>
          </a:p>
          <a:p>
            <a:pPr marL="0" indent="0">
              <a:buNone/>
            </a:pPr>
            <a:r>
              <a:rPr lang="cs-CZ" sz="3200" dirty="0" smtClean="0"/>
              <a:t>          </a:t>
            </a:r>
            <a:r>
              <a:rPr lang="cs-CZ" sz="3200" b="1" dirty="0" smtClean="0">
                <a:solidFill>
                  <a:srgbClr val="FF0000"/>
                </a:solidFill>
              </a:rPr>
              <a:t>hled</a:t>
            </a:r>
            <a:r>
              <a:rPr lang="cs-CZ" sz="3200" dirty="0" smtClean="0"/>
              <a:t>ač</a:t>
            </a:r>
          </a:p>
          <a:p>
            <a:pPr marL="0" indent="0">
              <a:buNone/>
            </a:pPr>
            <a:r>
              <a:rPr lang="cs-CZ" sz="3200" dirty="0" smtClean="0"/>
              <a:t>          </a:t>
            </a:r>
            <a:r>
              <a:rPr lang="cs-CZ" sz="3200" b="1" dirty="0" smtClean="0">
                <a:solidFill>
                  <a:srgbClr val="FF0000"/>
                </a:solidFill>
              </a:rPr>
              <a:t>hled</a:t>
            </a:r>
            <a:r>
              <a:rPr lang="cs-CZ" sz="3200" dirty="0" smtClean="0"/>
              <a:t>ět</a:t>
            </a:r>
          </a:p>
          <a:p>
            <a:pPr marL="0" indent="0">
              <a:buNone/>
            </a:pPr>
            <a:r>
              <a:rPr lang="cs-CZ" sz="3200" dirty="0" smtClean="0"/>
              <a:t>       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prejzova\AppData\Local\Microsoft\Windows\Temporary Internet Files\Content.IE5\I5N0C3XM\MC9002338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3861048"/>
            <a:ext cx="1728192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ejzova\AppData\Local\Microsoft\Windows\Temporary Internet Files\Content.IE5\I5N0C3XM\MP90043301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0226" y="1772816"/>
            <a:ext cx="1930206" cy="1701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868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Která slova na řádku jsou příbuzná 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131024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hrad, zámek, hradiště, král, ohrada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pilot, letiště, letecký, letuška, vrtulník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stavitel, stavba, zedník, vystavěl, cihla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barva, kreslí, vybarvit, barevný, červený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cukrátko, sladkosti, cukrovinky, dort</a:t>
            </a:r>
            <a:endParaRPr lang="cs-CZ" dirty="0"/>
          </a:p>
        </p:txBody>
      </p:sp>
      <p:pic>
        <p:nvPicPr>
          <p:cNvPr id="5122" name="Picture 2" descr="C:\Users\prejzova\AppData\Local\Microsoft\Windows\Temporary Internet Files\Content.IE5\5TF55U86\MC90043800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56792"/>
            <a:ext cx="194421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7948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3600" dirty="0" smtClean="0"/>
              <a:t>Která slova na řádku jsou příbuzná ? Řešení</a:t>
            </a:r>
            <a:br>
              <a:rPr lang="cs-CZ" sz="3600" dirty="0" smtClean="0"/>
            </a:br>
            <a:r>
              <a:rPr lang="cs-CZ" sz="3600" dirty="0" smtClean="0"/>
              <a:t>Jaký je kořen slova?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6131024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hrad</a:t>
            </a:r>
            <a:r>
              <a:rPr lang="cs-CZ" dirty="0" smtClean="0"/>
              <a:t>, zámek, </a:t>
            </a:r>
            <a:r>
              <a:rPr lang="cs-CZ" b="1" dirty="0" smtClean="0">
                <a:solidFill>
                  <a:srgbClr val="FF0000"/>
                </a:solidFill>
              </a:rPr>
              <a:t>hradiště</a:t>
            </a:r>
            <a:r>
              <a:rPr lang="cs-CZ" dirty="0" smtClean="0"/>
              <a:t>, král, </a:t>
            </a:r>
            <a:r>
              <a:rPr lang="cs-CZ" b="1" dirty="0" smtClean="0">
                <a:solidFill>
                  <a:srgbClr val="FF0000"/>
                </a:solidFill>
              </a:rPr>
              <a:t>ohrada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pilot, </a:t>
            </a:r>
            <a:r>
              <a:rPr lang="cs-CZ" b="1" dirty="0" smtClean="0">
                <a:solidFill>
                  <a:srgbClr val="FF0000"/>
                </a:solidFill>
              </a:rPr>
              <a:t>letiště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letecký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letuška</a:t>
            </a:r>
            <a:r>
              <a:rPr lang="cs-CZ" dirty="0" smtClean="0"/>
              <a:t>, vrtulník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stavitel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stavba</a:t>
            </a:r>
            <a:r>
              <a:rPr lang="cs-CZ" dirty="0" smtClean="0"/>
              <a:t>, zedník, </a:t>
            </a:r>
            <a:r>
              <a:rPr lang="cs-CZ" b="1" dirty="0" smtClean="0">
                <a:solidFill>
                  <a:srgbClr val="FF0000"/>
                </a:solidFill>
              </a:rPr>
              <a:t>vystavěl</a:t>
            </a:r>
            <a:r>
              <a:rPr lang="cs-CZ" dirty="0" smtClean="0"/>
              <a:t>, cihla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barva</a:t>
            </a:r>
            <a:r>
              <a:rPr lang="cs-CZ" dirty="0" smtClean="0"/>
              <a:t>, kreslí, </a:t>
            </a:r>
            <a:r>
              <a:rPr lang="cs-CZ" b="1" dirty="0" smtClean="0">
                <a:solidFill>
                  <a:srgbClr val="FF0000"/>
                </a:solidFill>
              </a:rPr>
              <a:t>vybarvi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, </a:t>
            </a:r>
            <a:r>
              <a:rPr lang="cs-CZ" b="1" dirty="0" smtClean="0">
                <a:solidFill>
                  <a:srgbClr val="FF0000"/>
                </a:solidFill>
              </a:rPr>
              <a:t>barevný</a:t>
            </a:r>
            <a:r>
              <a:rPr lang="cs-CZ" dirty="0" smtClean="0"/>
              <a:t>, červený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cukrátko</a:t>
            </a:r>
            <a:r>
              <a:rPr lang="cs-CZ" dirty="0" smtClean="0"/>
              <a:t>, sladkosti, </a:t>
            </a:r>
            <a:r>
              <a:rPr lang="cs-CZ" b="1" dirty="0" smtClean="0">
                <a:solidFill>
                  <a:srgbClr val="FF0000"/>
                </a:solidFill>
              </a:rPr>
              <a:t>cukrovinky</a:t>
            </a:r>
            <a:r>
              <a:rPr lang="cs-CZ" dirty="0" smtClean="0"/>
              <a:t>, dort</a:t>
            </a:r>
            <a:endParaRPr lang="cs-CZ" dirty="0"/>
          </a:p>
        </p:txBody>
      </p:sp>
      <p:pic>
        <p:nvPicPr>
          <p:cNvPr id="5122" name="Picture 2" descr="C:\Users\prejzova\AppData\Local\Microsoft\Windows\Temporary Internet Files\Content.IE5\5TF55U86\MC900438000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556792"/>
            <a:ext cx="1944216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4255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3600" dirty="0" smtClean="0"/>
              <a:t>Najděte slov příbuzná, vypište je a vyznačte kořen slov.</a:t>
            </a:r>
            <a:endParaRPr lang="cs-CZ" sz="3600" dirty="0"/>
          </a:p>
        </p:txBody>
      </p:sp>
      <p:pic>
        <p:nvPicPr>
          <p:cNvPr id="6146" name="Picture 2" descr="C:\Users\prejzova\AppData\Local\Microsoft\Windows\Temporary Internet Files\Content.IE5\I5N0C3XM\MC90035218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64105"/>
            <a:ext cx="5472608" cy="4680520"/>
          </a:xfrm>
          <a:prstGeom prst="rect">
            <a:avLst/>
          </a:prstGeom>
          <a:solidFill>
            <a:schemeClr val="accent5"/>
          </a:solidFill>
        </p:spPr>
      </p:pic>
      <p:sp>
        <p:nvSpPr>
          <p:cNvPr id="4" name="TextovéPole 3"/>
          <p:cNvSpPr txBox="1"/>
          <p:nvPr/>
        </p:nvSpPr>
        <p:spPr>
          <a:xfrm>
            <a:off x="4890996" y="3673533"/>
            <a:ext cx="13914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uzemnit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525316" y="4302533"/>
            <a:ext cx="106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půda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3154835" y="3871646"/>
            <a:ext cx="825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zem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62676" y="3211869"/>
            <a:ext cx="1791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zeměkoule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2974" y="4198948"/>
            <a:ext cx="974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země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2414" y="4765525"/>
            <a:ext cx="14421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podzemní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780949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3600" dirty="0" smtClean="0"/>
              <a:t>Najděte slov příbuzná, vypište je a vyznačte kořen slov.</a:t>
            </a:r>
            <a:endParaRPr lang="cs-CZ" sz="3600" dirty="0"/>
          </a:p>
        </p:txBody>
      </p:sp>
      <p:pic>
        <p:nvPicPr>
          <p:cNvPr id="6146" name="Picture 2" descr="C:\Users\prejzova\AppData\Local\Microsoft\Windows\Temporary Internet Files\Content.IE5\I5N0C3XM\MC90035218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531386"/>
            <a:ext cx="5472608" cy="4680520"/>
          </a:xfrm>
          <a:prstGeom prst="rect">
            <a:avLst/>
          </a:prstGeom>
          <a:solidFill>
            <a:srgbClr val="FF0000"/>
          </a:solidFill>
        </p:spPr>
      </p:pic>
      <p:sp>
        <p:nvSpPr>
          <p:cNvPr id="4" name="TextovéPole 3"/>
          <p:cNvSpPr txBox="1"/>
          <p:nvPr/>
        </p:nvSpPr>
        <p:spPr>
          <a:xfrm>
            <a:off x="5529084" y="3935143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cihla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4524605" y="3359296"/>
            <a:ext cx="14454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postavit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2771799" y="3871646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stavitel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62676" y="3211869"/>
            <a:ext cx="11578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stavba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99523" y="4220363"/>
            <a:ext cx="11478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zedník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2414" y="4765525"/>
            <a:ext cx="16576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novostavba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6410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3600" dirty="0" smtClean="0"/>
              <a:t>Najděte slov příbuzná, vypište je a vyznačte kořen slov.</a:t>
            </a:r>
            <a:endParaRPr lang="cs-CZ" sz="3600" dirty="0"/>
          </a:p>
        </p:txBody>
      </p:sp>
      <p:pic>
        <p:nvPicPr>
          <p:cNvPr id="6146" name="Picture 2" descr="C:\Users\prejzova\AppData\Local\Microsoft\Windows\Temporary Internet Files\Content.IE5\I5N0C3XM\MC90035218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6670" y="1594883"/>
            <a:ext cx="5472608" cy="4680520"/>
          </a:xfrm>
          <a:prstGeom prst="rect">
            <a:avLst/>
          </a:prstGeom>
          <a:solidFill>
            <a:srgbClr val="FFFF00"/>
          </a:solidFill>
        </p:spPr>
      </p:pic>
      <p:sp>
        <p:nvSpPr>
          <p:cNvPr id="4" name="TextovéPole 3"/>
          <p:cNvSpPr txBox="1"/>
          <p:nvPr/>
        </p:nvSpPr>
        <p:spPr>
          <a:xfrm>
            <a:off x="4890996" y="3673533"/>
            <a:ext cx="1023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kloub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525316" y="4302533"/>
            <a:ext cx="106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ruka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3154835" y="3871646"/>
            <a:ext cx="825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kost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72307" y="3348426"/>
            <a:ext cx="13592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vykostit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2974" y="4198948"/>
            <a:ext cx="7531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sval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2414" y="4765525"/>
            <a:ext cx="14783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kostlivec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521959" y="3104147"/>
            <a:ext cx="127417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kostra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6410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3600" dirty="0" smtClean="0"/>
              <a:t>Najděte slov příbuzná, vypište je a vyznačte kořen slov.</a:t>
            </a:r>
            <a:endParaRPr lang="cs-CZ" sz="3600" dirty="0"/>
          </a:p>
        </p:txBody>
      </p:sp>
      <p:pic>
        <p:nvPicPr>
          <p:cNvPr id="6146" name="Picture 2" descr="C:\Users\prejzova\AppData\Local\Microsoft\Windows\Temporary Internet Files\Content.IE5\I5N0C3XM\MC90035218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64105"/>
            <a:ext cx="5472608" cy="4680520"/>
          </a:xfrm>
          <a:prstGeom prst="rect">
            <a:avLst/>
          </a:prstGeom>
          <a:solidFill>
            <a:schemeClr val="accent2"/>
          </a:solidFill>
        </p:spPr>
      </p:pic>
      <p:sp>
        <p:nvSpPr>
          <p:cNvPr id="4" name="TextovéPole 3"/>
          <p:cNvSpPr txBox="1"/>
          <p:nvPr/>
        </p:nvSpPr>
        <p:spPr>
          <a:xfrm>
            <a:off x="4890996" y="3673533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ledňáček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573466" y="4351840"/>
            <a:ext cx="106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mráz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3154835" y="3871646"/>
            <a:ext cx="8251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led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62676" y="3211869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ledový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2974" y="4198948"/>
            <a:ext cx="92685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lední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2414" y="4765525"/>
            <a:ext cx="13360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ledovec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4572000" y="3104147"/>
            <a:ext cx="101983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leden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6410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Autofit/>
          </a:bodyPr>
          <a:lstStyle/>
          <a:p>
            <a:r>
              <a:rPr lang="cs-CZ" sz="3600" dirty="0" smtClean="0"/>
              <a:t>Najděte slov příbuzná, vypište je a vyznačte kořen slov.</a:t>
            </a:r>
            <a:endParaRPr lang="cs-CZ" sz="3600" dirty="0"/>
          </a:p>
        </p:txBody>
      </p:sp>
      <p:pic>
        <p:nvPicPr>
          <p:cNvPr id="6146" name="Picture 2" descr="C:\Users\prejzova\AppData\Local\Microsoft\Windows\Temporary Internet Files\Content.IE5\I5N0C3XM\MC900352182[1].wm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564105"/>
            <a:ext cx="5472608" cy="4680520"/>
          </a:xfrm>
          <a:prstGeom prst="rect">
            <a:avLst/>
          </a:prstGeom>
          <a:solidFill>
            <a:srgbClr val="92D050"/>
          </a:solidFill>
        </p:spPr>
      </p:pic>
      <p:sp>
        <p:nvSpPr>
          <p:cNvPr id="4" name="TextovéPole 3"/>
          <p:cNvSpPr txBox="1"/>
          <p:nvPr/>
        </p:nvSpPr>
        <p:spPr>
          <a:xfrm>
            <a:off x="4890996" y="3673533"/>
            <a:ext cx="13235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umastit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5569831" y="4302533"/>
            <a:ext cx="10629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krém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 flipH="1">
            <a:off x="2555776" y="3871646"/>
            <a:ext cx="17271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mastnota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62676" y="3211869"/>
            <a:ext cx="15035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mastička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2974" y="4198948"/>
            <a:ext cx="9180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mast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92414" y="4765525"/>
            <a:ext cx="1631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mastičkář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764107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Teď si trochu zahrajeme. </a:t>
            </a:r>
            <a:br>
              <a:rPr lang="cs-CZ" dirty="0" smtClean="0"/>
            </a:br>
            <a:r>
              <a:rPr lang="cs-CZ" dirty="0" smtClean="0"/>
              <a:t>Najdi slova se stejným kořenem.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5071827" y="1490054"/>
            <a:ext cx="3682752" cy="4525963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Nápověda:</a:t>
            </a:r>
          </a:p>
          <a:p>
            <a:pPr marL="0" indent="0">
              <a:buNone/>
            </a:pPr>
            <a:r>
              <a:rPr lang="cs-CZ" dirty="0" smtClean="0"/>
              <a:t>RYBY – kořen – </a:t>
            </a:r>
            <a:r>
              <a:rPr lang="cs-CZ" b="1" u="sng" dirty="0" smtClean="0">
                <a:solidFill>
                  <a:srgbClr val="FF0000"/>
                </a:solidFill>
              </a:rPr>
              <a:t>RYB</a:t>
            </a:r>
          </a:p>
          <a:p>
            <a:pPr marL="0" indent="0">
              <a:buNone/>
            </a:pPr>
            <a:r>
              <a:rPr lang="cs-CZ" sz="2400" dirty="0" smtClean="0"/>
              <a:t>Další slova </a:t>
            </a:r>
          </a:p>
        </p:txBody>
      </p:sp>
      <p:pic>
        <p:nvPicPr>
          <p:cNvPr id="7173" name="Picture 5" descr="C:\Users\prejzova\AppData\Local\Microsoft\Windows\Temporary Internet Files\Content.IE5\2UABTRXI\MP9001825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1556792"/>
            <a:ext cx="4468221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5040287" y="3284984"/>
            <a:ext cx="1457255" cy="77408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7061031" y="2795137"/>
            <a:ext cx="1476164" cy="7920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RYBIČKA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7097035" y="3978098"/>
            <a:ext cx="1440160" cy="76956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RYBNÍK</a:t>
            </a:r>
          </a:p>
          <a:p>
            <a:pPr algn="ctr"/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6372200" y="4941168"/>
            <a:ext cx="2291009" cy="97210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RYBNÍKÁŘSTVÍ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289692" y="4351621"/>
            <a:ext cx="1538971" cy="792088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RYBÁŘ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174" name="Picture 6" descr="C:\Users\prejzova\AppData\Local\Microsoft\Windows\Temporary Internet Files\Content.IE5\2UABTRXI\MP9004395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7" y="0"/>
            <a:ext cx="1195855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5510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Teď si trochu zahrajeme. </a:t>
            </a:r>
            <a:br>
              <a:rPr lang="cs-CZ" dirty="0" smtClean="0"/>
            </a:br>
            <a:r>
              <a:rPr lang="cs-CZ" dirty="0" smtClean="0"/>
              <a:t>Najdi slova se stejným kořenem.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2132857"/>
            <a:ext cx="4038600" cy="3600400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9218" name="Picture 2" descr="C:\Users\prejzova\AppData\Local\Microsoft\Windows\Temporary Internet Files\Content.IE5\I5N0C3XM\MP90043309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4644008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prejzova\AppData\Local\Microsoft\Windows\Temporary Internet Files\Content.IE5\2UABTRXI\MP9004395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99113" y="0"/>
            <a:ext cx="1281110" cy="1165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prejzova\AppData\Local\Microsoft\Windows\Temporary Internet Files\Content.IE5\5TF55U86\MP900438800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7" y="1988840"/>
            <a:ext cx="361074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899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Dávali jste pozor? Najděte slova se stejným kořenem.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4641379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4" name="Picture 2" descr="C:\Users\prejzova\AppData\Local\Microsoft\Windows\Temporary Internet Files\Content.IE5\MV0RWANB\MP90039962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256" y="1484784"/>
            <a:ext cx="3914488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C:\Users\prejzova\AppData\Local\Microsoft\Windows\Temporary Internet Files\Content.IE5\I5N0C3XM\MP90043303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484784"/>
            <a:ext cx="396044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95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</a:t>
            </a:r>
            <a:r>
              <a:rPr lang="cs-CZ" smtClean="0"/>
              <a:t>a materiály: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JANÁČKOVÁ, Zita; MUHLHAUSEROVÁ, Hana; PŘÍBORSKÁ, </a:t>
            </a:r>
            <a:r>
              <a:rPr lang="cs-CZ" sz="2000" dirty="0" smtClean="0"/>
              <a:t>Olga; ZBOŘILOVÁ, Jitka. </a:t>
            </a:r>
            <a:r>
              <a:rPr lang="cs-CZ" sz="2000" i="1" dirty="0"/>
              <a:t>Učebnice pro český jazyk 3</a:t>
            </a:r>
            <a:r>
              <a:rPr lang="cs-CZ" sz="2000" dirty="0"/>
              <a:t>. Brno: Nová škola, 2010, ISBN 80-7289-088-3.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DOČKALOVÁ, Lenka. </a:t>
            </a:r>
            <a:r>
              <a:rPr lang="cs-CZ" sz="2000" i="1" dirty="0"/>
              <a:t>Český jazyk 3 Pracovní sešit pro 3. ročník</a:t>
            </a:r>
            <a:r>
              <a:rPr lang="cs-CZ" sz="2000" dirty="0"/>
              <a:t>. Brno: Nová škola, 2012, ISBN 978-80-7289-386-7.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KONOPKOVÁ, Ludmila; TENČLOVÁ, Věra. </a:t>
            </a:r>
            <a:r>
              <a:rPr lang="cs-CZ" sz="2000" i="1" dirty="0"/>
              <a:t>Český jazyk 3 pro 3. ročník základní školy 1.díl</a:t>
            </a:r>
            <a:r>
              <a:rPr lang="cs-CZ" sz="2000" dirty="0"/>
              <a:t>. Praha: </a:t>
            </a:r>
            <a:r>
              <a:rPr lang="cs-CZ" sz="2000" dirty="0" err="1"/>
              <a:t>Scientia</a:t>
            </a:r>
            <a:r>
              <a:rPr lang="cs-CZ" sz="2000" dirty="0"/>
              <a:t>, s.r.o., 1993, ISBN 80-04-26016-0.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 z galerie Klipart</a:t>
            </a:r>
          </a:p>
          <a:p>
            <a:pPr marL="0" indent="0">
              <a:buNone/>
            </a:pPr>
            <a:r>
              <a:rPr lang="cs-CZ" sz="2000" dirty="0" smtClean="0"/>
              <a:t>Vlastní archiv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75769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449</Words>
  <Application>Microsoft Office PowerPoint</Application>
  <PresentationFormat>Předvádění na obrazovce (4:3)</PresentationFormat>
  <Paragraphs>153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SLOVA PŘÍBUZNÁ</vt:lpstr>
      <vt:lpstr>Slova příbuzná jsou slova, která mají společnou část – kořen. Významy příbuzných slov spolu souvisí, jsou si blízké.</vt:lpstr>
      <vt:lpstr>Kořen slova – LES   Kořen slova –  LÉK </vt:lpstr>
      <vt:lpstr>Kořen slova – VOD  Kořen slova – ROD</vt:lpstr>
      <vt:lpstr>Kořen slova – HRAD  Kořen slova – STAV</vt:lpstr>
      <vt:lpstr>Kořen slova – LEP  Kořen slova – HLED</vt:lpstr>
      <vt:lpstr>Která slova na řádku jsou příbuzná ?</vt:lpstr>
      <vt:lpstr>Která slova na řádku jsou příbuzná ? Řešení Jaký je kořen slova?</vt:lpstr>
      <vt:lpstr>Najděte slov příbuzná, vypište je a vyznačte kořen slov.</vt:lpstr>
      <vt:lpstr>Najděte slov příbuzná, vypište je a vyznačte kořen slov.</vt:lpstr>
      <vt:lpstr>Najděte slov příbuzná, vypište je a vyznačte kořen slov.</vt:lpstr>
      <vt:lpstr>Najděte slov příbuzná, vypište je a vyznačte kořen slov.</vt:lpstr>
      <vt:lpstr>Najděte slov příbuzná, vypište je a vyznačte kořen slov.</vt:lpstr>
      <vt:lpstr>Teď si trochu zahrajeme.  Najdi slova se stejným kořenem.</vt:lpstr>
      <vt:lpstr>Teď si trochu zahrajeme.  Najdi slova se stejným kořenem.</vt:lpstr>
      <vt:lpstr>Dávali jste pozor? Najděte slova se stejným kořenem.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 PŘÍBUZNÁ</dc:title>
  <dc:creator>Naděžda Prejzová</dc:creator>
  <cp:lastModifiedBy>Naděžda Prejzová</cp:lastModifiedBy>
  <cp:revision>22</cp:revision>
  <dcterms:created xsi:type="dcterms:W3CDTF">2012-11-11T14:09:50Z</dcterms:created>
  <dcterms:modified xsi:type="dcterms:W3CDTF">2012-11-11T19:20:18Z</dcterms:modified>
</cp:coreProperties>
</file>