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4" r:id="rId2"/>
    <p:sldId id="271" r:id="rId3"/>
    <p:sldId id="272" r:id="rId4"/>
    <p:sldId id="295" r:id="rId5"/>
    <p:sldId id="268" r:id="rId6"/>
    <p:sldId id="262" r:id="rId7"/>
    <p:sldId id="265" r:id="rId8"/>
    <p:sldId id="267" r:id="rId9"/>
    <p:sldId id="266" r:id="rId10"/>
    <p:sldId id="263" r:id="rId11"/>
    <p:sldId id="261" r:id="rId12"/>
    <p:sldId id="264" r:id="rId13"/>
    <p:sldId id="260" r:id="rId14"/>
    <p:sldId id="269" r:id="rId15"/>
    <p:sldId id="275" r:id="rId16"/>
    <p:sldId id="282" r:id="rId17"/>
    <p:sldId id="277" r:id="rId18"/>
    <p:sldId id="285" r:id="rId19"/>
    <p:sldId id="284" r:id="rId20"/>
    <p:sldId id="283" r:id="rId21"/>
    <p:sldId id="281" r:id="rId22"/>
    <p:sldId id="290" r:id="rId23"/>
    <p:sldId id="280" r:id="rId24"/>
    <p:sldId id="279" r:id="rId25"/>
    <p:sldId id="292" r:id="rId26"/>
    <p:sldId id="291" r:id="rId27"/>
    <p:sldId id="288" r:id="rId28"/>
    <p:sldId id="287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577"/>
    <a:srgbClr val="DAF2B0"/>
    <a:srgbClr val="FCFCE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72C2F-E2B2-469A-B142-76D672B5167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E59DD-B675-4299-9EBD-A019287E4F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D5EF4-38A5-4B35-A273-72479679B51E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F7508-8615-4AD4-B90F-98F6FE98F4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57CD1-7AA1-4B17-9439-C0B0C4B60F8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29C12-FFA5-4EBF-9C58-948E98519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B90D9-DF07-4768-8C09-C32AFA18130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2C5A5-9B58-4F3C-A052-7B78DDFDE4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0C8FB-52F4-4E92-9B86-06D6EE69A78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90AD3-4A9A-468B-B091-D6FF4DDEA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F5DCC-5610-401A-93B1-0F63AF2347CE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2EF4-7C6B-45D8-BB8C-46F889D7E7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C79C0-AE04-4AEA-92D5-291CE0B2F34B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1D0BD-D539-4282-8100-9D9A0EF6A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2DF03-E810-4F7E-8E22-C63EAC2F9043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E9D12-F3B0-48A1-B8E8-F0DADBFB8F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7A2B4-7CA7-46B8-B7C8-784707CE466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8A72C-FA3D-4EE2-BC1C-8E59849DB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4FEE9-F422-4857-BE96-33B5F5CB0CD0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475C0-830D-4810-8328-8D796805CD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7EAFD-789D-45F8-8C04-1F1C06FC9F2F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421F7-CC65-49A9-AA4D-0D67D1E2F2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DDE7DC-F42E-4462-8FE7-2EC4E8FF2A44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667429-F8C1-49E4-9177-C08BDF38CE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8" r:id="rId2"/>
    <p:sldLayoutId id="2147483777" r:id="rId3"/>
    <p:sldLayoutId id="2147483776" r:id="rId4"/>
    <p:sldLayoutId id="2147483775" r:id="rId5"/>
    <p:sldLayoutId id="2147483774" r:id="rId6"/>
    <p:sldLayoutId id="2147483773" r:id="rId7"/>
    <p:sldLayoutId id="2147483772" r:id="rId8"/>
    <p:sldLayoutId id="2147483771" r:id="rId9"/>
    <p:sldLayoutId id="2147483770" r:id="rId10"/>
    <p:sldLayoutId id="2147483769" r:id="rId11"/>
  </p:sldLayoutIdLst>
  <p:transition spd="slow">
    <p:cover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13" y="4868863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VY_32_Inovace_4.3.4 Násobení</a:t>
                      </a:r>
                      <a:r>
                        <a:rPr lang="cs-CZ" baseline="0" dirty="0" smtClean="0"/>
                        <a:t> a dělení 4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Matematika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Materiál je určen k procvičení násobení a dělení číslem 3. </a:t>
                      </a:r>
                      <a:r>
                        <a:rPr lang="cs-CZ" baseline="0" dirty="0" smtClean="0"/>
                        <a:t>Prezentace byla vytvořena pro práci s interaktivní tabulí nebo dataprojektorem a obsahuje animace.</a:t>
                      </a:r>
                      <a:endParaRPr lang="cs-CZ" dirty="0" smtClean="0"/>
                    </a:p>
                    <a:p>
                      <a:pPr algn="l"/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327" name="Obrázek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0725" y="765175"/>
            <a:ext cx="1042988" cy="14398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600"/>
          </a:xfr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Násobky čísla </a:t>
            </a:r>
            <a:r>
              <a:rPr lang="cs-CZ" sz="6000" b="1" dirty="0" smtClean="0"/>
              <a:t>4</a:t>
            </a:r>
            <a:br>
              <a:rPr lang="cs-CZ" sz="6000" b="1" dirty="0" smtClean="0"/>
            </a:br>
            <a:r>
              <a:rPr lang="cs-CZ" sz="3200" dirty="0" smtClean="0"/>
              <a:t>Čti nahlas vyznačená čísla.</a:t>
            </a:r>
            <a:endParaRPr lang="cs-CZ" sz="3200" dirty="0"/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</p:nvPr>
        </p:nvGraphicFramePr>
        <p:xfrm>
          <a:off x="457200" y="2060575"/>
          <a:ext cx="8229600" cy="396071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990178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7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8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9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10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90178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11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12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13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14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15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16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17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18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19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20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990178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21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22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23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24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25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26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27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28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29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30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90178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31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32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33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34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35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36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37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38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39</a:t>
                      </a:r>
                      <a:endParaRPr lang="cs-CZ" sz="36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40</a:t>
                      </a:r>
                      <a:endParaRPr lang="cs-CZ" sz="3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873250"/>
          </a:xfrm>
          <a:solidFill>
            <a:srgbClr val="ECF577"/>
          </a:solidFill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>Zkus se mnou vyjmenovat násobky čísla 4. Možná to zvládneš rychleji než já.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23850" y="4152900"/>
            <a:ext cx="817563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/>
          </a:p>
        </p:txBody>
      </p:sp>
      <p:sp>
        <p:nvSpPr>
          <p:cNvPr id="9" name="Ovál 8"/>
          <p:cNvSpPr/>
          <p:nvPr/>
        </p:nvSpPr>
        <p:spPr>
          <a:xfrm>
            <a:off x="7988300" y="5016500"/>
            <a:ext cx="817563" cy="744538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12" name="Ovál 11"/>
          <p:cNvSpPr/>
          <p:nvPr/>
        </p:nvSpPr>
        <p:spPr>
          <a:xfrm>
            <a:off x="7002463" y="5497513"/>
            <a:ext cx="817562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15" name="Ovál 14"/>
          <p:cNvSpPr/>
          <p:nvPr/>
        </p:nvSpPr>
        <p:spPr>
          <a:xfrm>
            <a:off x="5921375" y="5403850"/>
            <a:ext cx="815975" cy="744538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17" name="Ovál 16"/>
          <p:cNvSpPr/>
          <p:nvPr/>
        </p:nvSpPr>
        <p:spPr>
          <a:xfrm>
            <a:off x="461963" y="3205163"/>
            <a:ext cx="817562" cy="744537"/>
          </a:xfrm>
          <a:prstGeom prst="ellipse">
            <a:avLst/>
          </a:prstGeom>
          <a:solidFill>
            <a:srgbClr val="FCFCEA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8" name="Ovál 17"/>
          <p:cNvSpPr/>
          <p:nvPr/>
        </p:nvSpPr>
        <p:spPr>
          <a:xfrm>
            <a:off x="555625" y="2192338"/>
            <a:ext cx="817563" cy="744537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3" name="Ovál 22"/>
          <p:cNvSpPr/>
          <p:nvPr/>
        </p:nvSpPr>
        <p:spPr>
          <a:xfrm>
            <a:off x="4610100" y="5403850"/>
            <a:ext cx="815975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24" name="Ovál 23"/>
          <p:cNvSpPr/>
          <p:nvPr/>
        </p:nvSpPr>
        <p:spPr>
          <a:xfrm>
            <a:off x="3548063" y="5416550"/>
            <a:ext cx="817562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25" name="Ovál 24"/>
          <p:cNvSpPr/>
          <p:nvPr/>
        </p:nvSpPr>
        <p:spPr>
          <a:xfrm>
            <a:off x="1141413" y="5097463"/>
            <a:ext cx="815975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26" name="Ovál 25"/>
          <p:cNvSpPr/>
          <p:nvPr/>
        </p:nvSpPr>
        <p:spPr>
          <a:xfrm>
            <a:off x="2322513" y="5387975"/>
            <a:ext cx="817562" cy="746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/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61963" y="4292600"/>
            <a:ext cx="608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12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1141413" y="5229225"/>
            <a:ext cx="746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16</a:t>
            </a: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2484438" y="5497513"/>
            <a:ext cx="796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20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3635375" y="5497513"/>
            <a:ext cx="871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24</a:t>
            </a: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7135813" y="5595938"/>
            <a:ext cx="550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Calibri" pitchFamily="34" charset="0"/>
              </a:rPr>
              <a:t>36</a:t>
            </a:r>
          </a:p>
        </p:txBody>
      </p: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4679950" y="5491163"/>
            <a:ext cx="746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 28</a:t>
            </a: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6011863" y="5497513"/>
            <a:ext cx="63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32</a:t>
            </a:r>
          </a:p>
        </p:txBody>
      </p:sp>
      <p:pic>
        <p:nvPicPr>
          <p:cNvPr id="15379" name="Picture 2" descr="C:\Users\prejzova\AppData\Local\Microsoft\Windows\Temporary Internet Files\Content.IE5\I5N0C3XM\MP9004465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6363" y="2192338"/>
            <a:ext cx="4813300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46088" y="404813"/>
            <a:ext cx="8505825" cy="1143000"/>
          </a:xfrm>
          <a:ln w="57150">
            <a:solidFill>
              <a:srgbClr val="92D050"/>
            </a:solidFill>
          </a:ln>
        </p:spPr>
        <p:txBody>
          <a:bodyPr/>
          <a:lstStyle/>
          <a:p>
            <a:pPr algn="l"/>
            <a:r>
              <a:rPr lang="cs-CZ" sz="3600" smtClean="0"/>
              <a:t>Dědečkovi vykvetlo na zahrádce mnoho tulipánů. Uvázal z nich kytice po 4 kusech.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08850" y="4292600"/>
            <a:ext cx="1584325" cy="1924050"/>
          </a:xfrm>
        </p:spPr>
      </p:pic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150" y="4332288"/>
            <a:ext cx="1651000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795463"/>
            <a:ext cx="16398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25" y="4321175"/>
            <a:ext cx="1582738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0425" y="1844675"/>
            <a:ext cx="158432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0175" y="4324350"/>
            <a:ext cx="15176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1844675"/>
            <a:ext cx="150812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4513" y="4292600"/>
            <a:ext cx="1528762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5775" y="1863725"/>
            <a:ext cx="1516063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1865313"/>
            <a:ext cx="1584325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 smtClean="0">
                <a:solidFill>
                  <a:schemeClr val="bg1"/>
                </a:solidFill>
              </a:rPr>
              <a:t>1 </a:t>
            </a:r>
            <a:r>
              <a:rPr lang="cs-CZ" sz="8000" dirty="0">
                <a:solidFill>
                  <a:schemeClr val="bg1"/>
                </a:solidFill>
              </a:rPr>
              <a:t>X </a:t>
            </a:r>
            <a:r>
              <a:rPr lang="cs-CZ" sz="8000" dirty="0" smtClean="0">
                <a:solidFill>
                  <a:schemeClr val="bg1"/>
                </a:solidFill>
              </a:rPr>
              <a:t>4 </a:t>
            </a:r>
            <a:r>
              <a:rPr lang="cs-CZ" sz="8000" dirty="0">
                <a:solidFill>
                  <a:schemeClr val="bg1"/>
                </a:solidFill>
              </a:rPr>
              <a:t>=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67544" y="5517232"/>
            <a:ext cx="8229600" cy="769441"/>
          </a:xfrm>
          <a:ln w="57150">
            <a:solidFill>
              <a:schemeClr val="accent2">
                <a:lumMod val="75000"/>
              </a:schemeClr>
            </a:solidFill>
          </a:ln>
        </p:spPr>
        <p:txBody>
          <a:bodyPr rtlCol="0">
            <a:sp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4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6364288" y="333375"/>
            <a:ext cx="1989137" cy="1177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2</a:t>
            </a: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205038"/>
            <a:ext cx="2016125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    </a:t>
            </a:r>
            <a:r>
              <a:rPr lang="cs-CZ" sz="8900" dirty="0" smtClean="0"/>
              <a:t>2 x 4 =</a:t>
            </a:r>
            <a:r>
              <a:rPr lang="cs-CZ" dirty="0" smtClean="0"/>
              <a:t>		</a:t>
            </a:r>
            <a:endParaRPr lang="cs-CZ" sz="8900" dirty="0"/>
          </a:p>
        </p:txBody>
      </p:sp>
      <p:sp>
        <p:nvSpPr>
          <p:cNvPr id="12" name="Ovál 11"/>
          <p:cNvSpPr/>
          <p:nvPr/>
        </p:nvSpPr>
        <p:spPr>
          <a:xfrm>
            <a:off x="6389688" y="260350"/>
            <a:ext cx="1990725" cy="1177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72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8</a:t>
            </a:r>
            <a:endParaRPr lang="cs-CZ" sz="72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7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4 + 4 = </a:t>
            </a:r>
          </a:p>
        </p:txBody>
      </p:sp>
      <p:pic>
        <p:nvPicPr>
          <p:cNvPr id="1843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84800" y="1898650"/>
            <a:ext cx="1947863" cy="2393950"/>
          </a:xfrm>
        </p:spPr>
      </p:pic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898650"/>
            <a:ext cx="2016125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               </a:t>
            </a:r>
            <a:r>
              <a:rPr lang="cs-CZ" sz="8900" dirty="0" smtClean="0"/>
              <a:t>3 x 4 =	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408738" y="277813"/>
            <a:ext cx="1989137" cy="1177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12</a:t>
            </a:r>
            <a:r>
              <a:rPr lang="cs-CZ" dirty="0"/>
              <a:t>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4 + 4 +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 +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= </a:t>
            </a:r>
          </a:p>
        </p:txBody>
      </p:sp>
      <p:pic>
        <p:nvPicPr>
          <p:cNvPr id="1946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08738" y="1920875"/>
            <a:ext cx="2005012" cy="2444750"/>
          </a:xfrm>
        </p:spPr>
      </p:pic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20875"/>
            <a:ext cx="2089150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9663" y="1920875"/>
            <a:ext cx="195897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/>
              <a:t>4 x </a:t>
            </a:r>
            <a:r>
              <a:rPr lang="cs-CZ" sz="8000" dirty="0" smtClean="0"/>
              <a:t>4 </a:t>
            </a:r>
            <a:r>
              <a:rPr lang="cs-CZ" sz="8000" dirty="0"/>
              <a:t>=</a:t>
            </a:r>
          </a:p>
        </p:txBody>
      </p:sp>
      <p:sp>
        <p:nvSpPr>
          <p:cNvPr id="8" name="Ovál 7"/>
          <p:cNvSpPr/>
          <p:nvPr/>
        </p:nvSpPr>
        <p:spPr>
          <a:xfrm>
            <a:off x="6389688" y="333375"/>
            <a:ext cx="1990725" cy="11049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4 + 4 +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+ 4 = </a:t>
            </a:r>
          </a:p>
        </p:txBody>
      </p:sp>
      <p:sp>
        <p:nvSpPr>
          <p:cNvPr id="2048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               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                                                    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130425"/>
            <a:ext cx="1584325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675" y="2139950"/>
            <a:ext cx="1582738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2155825"/>
            <a:ext cx="1584325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2788" y="2103438"/>
            <a:ext cx="1584325" cy="22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63637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/>
              <a:t>5 x </a:t>
            </a:r>
            <a:r>
              <a:rPr lang="cs-CZ" sz="8000" dirty="0" smtClean="0"/>
              <a:t>4 </a:t>
            </a:r>
            <a:r>
              <a:rPr lang="cs-CZ" sz="8000" dirty="0"/>
              <a:t>=</a:t>
            </a:r>
          </a:p>
        </p:txBody>
      </p:sp>
      <p:sp>
        <p:nvSpPr>
          <p:cNvPr id="9" name="Ovál 8"/>
          <p:cNvSpPr/>
          <p:nvPr/>
        </p:nvSpPr>
        <p:spPr>
          <a:xfrm>
            <a:off x="6389688" y="333375"/>
            <a:ext cx="1990725" cy="11049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4 + 4 +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+ 4 + 4 = </a:t>
            </a:r>
          </a:p>
        </p:txBody>
      </p:sp>
      <p:sp>
        <p:nvSpPr>
          <p:cNvPr id="2150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4088" y="2171700"/>
            <a:ext cx="1555750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171700"/>
            <a:ext cx="1511300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171700"/>
            <a:ext cx="15779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70550" y="2171700"/>
            <a:ext cx="1439863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825" y="2171700"/>
            <a:ext cx="14509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 smtClean="0"/>
              <a:t>6 x 4 </a:t>
            </a:r>
            <a:r>
              <a:rPr lang="cs-CZ" sz="8000" dirty="0"/>
              <a:t>=</a:t>
            </a:r>
            <a:r>
              <a:rPr lang="cs-CZ" sz="8000" dirty="0" smtClean="0"/>
              <a:t>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6443663" y="333375"/>
            <a:ext cx="1989137" cy="12239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4 + 4 +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+ 4 + 4 + 4 = </a:t>
            </a:r>
          </a:p>
        </p:txBody>
      </p:sp>
      <p:sp>
        <p:nvSpPr>
          <p:cNvPr id="2253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pic>
        <p:nvPicPr>
          <p:cNvPr id="225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5325" y="34988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17557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34813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1825" y="17383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0075" y="34813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7383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 smtClean="0"/>
              <a:t>7 x 4 = </a:t>
            </a:r>
            <a:endParaRPr lang="cs-CZ" sz="8000" dirty="0"/>
          </a:p>
        </p:txBody>
      </p:sp>
      <p:sp>
        <p:nvSpPr>
          <p:cNvPr id="11" name="Ovál 10"/>
          <p:cNvSpPr/>
          <p:nvPr/>
        </p:nvSpPr>
        <p:spPr>
          <a:xfrm>
            <a:off x="6389688" y="260350"/>
            <a:ext cx="1990725" cy="1177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5301208"/>
            <a:ext cx="8280920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4 + 4 +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+ 4 + 4 + 4 + 4 =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355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507413" cy="4497388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2013" y="16367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463" y="34686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16367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6775" y="34988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8113" y="16367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0788" y="34988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900" y="16938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smtClean="0">
                <a:solidFill>
                  <a:srgbClr val="FFFFFF"/>
                </a:solidFill>
              </a:rPr>
              <a:t>8 x 4 =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89588"/>
            <a:ext cx="804068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539552" y="5517232"/>
            <a:ext cx="8136904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=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6373813" y="333375"/>
            <a:ext cx="1989137" cy="103187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7200" b="1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2458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34766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9825" y="16256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8875" y="34988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35115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8" y="34766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8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350" y="188913"/>
            <a:ext cx="8229600" cy="1143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dirty="0" smtClean="0"/>
              <a:t>9 X 4 = </a:t>
            </a:r>
            <a:endParaRPr lang="cs-CZ" sz="8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4262" y="5301208"/>
            <a:ext cx="8151729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4 + 4 +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+ 4 + 4 + 4 + 4 + 4 + 4 =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6372225" y="260350"/>
            <a:ext cx="1989138" cy="10334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36</a:t>
            </a:r>
            <a:r>
              <a:rPr lang="cs-CZ" dirty="0"/>
              <a:t>2</a:t>
            </a:r>
          </a:p>
        </p:txBody>
      </p:sp>
      <p:sp>
        <p:nvSpPr>
          <p:cNvPr id="25604" name="Zástupný symbol pro obsah 16"/>
          <p:cNvSpPr>
            <a:spLocks noGrp="1"/>
          </p:cNvSpPr>
          <p:nvPr>
            <p:ph idx="1"/>
          </p:nvPr>
        </p:nvSpPr>
        <p:spPr>
          <a:xfrm>
            <a:off x="250825" y="1460500"/>
            <a:ext cx="8497888" cy="46656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42188" y="15843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3" y="15843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3" y="34274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3663" y="34528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3663" y="15843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34766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5843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34766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663" y="15684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663" y="188913"/>
            <a:ext cx="8324850" cy="1146175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8000" dirty="0" smtClean="0">
                <a:solidFill>
                  <a:schemeClr val="bg1"/>
                </a:solidFill>
              </a:rPr>
              <a:t>		10</a:t>
            </a:r>
            <a:r>
              <a:rPr lang="cs-CZ" sz="8000" dirty="0" smtClean="0">
                <a:solidFill>
                  <a:prstClr val="black"/>
                </a:solidFill>
              </a:rPr>
              <a:t> </a:t>
            </a:r>
            <a:r>
              <a:rPr lang="cs-CZ" sz="8000" dirty="0">
                <a:solidFill>
                  <a:schemeClr val="bg1"/>
                </a:solidFill>
              </a:rPr>
              <a:t>X</a:t>
            </a:r>
            <a:r>
              <a:rPr lang="cs-CZ" sz="8000" dirty="0">
                <a:solidFill>
                  <a:prstClr val="black"/>
                </a:solidFill>
              </a:rPr>
              <a:t> </a:t>
            </a:r>
            <a:r>
              <a:rPr lang="cs-CZ" sz="8000" dirty="0" smtClean="0">
                <a:solidFill>
                  <a:schemeClr val="bg1"/>
                </a:solidFill>
              </a:rPr>
              <a:t>4</a:t>
            </a:r>
            <a:r>
              <a:rPr lang="cs-CZ" sz="8000" dirty="0" smtClean="0">
                <a:solidFill>
                  <a:prstClr val="black"/>
                </a:solidFill>
              </a:rPr>
              <a:t>  </a:t>
            </a:r>
            <a:r>
              <a:rPr lang="cs-CZ" sz="8000" dirty="0" smtClean="0">
                <a:solidFill>
                  <a:schemeClr val="bg1"/>
                </a:solidFill>
              </a:rPr>
              <a:t>=</a:t>
            </a:r>
            <a:r>
              <a:rPr lang="cs-CZ" sz="8000" dirty="0" smtClean="0">
                <a:solidFill>
                  <a:prstClr val="black"/>
                </a:solidFill>
              </a:rPr>
              <a:t>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4262" y="5301208"/>
            <a:ext cx="8274202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 + 4 +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+ 4 + 4 + 4 + 4 + 4 + 4 + 4 =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978525" y="260350"/>
            <a:ext cx="1989138" cy="1014413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2662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  </a:t>
            </a:r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67575" y="16033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9800" y="34559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6129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34559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3025" y="34750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3025" y="16081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3288" y="34750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663" y="16033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0275" y="1603375"/>
            <a:ext cx="14303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8" y="34750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496300" cy="1120775"/>
          </a:xfrm>
          <a:ln w="57150">
            <a:solidFill>
              <a:schemeClr val="accent3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>Troufneš si na příklady?</a:t>
            </a:r>
            <a:endParaRPr lang="cs-CZ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250825" y="1341438"/>
            <a:ext cx="8569325" cy="51117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5400" smtClean="0"/>
              <a:t>  4 . 4 = 16			6 . 4 = 24</a:t>
            </a:r>
          </a:p>
          <a:p>
            <a:pPr marL="0" indent="0">
              <a:buFont typeface="Arial" charset="0"/>
              <a:buNone/>
            </a:pPr>
            <a:r>
              <a:rPr lang="cs-CZ" sz="5400" smtClean="0"/>
              <a:t>  2 . 4 = 8			      9 . 4 = 36</a:t>
            </a:r>
          </a:p>
          <a:p>
            <a:pPr marL="0" indent="0">
              <a:buFont typeface="Arial" charset="0"/>
              <a:buNone/>
            </a:pPr>
            <a:r>
              <a:rPr lang="cs-CZ" sz="5400" smtClean="0"/>
              <a:t>  5 . 4 = 20			7 . 4 = 28</a:t>
            </a:r>
          </a:p>
          <a:p>
            <a:pPr marL="0" indent="0">
              <a:buFont typeface="Arial" charset="0"/>
              <a:buNone/>
            </a:pPr>
            <a:r>
              <a:rPr lang="cs-CZ" sz="5400" smtClean="0"/>
              <a:t>  8 . 4 = 32			1 . 4 =  4</a:t>
            </a:r>
          </a:p>
          <a:p>
            <a:pPr marL="0" indent="0">
              <a:buFont typeface="Arial" charset="0"/>
              <a:buNone/>
            </a:pPr>
            <a:r>
              <a:rPr lang="cs-CZ" sz="5400" smtClean="0"/>
              <a:t>10 . 4 = 40			3 . 4 =  12</a:t>
            </a:r>
          </a:p>
        </p:txBody>
      </p:sp>
      <p:sp>
        <p:nvSpPr>
          <p:cNvPr id="4" name="Ovál 3"/>
          <p:cNvSpPr/>
          <p:nvPr/>
        </p:nvSpPr>
        <p:spPr>
          <a:xfrm>
            <a:off x="2411413" y="1395413"/>
            <a:ext cx="1058862" cy="8461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11413" y="5375275"/>
            <a:ext cx="1058862" cy="8445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589838" y="4371975"/>
            <a:ext cx="1058862" cy="84613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379663" y="4384675"/>
            <a:ext cx="1058862" cy="84613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577138" y="3379788"/>
            <a:ext cx="1057275" cy="8461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379663" y="3354388"/>
            <a:ext cx="1058862" cy="8461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7627938" y="2366963"/>
            <a:ext cx="1058862" cy="8461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589838" y="1411288"/>
            <a:ext cx="1058862" cy="8445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379663" y="2366963"/>
            <a:ext cx="1058862" cy="8461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7650163" y="5292725"/>
            <a:ext cx="1058862" cy="84613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76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373063"/>
            <a:ext cx="1258888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268413"/>
            <a:ext cx="8856662" cy="1008062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 smtClean="0"/>
              <a:t>Dědeček natrhal 20 tulipánů. Kolik kytic po 4 tulipánech uváže?</a:t>
            </a:r>
            <a:endParaRPr lang="cs-CZ" sz="3600" dirty="0"/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20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5</a:t>
            </a:r>
            <a:endParaRPr lang="cs-CZ" sz="8000" dirty="0"/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538" y="29972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9972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8575" y="29972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05475" y="29972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9825" y="29972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Nadpis 1"/>
          <p:cNvSpPr txBox="1">
            <a:spLocks/>
          </p:cNvSpPr>
          <p:nvPr/>
        </p:nvSpPr>
        <p:spPr>
          <a:xfrm>
            <a:off x="179388" y="274638"/>
            <a:ext cx="8737600" cy="777875"/>
          </a:xfrm>
          <a:prstGeom prst="rect">
            <a:avLst/>
          </a:prstGeom>
          <a:solidFill>
            <a:schemeClr val="accent3"/>
          </a:solidFill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smtClean="0"/>
              <a:t>Dělení číslem 4</a:t>
            </a:r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36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36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9</a:t>
            </a:r>
            <a:endParaRPr lang="cs-CZ" sz="8000" dirty="0"/>
          </a:p>
        </p:txBody>
      </p:sp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438" y="16621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33845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33988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6684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33988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5150" y="33512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16827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9438" y="16621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425" y="16621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32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>
          <a:xfrm>
            <a:off x="53975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32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8</a:t>
            </a:r>
            <a:endParaRPr lang="cs-CZ" sz="8000" dirty="0"/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34829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34448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6303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9363" y="34178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9363" y="16303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34178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16303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12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12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3</a:t>
            </a:r>
            <a:endParaRPr lang="cs-CZ" sz="8000" dirty="0"/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716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1738" y="1981200"/>
            <a:ext cx="1622425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197167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28 </a:t>
            </a:r>
            <a:r>
              <a:rPr lang="cs-CZ" sz="3600" dirty="0"/>
              <a:t>tulipánů. Kolik </a:t>
            </a:r>
            <a:r>
              <a:rPr lang="cs-CZ" sz="3600" dirty="0" smtClean="0"/>
              <a:t>kytic po </a:t>
            </a:r>
            <a:r>
              <a:rPr lang="cs-CZ" sz="3600" dirty="0"/>
              <a:t>4 tulipánech uváže?</a:t>
            </a:r>
          </a:p>
        </p:txBody>
      </p:sp>
      <p:sp>
        <p:nvSpPr>
          <p:cNvPr id="32770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28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7</a:t>
            </a:r>
            <a:endParaRPr lang="cs-CZ" sz="8000" dirty="0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33575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3663" y="33575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3663" y="16097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1738" y="15843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1738" y="33575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1571625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25550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40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</a:t>
            </a:r>
            <a:r>
              <a:rPr lang="cs-CZ" sz="3600" dirty="0" smtClean="0"/>
              <a:t>uváže?</a:t>
            </a:r>
            <a:endParaRPr lang="cs-CZ" sz="3600" dirty="0"/>
          </a:p>
        </p:txBody>
      </p:sp>
      <p:sp>
        <p:nvSpPr>
          <p:cNvPr id="3379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0673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549275" y="5157788"/>
            <a:ext cx="5313363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40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006850" y="5259388"/>
            <a:ext cx="17240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10</a:t>
            </a:r>
            <a:endParaRPr lang="cs-CZ" sz="8000" dirty="0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6335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4528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9625" y="34528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9625" y="16335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9525" y="34480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34480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9525" y="16335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3713" y="163353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344805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15875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4 tulipány. </a:t>
            </a:r>
            <a:r>
              <a:rPr lang="cs-CZ" sz="3600" dirty="0"/>
              <a:t>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481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4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1</a:t>
            </a:r>
            <a:endParaRPr lang="cs-CZ" sz="8000" dirty="0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1150" y="1773238"/>
            <a:ext cx="280035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24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584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24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6</a:t>
            </a:r>
            <a:endParaRPr lang="cs-CZ" sz="8000" dirty="0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75" y="3481388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5750" y="34671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7002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3467100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0850" y="170021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1668463"/>
            <a:ext cx="14573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16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686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16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4</a:t>
            </a:r>
            <a:endParaRPr lang="cs-CZ" sz="8000" dirty="0"/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213" y="1914525"/>
            <a:ext cx="1693862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914525"/>
            <a:ext cx="1728787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1888" y="1914525"/>
            <a:ext cx="1665287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4850" y="1912938"/>
            <a:ext cx="1693863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296987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/>
              <a:t>Dědeček </a:t>
            </a:r>
            <a:r>
              <a:rPr lang="cs-CZ" sz="3600" dirty="0" smtClean="0"/>
              <a:t>natrhal 8 </a:t>
            </a:r>
            <a:r>
              <a:rPr lang="cs-CZ" sz="3600" dirty="0"/>
              <a:t>tulipánů. Kolik </a:t>
            </a:r>
            <a:r>
              <a:rPr lang="cs-CZ" sz="3600" dirty="0" smtClean="0"/>
              <a:t>kytic </a:t>
            </a:r>
            <a:r>
              <a:rPr lang="cs-CZ" sz="3600" dirty="0"/>
              <a:t>po 4 tulipánech uváže?</a:t>
            </a:r>
          </a:p>
        </p:txBody>
      </p:sp>
      <p:sp>
        <p:nvSpPr>
          <p:cNvPr id="37890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99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158875" y="5157788"/>
            <a:ext cx="6624638" cy="1322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latin typeface="+mn-lt"/>
              </a:rPr>
              <a:t>8 : 4 = </a:t>
            </a:r>
          </a:p>
        </p:txBody>
      </p:sp>
      <p:sp>
        <p:nvSpPr>
          <p:cNvPr id="10" name="Ovál 9"/>
          <p:cNvSpPr/>
          <p:nvPr/>
        </p:nvSpPr>
        <p:spPr>
          <a:xfrm>
            <a:off x="4470400" y="5259388"/>
            <a:ext cx="1038225" cy="11191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>
                <a:solidFill>
                  <a:schemeClr val="tx1"/>
                </a:solidFill>
              </a:rPr>
              <a:t>2</a:t>
            </a:r>
            <a:endParaRPr lang="cs-CZ" sz="8000" dirty="0"/>
          </a:p>
        </p:txBody>
      </p:sp>
      <p:pic>
        <p:nvPicPr>
          <p:cNvPr id="378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060575"/>
            <a:ext cx="203200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2097088"/>
            <a:ext cx="18510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6391275" cy="706438"/>
          </a:xfrm>
          <a:ln w="57150">
            <a:solidFill>
              <a:srgbClr val="92D050"/>
            </a:solidFill>
          </a:ln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>Troufneš si na příklady?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98550"/>
            <a:ext cx="8229600" cy="5573713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/>
              <a:t>  8 : 4 =  2		     	 12 : 4 =  3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/>
              <a:t>20 : 4 =  5		          36 : 4 =  9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/>
              <a:t>16 : 4 =  4		    	 28 : 4 =  7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/>
              <a:t>  4 : 4 =  1		     	 32 : 4 =  8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/>
              <a:t>40 : 4 = 10	     	 24 : 4 =  6</a:t>
            </a:r>
            <a:endParaRPr lang="cs-CZ" sz="3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955800" y="5853113"/>
            <a:ext cx="720725" cy="71913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710238" y="5876925"/>
            <a:ext cx="820737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979613" y="4652963"/>
            <a:ext cx="792162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997075" y="3568700"/>
            <a:ext cx="792163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979613" y="2314575"/>
            <a:ext cx="792162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979613" y="1079500"/>
            <a:ext cx="792162" cy="71913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724525" y="1098550"/>
            <a:ext cx="827088" cy="71913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749925" y="2314575"/>
            <a:ext cx="820738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724525" y="3568700"/>
            <a:ext cx="827088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724525" y="4740275"/>
            <a:ext cx="827088" cy="7207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89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825" y="115888"/>
            <a:ext cx="1728788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Tak jak vám to šlo?</a:t>
            </a:r>
            <a:endParaRPr lang="cs-CZ" dirty="0"/>
          </a:p>
        </p:txBody>
      </p:sp>
      <p:sp>
        <p:nvSpPr>
          <p:cNvPr id="39938" name="TextovéPole 4"/>
          <p:cNvSpPr txBox="1">
            <a:spLocks noChangeArrowheads="1"/>
          </p:cNvSpPr>
          <p:nvPr/>
        </p:nvSpPr>
        <p:spPr bwMode="auto">
          <a:xfrm>
            <a:off x="369888" y="5229225"/>
            <a:ext cx="8594725" cy="101600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>
                <a:latin typeface="Calibri" pitchFamily="34" charset="0"/>
              </a:rPr>
              <a:t>Určitě dobře. Jste šikulky!!!</a:t>
            </a:r>
          </a:p>
        </p:txBody>
      </p:sp>
      <p:pic>
        <p:nvPicPr>
          <p:cNvPr id="399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613" y="1820863"/>
            <a:ext cx="4752975" cy="3121025"/>
          </a:xfr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smtClean="0"/>
              <a:t>Použité zdroje a materiály:</a:t>
            </a:r>
          </a:p>
        </p:txBody>
      </p:sp>
      <p:sp>
        <p:nvSpPr>
          <p:cNvPr id="409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800" smtClean="0"/>
              <a:t>Obrázky z galerie Klipart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http://sirmi.ic.cz/index.html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Vlastní archiv autora</a:t>
            </a:r>
          </a:p>
        </p:txBody>
      </p:sp>
      <p:sp>
        <p:nvSpPr>
          <p:cNvPr id="40963" name="Obdélník 3"/>
          <p:cNvSpPr>
            <a:spLocks noChangeArrowheads="1"/>
          </p:cNvSpPr>
          <p:nvPr/>
        </p:nvSpPr>
        <p:spPr bwMode="auto">
          <a:xfrm>
            <a:off x="611188" y="3244850"/>
            <a:ext cx="53705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</TotalTime>
  <Words>534</Words>
  <Application>Microsoft Office PowerPoint</Application>
  <PresentationFormat>Předvádění na obrazovce (4:3)</PresentationFormat>
  <Paragraphs>167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Snímek 1</vt:lpstr>
      <vt:lpstr>Násobky čísla 4 Čti nahlas vyznačená čísla.</vt:lpstr>
      <vt:lpstr>Zkus se mnou vyjmenovat násobky čísla 4. Možná to zvládneš rychleji než já.</vt:lpstr>
      <vt:lpstr>Dědečkovi vykvetlo na zahrádce mnoho tulipánů. Uvázal z nich kytice po 4 kusech.</vt:lpstr>
      <vt:lpstr>1 X 4 = </vt:lpstr>
      <vt:lpstr>     2 x 4 =  </vt:lpstr>
      <vt:lpstr>                3 x 4 =    </vt:lpstr>
      <vt:lpstr>4 x 4 =</vt:lpstr>
      <vt:lpstr>5 x 4 =</vt:lpstr>
      <vt:lpstr>6 x 4 = </vt:lpstr>
      <vt:lpstr>7 x 4 = </vt:lpstr>
      <vt:lpstr>8 x 4 = </vt:lpstr>
      <vt:lpstr>9 X 4 = </vt:lpstr>
      <vt:lpstr>  10 X 4  = </vt:lpstr>
      <vt:lpstr>Troufneš si na příklady?</vt:lpstr>
      <vt:lpstr>Dědeček natrhal 20 tulipánů. Kolik kytic po 4 tulipánech uváže?</vt:lpstr>
      <vt:lpstr>Dědeček natrhal 36 tulipánů. Kolik kytic po 4 tulipánech uváže?</vt:lpstr>
      <vt:lpstr>Dědeček natrhal 32 tulipánů. Kolik kytic po 4 tulipánech uváže?</vt:lpstr>
      <vt:lpstr>Dědeček natrhal 12 tulipánů. Kolik kytic po 4 tulipánech uváže?</vt:lpstr>
      <vt:lpstr>Dědeček natrhal 28 tulipánů. Kolik kytic po 4 tulipánech uváže?</vt:lpstr>
      <vt:lpstr>Dědeček natrhal 40 tulipánů. Kolik kytic po 4 tulipánech uváže?</vt:lpstr>
      <vt:lpstr>Dědeček natrhal 4 tulipány. Kolik kytic po 4 tulipánech uváže?</vt:lpstr>
      <vt:lpstr>Dědeček natrhal 24 tulipánů. Kolik kytic po 4 tulipánech uváže?</vt:lpstr>
      <vt:lpstr>Dědeček natrhal 16 tulipánů. Kolik kytic po 4 tulipánech uváže?</vt:lpstr>
      <vt:lpstr>Dědeček natrhal 8 tulipánů. Kolik kytic po 4 tulipánech uváže?</vt:lpstr>
      <vt:lpstr>Troufneš si na příklady?</vt:lpstr>
      <vt:lpstr>Tak jak vám to šlo?</vt:lpstr>
      <vt:lpstr>Použité zdroje a materiály: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Naděžda Prejzová</dc:creator>
  <cp:lastModifiedBy>Alena T.</cp:lastModifiedBy>
  <cp:revision>59</cp:revision>
  <dcterms:created xsi:type="dcterms:W3CDTF">2012-11-04T15:57:58Z</dcterms:created>
  <dcterms:modified xsi:type="dcterms:W3CDTF">2012-11-21T19:00:47Z</dcterms:modified>
</cp:coreProperties>
</file>