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7" r:id="rId6"/>
    <p:sldId id="261" r:id="rId7"/>
    <p:sldId id="263" r:id="rId8"/>
    <p:sldId id="264" r:id="rId9"/>
    <p:sldId id="268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4D2E49-FB13-4A1B-BC8C-A150EF86188D}" type="datetimeFigureOut">
              <a:rPr lang="cs-CZ" smtClean="0"/>
              <a:t>19.11.2012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0822543-6FCF-41F7-B13F-ADD335F9FC8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search?hl=cs&amp;cp=15&amp;gs_id=1m&amp;xhr=t&amp;q=srde%C4%8Dn%C3%AD+infarkt&amp;bav=on.2,or.r_gc.r_pw.r_qf.&amp;bpcl=38625945&amp;biw=1366&amp;bih=651&amp;wrapid=tljp1353336311826028&amp;um=1&amp;ie=UTF-8&amp;tbm=isch&amp;source=og&amp;sa=N&amp;tab=wi&amp;ei=pUeqUIT_PIqL4gSX9YDgDQ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Srdeční infarkt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Civilizační choroby</a:t>
            </a:r>
            <a:endParaRPr lang="cs-CZ" dirty="0"/>
          </a:p>
        </p:txBody>
      </p:sp>
      <p:sp>
        <p:nvSpPr>
          <p:cNvPr id="2" name="AutoShape 2" descr="data:image/jpeg;base64,/9j/4AAQSkZJRgABAQAAAQABAAD/2wCEAAkGBhESEBUUEhQWFRQUGBcXGBgYFhUWFxcXFRgYGBYYFRcaHCceFyAkHBYXHy8kJCcpLCwsHh4xNTAqNScrLSkBCQoKDgwOGg8PGiwkHyQ1NCoyLy8tLCouLSwwLywqLCwvLCosKSwvLC0qKTAsLCwsLCwsLCosLCwsLCksLCwpLP/AABEIALABHgMBIgACEQEDEQH/xAAcAAEAAgMBAQEAAAAAAAAAAAAABQYCAwQHAQj/xABBEAACAQIDBgMFBAgFBAMAAAABAhEAAwQSIQUGEyIxQVFhcSMygZGhQlKCsQcUFWJyksHRM6Ky4fAWU8PxJEPC/8QAGgEBAAIDAQAAAAAAAAAAAAAAAAIEAQMFBv/EADARAAIBAgQEAwgDAQEAAAAAAAABAgMRBBIhMRNBUWEFgfAiMnGRobHB0QYU4UIj/9oADAMBAAIRAxEAPwD0ylKVxTpClKUApSlAKUpQClcG2NqiwgYiSxgDoJgnU+gri2fvJmcLcULnMKyklS3ZTOoJ7ePlUXJJ2NqozcM6WhOUqL2/fZLalSRLhTGh1DR9RUfsbbuW41u80DKWVmPTJ7wJPaNR6HyrGdZ8hKNCUqbqLZFkpVRx2/I/+qMoMZjqT5gdFHrU/sXaRv2RcKkTPxA6Eev96ypJuxmphqlOCnJaM76UpUiuKUpQClKUApSlAKUpQClKUApSlAKUpQClKUApSlAKUpQClKUApSlAKUpQCvjMB109dKrW+W8N/DqFw9o3HIk5QWKgyAco1+ydY8K87xX7VvnM6XgPFgbSCfFngfM118H4XLERU5SUU/n8ilVxag2kr28j1ra2ATE2Wt5hPVSCDlYe6dO3Y+RNUvZS8RWsPysCR5qy6ET5EVT2xtzDw3GzXV90IxKofEv0Pounn2q3WcVxcUl1NBft2rpj7zArcH8yGq3i/hrwcVJSv5WOp4RjXWzUmrc18UT1jE37yJZuoSyupa5pDKs6kdm6T27+Vcu2tzbuJuEpyrOh9DV4wWGVUBMSQKjdp7ey8qxArkylGCjOo7Psb6dWTk4Uo6MqNr9G5Qgm5nykEqRKtBmD0MGrEu2yml5Mo6Zlkgeq9QPSajb28TDoajsftzMIqEsQ3rEtwwU56TReUcEAggg6gjUEeRrKqRuft3Ld4DHluE5PJusDyb8/WryFq1F5lc52Jw8sPPJIxpFZ5a+5anYq3NcUitmWvkUsLmFKzy1iVrFjNz5SkUrBkUpSgFKUoBSlKAUpSgFKUoBSlKAUpSgFKUoBSlKAq2+qtbNnEISCh4bR4NqvyIPzqn7Yu8UZjJJ11JJP9q9L21s8X8Pctd3UgeTDVT/MBXkFrHwjZuo0+Ne3/j9VVKLhzj9n/tzzPi2HaqqpHn9yAxpiavX6M3N0JmGlkFB587v/AOSKoWMJZoGpNeibkILKBOjaT6nU/WR8K5v8prJQtvsd3waF5vrZ/ov+09pcNKoG0ds8xk1Kby7S00NefbRxpmvE0KbxDzyPXYelDDUXVkiQvbaExOtYtj+9Rljea2cObH6pYLGfbHPxcx6NIOhHhMeVWXcTd7jOHfWOmmnwr0VLwiUlmekepx6v8jdNNKOvI7t3N1r98i5/hqCCGPvSDIIHarrjA9oS+JafS2B8stat5Nvpg7OVYBivJ9ob1XLhlmJ/KuzhPDoS9xK3fU8zi8fiMRK85NvtokehX9+Gsn3lujuDCt8GAj6GrRsXbNrFWuJaJiYIPVW6wfnX5+u7RLd69F/Q1eYviR9jLbP4pYD6T8q3+I+E0qWGdWLWZdNhhqtXPlk7pnpmWvmWtuWkV5Wx1LmkrXyK3ZaxK1ixm5pIrEitxFYEVBoyma6VkRWNRJClKVgyKUpQClKUApSlAKUpQClKUApSlAKUpQCvDdv7Pf8AaN6zbGvEeAPAnN8NDXuNU3BbGRtpYq833goOmgVFn011nyrt+DYjgVJvt+UUMdG8Fbcgth/o/J1bVoMnsNOg8YkD51Z/+kioBUw4nU6jxM/H6EedWPD4zkPBtqVAEEyM8a8ukx5nrUTs7fmy5y30fDv++CVJ8mj8x8axjKsa7tU2MYKhWp/+kLt9tSq7U2BjGOtqfNSIqqbX3dxKSWtMB0nQj5g17kt62RIZY8Q6x+dV/be3sEgK3b1uY6TnP+QGqFPDxp+6zrVPEq9WOSS+h41sTd25ccDKfpXu+6uwxh7A8YqubvY/ZwM27iHvrmEfzKKu9jGI6cjBgO6kMPmNK7Mq9V01CSsjz7jDPmTueT/pTLqEPj19TXHut+iK/iba3cRc4COJVcua4QehIJAWeomT5Vdt99jcWxyjNHauvC7fxII04qqql5UKQWEgKwgTGvQ+FQlVqONoO1jMckPe5+f2K7d/QbZjkxVwH95FYfQiKum6u6lrAWOFbJYk5nc9Xbp07ADQD+9SmBxyXQSvUGGB0ZTEwR6a11ZapzxFWcckpaF2MYrVGvLXzLW3LXzLVaxO5qK18IraVrEisNGbmkrWBFbiKwIrW0STNJFYEVuIrWRWtommYUoaVAmKUpQClKUApSlAKUpQClKUApSvlAYXsQiCXZVB0BZgoJ8BJrB8WoYqMzMOqoj3GE9MwQHL8YrPDrFu/iWy8q3LVsETGQkMT4l3UCPBV7mK34XaFrDL+rW7TK625thgAt5smYhWB1aZBkDWauQw10m2V5VrOyOT9ft6gtlKiSHBtsB0kq4BA1GsRVN2ZfOJvuqSUa47uf3c5yp8YBPkPOrvtHbFjEBQiG6bTW72dVUhRauIXKa5pK5oMQ2oBNLOEQYu88D2oS8pHRlKKhPrKT+Iecb4U3Svle+hDOp+9yOyza7VrxWzUuqVZQwPYj/kVvUxJ8a6bawK2ys1qRjKUHdHmu29iPadbKDOtzNkmAVKjMyySJ0kj41Xtn7tG+XLnLw8pAI94lvy0jSrzj2N7aVpQQUshrrEeGUrB85YfWurAbIU3RAgKJ8zJJE/OuO4e37C3O7/AHZqi4Tfdlfxu5s32bD5UBgEGQpjvoOtV/eTd/FYUcUdNPaWiwy/xdGGvfpXr/CVegrnx+DzRp2gjSCD2IIg16PDY+phIKL9pdO3b8Hla2Hp1qjqWs+vr6njOxf0gY8FlNs4rTQmQy+rAHMP4vnV53FxP63hbwugpd4jcRPBWA4cDrAUR+E117UwDZClm0BPgAo+gAqoHi7MY3UuBrje8oEoQSOSOpjx8aoVvEYVZytGyZ0KGEcUpp6rUsmFxJwmJV3MKvsrsS3syOS4fRtfKWq/oQQCNQdQRqCD0IPevJ9r755gHSwUe0YuByNA6sIIAllzAGSO0VPbk7yFUh3t3LZlvZzNme0Nqy9+kgz17aIrKr8uptq2bvzZfMtfCtbFggEag6gjoQfChWttjRc0kViRW0isSKg0ZTNJFYEVtYVrIrW0TRqYVrIrcwrWwrU0bEamFY1mawrUyaFKUrBkUpSgFKUoBSlKAUpSgFKVhdvKqlmMAak0By4azcd7dglgFZ7ua2Z5muG5buXVZYgMrLlk6lTpAjdjcXeTEKzheImVFUXLi27wcwHCG2wUrLTDSBMmCDXy9hbwQYkqLYtQ6rrxSuZc4cg5bYKgypzdiSsaSd25ZxBa2S1q9kKQ2TOqtBJVWD236CSAw6TXWpZsqzFCdr6FdBue2dJU3UIdTxri23JVUtWw8W81x36hY0nURXds1yLbPcDZ1Y2IZlZsqsTbUleWQrjNHcEaxNZYo2FV2tTdu2beRroyi3aKIYuMFhBcCn7C5ohYArTjrV3DWUWPZHKAdJtMxEpdIAzamA8CSYbU5jmd7aGaVsyuSN/aKKQsEkQdOgrn2ltMFCFBEzr0NRIuw2veK0bVxMLWuq0oNs3xi3NWMd1HCcdrnM7OEzeKoAR9WNWfCtJLgRmj5DSqnuxaZ0bKPeuMfhCj+hq9Ye1lQCAYFaKcfYTWlvX5JV280rmpLZzZifT/ANVmbZPUwK5doY4ov+01C47a91V0S4Z6cpUfzGAKxxor2Um2QjRlLXYnNo3QVgeP/Jqt7TNm2ZVeJc7BUzR5kDrX3Dm4wBumWb7IJyqPD94DxPXyrqLZRmXUjrAGvlpWjFRbV3b9F6nTdOJ53tzZN1Q9+43DDo8ox5yG0GZOijuB16eFSWE2nmw9m4T7SwBlPRsq5eJZf7ylDnU+XiJPRb3XbEuzYjMFYyttW96OmZj0mojH2+HtFluEW7ea2nLooGqqdesefaaxCo8uVfH/ADzDgr2nz9X8meibibXztfw8yLWVk8QjlgR6AgH8VWwivN9mWDh7gvWh7S2crqOly03UD5Aj0FXzD7YtXUVrRNwMARkE9fE+6p8iRVjCVY1IZVuipiqbhO/JnSwrWRXzLeboqoP3iXP8qwP8xr6NnMfeut6KFQfkW/zVZyNlbMYEVpuXAOpA9SB+ddf7Itd1Lfxs7/Ria2W9nWl6W0Hoqj+lY4V+ZniEO2Otf9xP51/vWtsbb++vzFWMCvtR4C6meKVhsZb++vzFazjLf30/nX+9WuvhFReFXUzxn0KylwHoQfQg/lWRFTlzZ1lvetofVFP9K0tsOx2TL/CzJ/pIqDwr5Mkq/YiaVIPsEfZuOPJsrj6jN9a5ruy7y9MjjyJQ/wArSP8AMK1vDzRNVos0UrB7mUw4KHwYRPo3ut8CazrQ01ubU09hSlKwZFKUoBWeysILt4u2qWSAo7G7Elj45QQB4MX7gRgK6dh5zg4tMou5rmbOCQtwuxcMAQep8fDsatYaKcrvkaKzsrG+8zX7GIRQNeLaTUgGFya6GOfMNB2qMwbi8bd2+lsrfzoVIzCbeZrTOHHKwVbwMgESAQCIHXbxj4Syou25RQAXtuHYsTqWRgpJZjMLmJJ6VC7zY23w5sOrrimTIVYFeMGSTmHuhrLOWPYIT1JroFQ6sGr3GW2Cq274W+QELMqBwURyHAtg2ktouhki54VZHNu8LlsjMB7NwRocyhiPPlcfOo/C7DuI6MmIYJobihLUXX1lmYqWUEZVhSAFVQIitH7YTD4Z7ratcu3iizrcbOyoo/CqyegAJOgoFqVnDWn1UK9w2mdCVUsYR2thmjuchPnrVV3j23N0W0nNIUAiCTOuh1BnTWrXgWZUJzsGOYsysyZiSWYmCPtMxE9JqpYLBq+Pe6BPDXQSdbjE6694B18TNUMRKLVmdKi5RbfQ9B3XwyIgQdVAB/qfnNT62gev+1QGBtIoU2763HJE2whBgwD3lIEnmHbtU+XIWSQABqfADvW9QsrNFSUszuj7ebKpIEnsPGq1iMRevGYCrOhYH5hR1+JFTwJInhXGHicgn0VnBHyFVrbe224YUILasxUZnVH0kGFOvUEetQqeyr/RFnCWcrK1+r5Gzh211ZmYmBBOhjoIH5V0JtFV7VVhjczhLaXLr6gBeaPH3dI6V1YnZuMySbV1Z0hV1A8WYSR6KJ8z1qo51GrxX3OhVVNaSlqd2N2+LfuwbrmFEwFA9528h9TVQvbGu4zFW1UM5ZszEcvKNC8n3B5+PiTrPbD2DBZ5UuwGZzzBFE8oLHU9ySflFXndXZy27Acatd5yxiSuuQegU/Mk96UI8Sfs7Ld9/X2+BSrTUL/I5dibmpaReM3FcKARqLfaRl+2NPtSPACrEiAAAAADoB0HpWVcG0tuWMOVF18peSOV20UqGY5QcqguskwBIrqRhGPuqxzpSct2d9V7fXFYhLCnD8XPm14SZmYBWOSQjm3mMQ2RhIAMAyNw3zwZ6XfHXJcA0zAcxXKJNtwpJhirATBrXg998HctJc4mUOqvBDdGDkwQCGA4VySpIGRjMa1IiQ+P2xtTJkS0VLl7aPwXZ1yNbtB7mU5ELF3uhiMgW39rNptXeTaJ4cYb37hVg1q+vDAKcjH7Wjt7UAJKNodDUjd34woK6nIyh85BRQp4upDQ3u2LrdNQukyK+2998IF9q5svkZ2R1cMioHJzjLo2W05y9SAYBoDm2ltnaC4hltWFNoMFBNu4SwnDAtmDAATfudtBac6xFcg3p2gwSMKwl7atNm9IzZzcgSBCg2hmJC6XCC0AVO4ferCO6otznclQClwQwa4uV5UZCWtXAA0E5TE1z7a3wtYbEW7DKzM4Q8ptyA9zhqQrMGfWScoMKpJoCMx+1toLbw727bl3a/cdDbdxGosWHiDanOpzGAuQkyAQWyduYy/fQqALDYi7bZgjOrLYW6pKMDCIzLbhjMsLmsZRUk+/WBFsuLhKhDc0t3dVCNcgSoElFZwOpUSNNa6cJvJhWV8jRwkLsCrJlVJDxIAOVlKtlnKQQYNAVvEbx7T4jsLDBFlQv6veaGLXysgEG6Ys2lzIQg48mQuuSbW2nce5bFtk4l0KGNtx+rgMikh/dvKVS64IHUqCecRYMHvZhbiXGFwDgpxLoM8igHNJiGylWByzBBHWsf8ArLB9OIZ+7wr2YHMEAK5JBLEKARLEiJkUB83U2lir1tzibPCIYBRDhugLBs3vQdMw0bWOlTlVu5v9gxcRAzHO1tQwRss3UuOqiRLN7OMoBaWUR1jc++2EVrgZ8vDYoeS4SSq5nOUKSFAB5jpofiBOOgIIIBB6g6g+tReJ2GBrZOU/cMlD6d0+Gnka6Nn7bsX2dbT5jb97RhpmZZUkAOuZHErIlTrXdUZRUlZmU2tisBjJVgVYdVPUT0PmDGhH5ggZVJbdsDJxPtW9fVSRnB+GvqBUbXNrU8ki7TnmQpSlaTYK5cTdayHvWjDKpLKRKXAoMBx49gw1HmNK6q5Np2A9vhmYuPaQwSDD3UVoIII0J6VOm2pKxCaVnc7Nq4e/ee1nsEpbJLqLlsq8wPZliCx7EMEGQ3BOsVyYXBriNoXTdtQq29UuIvMbnIJEkOMqXemnMeupqxbN2RasAi0pGYyxLO5JHcs5JPzrmw2Dt3MTduOis1p0VCQCUItAkqex9sw0rrlAlFUAQBAHavDRtJzleS7AOupJ5G1hfugdYHX1r2LauxLF6HuK2ZAYZbly2wHWJtsDXgWE2m1tUAWZykHrBgSp/wCdDVLFt2SRfwSV22ehreH6uD95f6VF7vWemUe8xb6wJ+An4mt9vFrdwkrp1keEDpXbu7Bw1mNOQfMEg6eoNc7FVLNeRZpx0fmWrAYcIszJNd0BlIIkEEH0IgiocO+UZVJJrm2vtHECLdoFSYJYAGB5E6TV6nWdrtFVUM7ypomsRiblpJN0ZR3ZAX9AZAPxWqFirYuXSxUG45k6ZnbzgCfyHpU5Y2WHEuS7eNwlvodB8qmdmbOtWvdVQT1IAE+FZnGdfROyN8HDDJveRX938ViMNcb2QZGABzEIwykxkjN94yDFWK9vbA/wWkfeZAPmJP0rj2tdVWCpDORoo1PqfAeZriDPpEEzpAJmPPv8gK1x4sPYjJJLtcw4wrSzta/I+22vPxLlw8K3zOWKwFMdVU6mAJk95PUxUxurtIcNbTDL14QY6tbBkA/vKCJHhGp1iExeHa468ZiQCSFnuB2HSfDT41txOGZ0aDlOmv3deVbZHuwNZHTr1M1JVIUdryk97+tvXUjOm52Tsly6efUu9RW0N3LN++l27mbIuVVzEJq6uSwEZpNtNDI5RpUTZ3pa1Iue0QdCI4g8iOj/AEPqanNn7dw94xbuKWHVTo49UMN9KuU60Knusoypzjq0cl3dHBNlU2gQtsWgM7gcMK6LIDcxCvcAY6jM0GsV3Qwwu8SCALdy2iA5QgvOXulCsMCxPY8okLEmY/bO7OKuX716zf4bOnDWHuLyLZuKgYARPFvO8wSIWO4rmxu7O0bmf/5AGe3iVji38qteN7hBQoEZA9sZjOiaKDrW01k0u5mCC5eCIgj3n+0LgOubr7a6Z6yxPWs23SwhMm3JyhSS9w5gpzDPLc5knUyYJExULb3b2hbJNu+MqsMqNdvFWRXLIp5Tw8qhLZCg8QZixk6dWM2Hjowot39bFvLcLXLo4lzIBmZVHPzKDLNABaVaRAHd/wBMYIsHCDMc0EXLglmN0swhtXHFuw3vDM0EV3Ps20xuMVk3kFtzJ5kXPC6HSOI/SOtV7Ye6mIw9x24ityOElnMubdi3bZgRCQLLTln3z6DjwW5WNtWFtLi2m0mVCLlxAxLrOdVEJFpOGIBgsXjNrQFhv7o4Nyc1ocyZCMzgRk4cgBoDZAFzDmjSYrVid1cMyXraTbOIBFwq2ZuG7M1xVDyEDF3nKBqxPXWo63uxjtA2LcrFnQXLmacyDEc4AJHDtlU83djrBrXhd18crW2e+HjIHHFvKYQIQc4Ga5DG+MrGGDIWmIoCYxG6+Ga1fRRkXETxSrHUFizgAkhASzzAHvE9azXdXCBWAt+/lLNnuZyyO11G4mbMGDuzZpnz0FQuG3NxAwV/Dm8Jvi2pMs6rmg4plVhALFrkLGX3Z6muXFbv7UGWL+YZLVshb15Z57Ju3GLe77t/mXWHUAcuoFgXdLAhhFpQVyZRmflKBQjKM2hi0vMNTl69a+YXc/AqvJaGUz9tyIPDkDm6extiPBY6EzBtufjSQ5vozqOUl7srIywLkZ5C3sSoYyf8Mke8Kld19h4nDxxrvE5ETS5cyqEt2xy2yMpLXBcJJ1jKPGgJXZ2xLFgsbSZS/XVjoCxCrmJyqC7EKIAzHTWu6uTE7UtWzDNzfdEs38o1HxqMxO1Lj6L7NfUG4fiOVPhJ8xWudSMNyUYOWxu2zjA3sl11Bc/dAIYL6tpp4Se4nirFEAEDQf36k+J86yrnVamd3LsIZVYUpStRMVqurL2R43k/yy//AOa21pvFg1t1XNw3DlZCkjK6wpOk8wOsDTqKnTaUk2Rn7rLXURsjCKbly9zZuJeT3mywHCyUnKT7MakT2pY3ltsWHDvgrEjhM3USNUzDp51z7J20iq6ZL2cXLrFeDdkC5euMhJKwJGo1rrJ32OeTeI9xvQ/lX5ywlvltkdUyH8JAg/A6ele4ba3huW0AGHccQlFLsiicjNJClm6Ke3hXlOO2G9orl1AAExp0gz61WxFnZcy1hpZHd7FmS0Fwd1o6yQO4kSY8q3bFULbVZjKoGnY9Z+ZrRsrGrew1yzPNkiD1EdPUddaiMDjmKqy82ZRI8CBlP1U1wsZFtp+uZ1kklbr/AIWvFbUxFpJAVknVhJKr3bKRrHX+9d2GxwcdWfTrI19Iqv2sRedJkAz7rD8zUde2e1q5mdbrWAIa1xHyqSdCgUyR2yme0eFW8PiHtNNLtqc6pTS91pv5Fpxu1bFsxlLMOuUZyP4iTA+Jrgxe9iumWyG68xA0H8RWRHjBNcVhtmTAsI37qW7jnx6ZfzrG9vBaOilVExlCsHHlk0M/D51b4spxzJSflb97m2nCD6J9W7/Q7sNiLcZQ5ultWyA6t3LtoAB0AJGnapPD3VRcxUie5OYnwH+wqG/WnghiLcLmCsQbkeLCdK1DapYAZpVTmPnHuj4k/SoTqxpaqNvjrr9CzTjxXkTuu2npk5YDXbgckKqT1HSREnxMdvOt+Jv8sfZHc9W0gkjtUe21ItBV6k8xGuvgPP8A9102k5YJkxJ8+yqD5mB8T1qqr1r69358iFSDWstEtl2I+9s4wrsRrMLHbsJ9KrGFwy3cTdc9LJtwOvXOCfpVvxV8Z0tsRCo0nzynXyqpYIZcVfCCQyqPDXOII8ejVTd1Fvt+SxQk27d/od2yd58WMfZsJffh3HIZTDwoVm0zglenavSFxl4d0b1DIfmCw+leRbCwT29tID2VyO/VY/qRXrRauxRqSVOOtzn4qMXVdlY3LtZh71o/hdD/AKstZjbSd0uD8Bb/AEzXGWrAmtvHkitwkSH7bs+LD1t3B+a19/bdj74+RH9KjCawLU/svoOCupLftux/3B8if6Vj+3bP3mPpbuH8lqKmlR/tPoZ4C6km23rfZbh/AV/1RWp9un7No/iZB/pLVwV9qLxMzKoxOh9q3z0yJ8Gc/MlR9K5rjO3v3HbynKPkkA/Ga+0rW6s3uyapxXIxt2wohQAPAAAfSsqUrUbBSlKAUpSgFc97LxLYuMyWmJDFWKcxjhhnGqqTmGhGuQTrB6KxZQQQQCDoQdQQeoI71KLyu5GSurHRYUYJzxGzWrzrFxioZHKqiI/SQcoAbrJ1+8d2xMWLmIxh7JdW2D45LVsn5Mzj4VDHBhXttw+MtvNlR3Y5MwA9nmldI0DdJ0IgCuDD7BKyVFtc3E9mwe6i52lNMyhmUaSQZGnQV0FXhZFR0pXJbfjHWgLCm4gfinlLqGg2roOkz3FaLGFRrUGCD3EH60w+EuIuVXtx+9h7U+vIFH0rLCbPCMzSWdokwqjlmAFQBREntOupNVq04z1TN1OMo6Mq+1NzmLSgDD8qhLOCfB3OdW4R6xJKN4ieoNenVpxOES4IYTWiTzLLI3LTY86xO81vOFV5nvERXW+0ujOSVjv0I8wal9o/o/w90yJVuxEA/wC/xrgxe4V9tf1gtHQMqx8QImtSpKLvFmzPfdElsva9mOU5fhA+lasZf5pQZz4Zssz2k9KhMVurtGOVren3ZBPqT0rrwq4y3bythiT4jKfmQanmqQV0QyRk7sjNq7FxdxjcbKjMII4i+793QmteycJdYi2pJYdVCxGusnrHrp+Vfb2JvC6BiQba9pEfI9D8KkcJvEoBRSjGdWnrHTQRPxNYeq1/f4LkMQ1/ynyVtPydGMxN2wALgiQQGLA6TrGsD007VMbvWnuIWVeuis0gdxInqdTrHT1qvYLFYe45e4rO32TcaQNdcq6AVJYvevly2pdyIARZj5SfyqrpCpamm+Wunr6EqtSVSnbKlzO7B7MY3rpLZwrBc8ZUBGtzLrza5V+BFcuLxFjDl2mSdSTEz8Bp4D0rj2ltO86C3Zt3AoAC8jAwB3BGh8ya48DuPfvkG+cidcsyT6np8q3ShxZaLKvXr4miL4cbyd2d+4uHN+++LYQI4dv0Blm+J0+Bq9lq5Nn4BLKBEEACPlXQTVlWirIqttu7MiawJr4WrEmsNmUj6TXylKgSFKUoBSlKAUpSgFKUoBSlKAUpSgFKUoBSlKAUpSgFKUoBSlKAUpSgMXQEQQCPAgEfWuTE7Fw1z37NtvwgH5jWu2lZuCMt7r4NellPjmI+RMVI2MMiCEVVHgoA/KsqUuHruZ5q+ZqxpS5ix9zV8mlKAUpSsGRSlKAUpSgFKUoBSlKAUpSgFKUoD//Z"/>
          <p:cNvSpPr>
            <a:spLocks noChangeAspect="1" noChangeArrowheads="1"/>
          </p:cNvSpPr>
          <p:nvPr/>
        </p:nvSpPr>
        <p:spPr bwMode="auto">
          <a:xfrm>
            <a:off x="63500" y="-812800"/>
            <a:ext cx="2724150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885273"/>
            <a:ext cx="4983726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545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Srdeční infarkt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7672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i</a:t>
            </a:r>
            <a:r>
              <a:rPr lang="cs-CZ" dirty="0" smtClean="0"/>
              <a:t>nfarkt myokardu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odumírání příslušného okrsku srdeční svaloviny</a:t>
            </a:r>
          </a:p>
          <a:p>
            <a:pPr marL="0" indent="0">
              <a:buNone/>
            </a:pPr>
            <a:r>
              <a:rPr lang="cs-CZ" dirty="0" smtClean="0"/>
              <a:t>v důsledku zastavení dodávky krve s kyslíkem a </a:t>
            </a:r>
          </a:p>
          <a:p>
            <a:pPr marL="0" indent="0">
              <a:buNone/>
            </a:pPr>
            <a:r>
              <a:rPr lang="cs-CZ" dirty="0" smtClean="0"/>
              <a:t>živinami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340768"/>
            <a:ext cx="3672408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559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Srdeční infarkt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i="1" dirty="0"/>
              <a:t>p</a:t>
            </a:r>
            <a:r>
              <a:rPr lang="cs-CZ" i="1" dirty="0" smtClean="0"/>
              <a:t>říčina</a:t>
            </a:r>
          </a:p>
          <a:p>
            <a:pPr marL="0" indent="0">
              <a:buNone/>
            </a:pPr>
            <a:endParaRPr lang="cs-CZ" i="1" dirty="0"/>
          </a:p>
          <a:p>
            <a:pPr marL="0" indent="0">
              <a:buNone/>
            </a:pPr>
            <a:r>
              <a:rPr lang="cs-CZ" i="1" dirty="0" smtClean="0"/>
              <a:t>	</a:t>
            </a:r>
            <a:r>
              <a:rPr lang="cs-CZ" dirty="0" smtClean="0"/>
              <a:t>postupné zužování věnčitých( koronárních )</a:t>
            </a:r>
          </a:p>
          <a:p>
            <a:pPr marL="0" indent="0">
              <a:buNone/>
            </a:pPr>
            <a:r>
              <a:rPr lang="cs-CZ" dirty="0" smtClean="0"/>
              <a:t> 	tepen až jejich uzavření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i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861048"/>
            <a:ext cx="3744416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30575"/>
            <a:ext cx="3096344" cy="2193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7855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Srdeční infarkt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sz="5100" i="1" dirty="0" smtClean="0"/>
              <a:t>projevy</a:t>
            </a:r>
          </a:p>
          <a:p>
            <a:pPr marL="0" indent="0">
              <a:buNone/>
            </a:pPr>
            <a:endParaRPr lang="cs-CZ" dirty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	</a:t>
            </a:r>
            <a:r>
              <a:rPr lang="cs-CZ" sz="4100" dirty="0" smtClean="0"/>
              <a:t>charakteristická bolest za hrudní kostí až 	vystřelování do levé paže i několik hodin, 	nepomůže ani nitroglycerín</a:t>
            </a:r>
          </a:p>
          <a:p>
            <a:pPr>
              <a:buFont typeface="Wingdings" pitchFamily="2" charset="2"/>
              <a:buChar char="q"/>
            </a:pPr>
            <a:r>
              <a:rPr lang="cs-CZ" sz="4100" dirty="0"/>
              <a:t>	</a:t>
            </a:r>
            <a:r>
              <a:rPr lang="cs-CZ" sz="4100" dirty="0" smtClean="0"/>
              <a:t>pocení,  ( studený) pot</a:t>
            </a:r>
          </a:p>
          <a:p>
            <a:pPr>
              <a:buFont typeface="Wingdings" pitchFamily="2" charset="2"/>
              <a:buChar char="q"/>
            </a:pPr>
            <a:r>
              <a:rPr lang="cs-CZ" sz="4100" dirty="0"/>
              <a:t>	</a:t>
            </a:r>
            <a:r>
              <a:rPr lang="cs-CZ" sz="4100" dirty="0" smtClean="0"/>
              <a:t>dýchací obtíže , svírání plic</a:t>
            </a:r>
          </a:p>
          <a:p>
            <a:pPr>
              <a:buFont typeface="Wingdings" pitchFamily="2" charset="2"/>
              <a:buChar char="q"/>
            </a:pPr>
            <a:r>
              <a:rPr lang="cs-CZ" sz="4100" dirty="0"/>
              <a:t>	</a:t>
            </a:r>
            <a:r>
              <a:rPr lang="cs-CZ" sz="4100" dirty="0" smtClean="0"/>
              <a:t>pocity ke zvracení</a:t>
            </a:r>
          </a:p>
          <a:p>
            <a:pPr>
              <a:buFont typeface="Wingdings" pitchFamily="2" charset="2"/>
              <a:buChar char="q"/>
            </a:pPr>
            <a:r>
              <a:rPr lang="cs-CZ" sz="4100" dirty="0"/>
              <a:t>	</a:t>
            </a:r>
            <a:r>
              <a:rPr lang="cs-CZ" sz="4100" dirty="0" smtClean="0"/>
              <a:t>apatie</a:t>
            </a:r>
          </a:p>
          <a:p>
            <a:pPr>
              <a:buFont typeface="Wingdings" pitchFamily="2" charset="2"/>
              <a:buChar char="q"/>
            </a:pPr>
            <a:r>
              <a:rPr lang="cs-CZ" sz="4100" dirty="0"/>
              <a:t>	</a:t>
            </a:r>
            <a:r>
              <a:rPr lang="cs-CZ" sz="4100" dirty="0" smtClean="0"/>
              <a:t>promodrávání rtů, „ popelavá kůže “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212976"/>
            <a:ext cx="2038350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120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Srdeční infarkt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infarktu mohou předcházet i slabší srdeční záchvaty, někdy může infarkt probíhat i bez příznaků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6460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Srdeční infarkt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124744"/>
            <a:ext cx="8686800" cy="532859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rvní pomoc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polo sed s pokrčenýma nohama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hlava a ramena spolehlivě opřené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volat rychlou lékařskou pomoc 155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sledovat úroveň dýchání a pulsu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pokud užívá léky proti angíně pectoris, lék užít</a:t>
            </a:r>
          </a:p>
          <a:p>
            <a:pPr marL="0" indent="0">
              <a:buNone/>
            </a:pPr>
            <a:r>
              <a:rPr lang="cs-CZ" dirty="0"/>
              <a:t>	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při ztrátě vědomí uvolnit dýchací cesty a být připraveni 	provádět umělé dýchání a nepřímou masáž srdce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0001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Srdeční infarkt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řesná lékařská diagnostika ( EKG a laboratorní vyšetření ) infarkt potvrdí nebo vyloučí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 krvi vyšší koncentrace enzymů, které se vyskytují pouze ve svalových buňkách </a:t>
            </a:r>
            <a:r>
              <a:rPr lang="cs-CZ" dirty="0" smtClean="0">
                <a:sym typeface="Wingdings 3"/>
              </a:rPr>
              <a:t>důkaz, že některé úseky svalstva odumřely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638424"/>
            <a:ext cx="4176464" cy="1798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106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Srdeční infarkt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2"/>
            <a:ext cx="8686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rdce stejně jako všechny orgány má relativně vysokou  adaptační schopnost, zbylé srdeční svalstvo se může přizpůsobit novým podmínkám </a:t>
            </a:r>
            <a:r>
              <a:rPr lang="cs-CZ" smtClean="0"/>
              <a:t>krevního oběhu  </a:t>
            </a:r>
            <a:r>
              <a:rPr lang="cs-CZ" sz="3600" smtClean="0"/>
              <a:t>(</a:t>
            </a:r>
            <a:r>
              <a:rPr lang="cs-CZ" smtClean="0"/>
              <a:t> </a:t>
            </a:r>
            <a:r>
              <a:rPr lang="cs-CZ" dirty="0" smtClean="0"/>
              <a:t>první hodiny a dny </a:t>
            </a:r>
            <a:r>
              <a:rPr lang="cs-CZ" smtClean="0"/>
              <a:t>po infarktu )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573016"/>
            <a:ext cx="5487969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7087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Srdeční infarkt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i="1" dirty="0"/>
              <a:t>p</a:t>
            </a:r>
            <a:r>
              <a:rPr lang="cs-CZ" i="1" dirty="0" smtClean="0"/>
              <a:t>revence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zdravý životní styl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nekouřit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nejíst tučná jídla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pravidelné cvičení</a:t>
            </a:r>
          </a:p>
          <a:p>
            <a:pPr marL="0" indent="0">
              <a:buNone/>
            </a:pPr>
            <a:r>
              <a:rPr lang="cs-CZ" dirty="0" smtClean="0"/>
              <a:t>	optimální tělesná váha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nepřetěžování organismu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8776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8686800" cy="838200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800" dirty="0">
                <a:hlinkClick r:id="rId2"/>
              </a:rPr>
              <a:t>http://www.google.cz/search?hl=cs&amp;cp=15&amp;gs_id=1m&amp;xhr=t&amp;q=srde%C4%8Dn%C3%AD+infarkt&amp;bav=on.2,or.r_gc.r_pw.r_qf.&amp;</a:t>
            </a:r>
            <a:r>
              <a:rPr lang="cs-CZ" sz="800" dirty="0" smtClean="0">
                <a:hlinkClick r:id="rId2"/>
              </a:rPr>
              <a:t>bpcl=38625945&amp;biw=1366&amp;bih=651&amp;wrapid=tljp1353336311826028&amp;um=1&amp;ie=UTF-8&amp;tbm=isch&amp;source=og&amp;sa=N&amp;tab=wi&amp;ei=pUeqUIT_PIqL4gSX9YDgDQ</a:t>
            </a:r>
            <a:endParaRPr lang="cs-CZ" sz="800" dirty="0" smtClean="0"/>
          </a:p>
          <a:p>
            <a:r>
              <a:rPr lang="cs-CZ" sz="800" dirty="0">
                <a:hlinkClick r:id="rId2"/>
              </a:rPr>
              <a:t>http://www.google.cz/search?hl=cs&amp;cp=15&amp;gs_id=1m&amp;xhr=t&amp;q=srde%C4%8Dn%C3%AD+infarkt&amp;bav=on.2,or.r_gc.r_pw.r_qf.&amp;</a:t>
            </a:r>
            <a:r>
              <a:rPr lang="cs-CZ" sz="800" dirty="0" smtClean="0">
                <a:hlinkClick r:id="rId2"/>
              </a:rPr>
              <a:t>bpcl=38625945&amp;biw=1366&amp;bih=651&amp;wrapid=tljp1353336311826028&amp;um=1&amp;ie=UTF-8&amp;tbm=isch&amp;source=og&amp;sa=N&amp;tab=wi&amp;ei=pUeqUIT_PIqL4gSX9YDgDQ</a:t>
            </a:r>
            <a:endParaRPr lang="cs-CZ" sz="800" dirty="0" smtClean="0"/>
          </a:p>
          <a:p>
            <a:r>
              <a:rPr lang="cs-CZ" sz="800" dirty="0">
                <a:hlinkClick r:id="rId2"/>
              </a:rPr>
              <a:t>http://www.google.cz/search?hl=cs&amp;cp=15&amp;gs_id=1m&amp;xhr=t&amp;q=srde%C4%8Dn%C3%AD+infarkt&amp;bav=on.2,or.r_gc.r_pw.r_qf.&amp;</a:t>
            </a:r>
            <a:r>
              <a:rPr lang="cs-CZ" sz="800" dirty="0" smtClean="0">
                <a:hlinkClick r:id="rId2"/>
              </a:rPr>
              <a:t>bpcl=38625945&amp;biw=1366&amp;bih=651&amp;wrapid=tljp1353336311826028&amp;um=1&amp;ie=UTF-8&amp;tbm=isch&amp;source=og&amp;sa=N&amp;tab=wi&amp;ei=pUeqUIT_PIqL4gSX9YDgDQ</a:t>
            </a:r>
            <a:endParaRPr lang="cs-CZ" sz="800" dirty="0" smtClean="0"/>
          </a:p>
          <a:p>
            <a:r>
              <a:rPr lang="cs-CZ" sz="800" dirty="0"/>
              <a:t>http://www.google.cz/imgres?q=srde%C4%8Dn%C3%AD+infarkt&amp;um=1&amp;hl=cs&amp;sa=N&amp;biw=1366&amp;bih=651&amp;tbm=isch&amp;tbnid=3YAsxWL9EYiDMM:&amp;imgrefurl=http://www.zdravi4u.cz/view.php%3Fcisloclanku%3D2012070301&amp;docid=HJ0Vsgtd1EnXOM&amp;imgurl=http://</a:t>
            </a:r>
            <a:r>
              <a:rPr lang="cs-CZ" sz="800" dirty="0" smtClean="0"/>
              <a:t>www.zdravi4u.cz/pages/Image/nemoci/infarkt_big.gif&amp;w=214&amp;h=249&amp;ei=qEeqUP30LIzHsgbLlYHoCw&amp;zoom=1&amp;iact=hc&amp;vpx=574&amp;vpy=299&amp;dur=1386&amp;hovh=199&amp;hovw=171&amp;tx=53&amp;ty=115&amp;sig=107209084479291599427&amp;page=1&amp;tbnh=141&amp;tbnw=118&amp;start=0&amp;ndsp=18&amp;ved=1t:429,r:8,s:0,i:93</a:t>
            </a:r>
          </a:p>
          <a:p>
            <a:r>
              <a:rPr lang="cs-CZ" sz="800" dirty="0"/>
              <a:t>http://www.google.cz/imgres?q=infarkt+myokardu&amp;um=1&amp;hl=cs&amp;sa=N&amp;biw=1366&amp;bih=651&amp;tbm=isch&amp;tbnid=h_0L7dXyagIy4M:&amp;imgrefurl=http://www.pfizer.sk/svk/pacient-/-verejnost/ochorenia/srdcovy-infarkt/&amp;docid=hwF_5SN7oL56IM&amp;imgurl=http://</a:t>
            </a:r>
            <a:r>
              <a:rPr lang="cs-CZ" sz="800" dirty="0" smtClean="0"/>
              <a:t>www.pfizer.sk/images/vase_zdravie/kardiovaskularne/plaque.gif&amp;w=181&amp;h=181&amp;ei=AkmqUIWhOZGSswaV2YGACg&amp;zoom=1&amp;iact=hc&amp;vpx=864&amp;vpy=22&amp;dur=4336&amp;hovh=144&amp;hovw=144&amp;tx=73&amp;ty=104&amp;sig=107209084479291599427&amp;page=2&amp;tbnh=134&amp;tbnw=118&amp;start=17&amp;ndsp=24&amp;ved=1t:429,r:20,s:0,i:147</a:t>
            </a:r>
          </a:p>
          <a:p>
            <a:r>
              <a:rPr lang="cs-CZ" sz="800" dirty="0"/>
              <a:t>http://www.google.cz/search?hl=cs&amp;cp=8&amp;gs_id=u&amp;xhr=t&amp;q=infarkt+myokardu&amp;bav=on.2,or.r_gc.r_pw.r_qf.&amp;bpcl=38625945&amp;biw=1366&amp;bih=651&amp;wrapid=tljp1353336651993014&amp;um=1&amp;ie=UTF-8&amp;tbm=isch&amp;source=og&amp;sa=N&amp;tab=wi&amp;ei=-EiqULiODuzb4QSV9oHwBA</a:t>
            </a:r>
          </a:p>
        </p:txBody>
      </p:sp>
    </p:spTree>
    <p:extLst>
      <p:ext uri="{BB962C8B-B14F-4D97-AF65-F5344CB8AC3E}">
        <p14:creationId xmlns:p14="http://schemas.microsoft.com/office/powerpoint/2010/main" val="3164679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125</TotalTime>
  <Words>165</Words>
  <Application>Microsoft Office PowerPoint</Application>
  <PresentationFormat>Předvádění na obrazovce (4:3)</PresentationFormat>
  <Paragraphs>66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Srdeční infarkt</vt:lpstr>
      <vt:lpstr>Srdeční infarkt</vt:lpstr>
      <vt:lpstr>Srdeční infarkt</vt:lpstr>
      <vt:lpstr>Srdeční infarkt</vt:lpstr>
      <vt:lpstr>Srdeční infarkt</vt:lpstr>
      <vt:lpstr>Srdeční infarkt</vt:lpstr>
      <vt:lpstr>Srdeční infarkt</vt:lpstr>
      <vt:lpstr>Srdeční infarkt</vt:lpstr>
      <vt:lpstr>Srdeční infarkt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obezita</dc:title>
  <dc:creator>Kamila Černá</dc:creator>
  <cp:lastModifiedBy>Kamila Černá</cp:lastModifiedBy>
  <cp:revision>32</cp:revision>
  <dcterms:created xsi:type="dcterms:W3CDTF">2012-11-14T10:16:49Z</dcterms:created>
  <dcterms:modified xsi:type="dcterms:W3CDTF">2012-11-19T15:00:20Z</dcterms:modified>
</cp:coreProperties>
</file>