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E3C2"/>
    <a:srgbClr val="E2C478"/>
    <a:srgbClr val="FFCC66"/>
    <a:srgbClr val="D3B7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817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695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64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838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22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633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23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514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99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869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63000">
              <a:srgbClr val="FBE4AE"/>
            </a:gs>
            <a:gs pos="75000">
              <a:srgbClr val="D3B777"/>
            </a:gs>
            <a:gs pos="69000">
              <a:srgbClr val="F4E3C2"/>
            </a:gs>
            <a:gs pos="82001">
              <a:srgbClr val="A28949"/>
            </a:gs>
            <a:gs pos="100000">
              <a:srgbClr val="FAE3B7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C1B5-084E-4706-A805-845A86C25B00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A1F08-C748-43F5-B692-31969A9CB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18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13" Type="http://schemas.openxmlformats.org/officeDocument/2006/relationships/audio" Target="../media/audio12.wav"/><Relationship Id="rId18" Type="http://schemas.openxmlformats.org/officeDocument/2006/relationships/audio" Target="../media/audio17.wav"/><Relationship Id="rId26" Type="http://schemas.openxmlformats.org/officeDocument/2006/relationships/image" Target="../media/image6.jpeg"/><Relationship Id="rId39" Type="http://schemas.openxmlformats.org/officeDocument/2006/relationships/image" Target="../media/image19.jpeg"/><Relationship Id="rId3" Type="http://schemas.openxmlformats.org/officeDocument/2006/relationships/audio" Target="../media/audio2.wav"/><Relationship Id="rId21" Type="http://schemas.openxmlformats.org/officeDocument/2006/relationships/audio" Target="../media/audio20.wav"/><Relationship Id="rId34" Type="http://schemas.openxmlformats.org/officeDocument/2006/relationships/image" Target="../media/image14.jpeg"/><Relationship Id="rId7" Type="http://schemas.openxmlformats.org/officeDocument/2006/relationships/audio" Target="../media/audio6.wav"/><Relationship Id="rId12" Type="http://schemas.openxmlformats.org/officeDocument/2006/relationships/audio" Target="../media/audio11.wav"/><Relationship Id="rId17" Type="http://schemas.openxmlformats.org/officeDocument/2006/relationships/audio" Target="../media/audio16.wav"/><Relationship Id="rId25" Type="http://schemas.openxmlformats.org/officeDocument/2006/relationships/image" Target="../media/image5.jpeg"/><Relationship Id="rId33" Type="http://schemas.openxmlformats.org/officeDocument/2006/relationships/image" Target="../media/image13.jpeg"/><Relationship Id="rId38" Type="http://schemas.openxmlformats.org/officeDocument/2006/relationships/image" Target="../media/image18.jpeg"/><Relationship Id="rId2" Type="http://schemas.openxmlformats.org/officeDocument/2006/relationships/audio" Target="../media/audio1.wav"/><Relationship Id="rId16" Type="http://schemas.openxmlformats.org/officeDocument/2006/relationships/audio" Target="../media/audio15.wav"/><Relationship Id="rId20" Type="http://schemas.openxmlformats.org/officeDocument/2006/relationships/audio" Target="../media/audio19.wav"/><Relationship Id="rId29" Type="http://schemas.openxmlformats.org/officeDocument/2006/relationships/image" Target="../media/image9.jpeg"/><Relationship Id="rId41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11" Type="http://schemas.openxmlformats.org/officeDocument/2006/relationships/audio" Target="../media/audio10.wav"/><Relationship Id="rId24" Type="http://schemas.openxmlformats.org/officeDocument/2006/relationships/image" Target="../media/image4.jpeg"/><Relationship Id="rId32" Type="http://schemas.openxmlformats.org/officeDocument/2006/relationships/image" Target="../media/image12.jpeg"/><Relationship Id="rId37" Type="http://schemas.openxmlformats.org/officeDocument/2006/relationships/image" Target="../media/image17.jpeg"/><Relationship Id="rId40" Type="http://schemas.openxmlformats.org/officeDocument/2006/relationships/image" Target="../media/image20.jpeg"/><Relationship Id="rId5" Type="http://schemas.openxmlformats.org/officeDocument/2006/relationships/audio" Target="../media/audio4.wav"/><Relationship Id="rId15" Type="http://schemas.openxmlformats.org/officeDocument/2006/relationships/audio" Target="../media/audio14.wav"/><Relationship Id="rId23" Type="http://schemas.openxmlformats.org/officeDocument/2006/relationships/image" Target="../media/image3.jpeg"/><Relationship Id="rId28" Type="http://schemas.openxmlformats.org/officeDocument/2006/relationships/image" Target="../media/image8.jpeg"/><Relationship Id="rId36" Type="http://schemas.openxmlformats.org/officeDocument/2006/relationships/image" Target="../media/image16.jpeg"/><Relationship Id="rId10" Type="http://schemas.openxmlformats.org/officeDocument/2006/relationships/audio" Target="../media/audio9.wav"/><Relationship Id="rId19" Type="http://schemas.openxmlformats.org/officeDocument/2006/relationships/audio" Target="../media/audio18.wav"/><Relationship Id="rId31" Type="http://schemas.openxmlformats.org/officeDocument/2006/relationships/image" Target="../media/image11.jpeg"/><Relationship Id="rId4" Type="http://schemas.openxmlformats.org/officeDocument/2006/relationships/audio" Target="../media/audio3.wav"/><Relationship Id="rId9" Type="http://schemas.openxmlformats.org/officeDocument/2006/relationships/audio" Target="../media/audio8.wav"/><Relationship Id="rId14" Type="http://schemas.openxmlformats.org/officeDocument/2006/relationships/audio" Target="../media/audio13.wav"/><Relationship Id="rId22" Type="http://schemas.openxmlformats.org/officeDocument/2006/relationships/image" Target="../media/image2.jpeg"/><Relationship Id="rId27" Type="http://schemas.openxmlformats.org/officeDocument/2006/relationships/image" Target="../media/image7.jpeg"/><Relationship Id="rId30" Type="http://schemas.openxmlformats.org/officeDocument/2006/relationships/image" Target="../media/image10.jpeg"/><Relationship Id="rId35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audio" Target="../media/audio32.wav"/><Relationship Id="rId18" Type="http://schemas.openxmlformats.org/officeDocument/2006/relationships/audio" Target="../media/audio37.wav"/><Relationship Id="rId26" Type="http://schemas.openxmlformats.org/officeDocument/2006/relationships/image" Target="../media/image26.jpeg"/><Relationship Id="rId39" Type="http://schemas.openxmlformats.org/officeDocument/2006/relationships/audio" Target="../media/audio42.wav"/><Relationship Id="rId3" Type="http://schemas.openxmlformats.org/officeDocument/2006/relationships/audio" Target="../media/audio22.wav"/><Relationship Id="rId21" Type="http://schemas.openxmlformats.org/officeDocument/2006/relationships/audio" Target="../media/audio40.wav"/><Relationship Id="rId34" Type="http://schemas.openxmlformats.org/officeDocument/2006/relationships/image" Target="../media/image34.jpeg"/><Relationship Id="rId42" Type="http://schemas.openxmlformats.org/officeDocument/2006/relationships/image" Target="../media/image38.jpeg"/><Relationship Id="rId47" Type="http://schemas.openxmlformats.org/officeDocument/2006/relationships/image" Target="../media/image43.jpeg"/><Relationship Id="rId7" Type="http://schemas.openxmlformats.org/officeDocument/2006/relationships/audio" Target="../media/audio26.wav"/><Relationship Id="rId12" Type="http://schemas.openxmlformats.org/officeDocument/2006/relationships/audio" Target="../media/audio31.wav"/><Relationship Id="rId17" Type="http://schemas.openxmlformats.org/officeDocument/2006/relationships/audio" Target="../media/audio36.wav"/><Relationship Id="rId25" Type="http://schemas.openxmlformats.org/officeDocument/2006/relationships/image" Target="../media/image25.jpeg"/><Relationship Id="rId33" Type="http://schemas.openxmlformats.org/officeDocument/2006/relationships/image" Target="../media/image33.jpeg"/><Relationship Id="rId38" Type="http://schemas.openxmlformats.org/officeDocument/2006/relationships/audio" Target="../media/audio41.wav"/><Relationship Id="rId46" Type="http://schemas.openxmlformats.org/officeDocument/2006/relationships/image" Target="../media/image42.jpeg"/><Relationship Id="rId2" Type="http://schemas.openxmlformats.org/officeDocument/2006/relationships/audio" Target="../media/audio21.wav"/><Relationship Id="rId16" Type="http://schemas.openxmlformats.org/officeDocument/2006/relationships/audio" Target="../media/audio35.wav"/><Relationship Id="rId20" Type="http://schemas.openxmlformats.org/officeDocument/2006/relationships/audio" Target="../media/audio39.wav"/><Relationship Id="rId29" Type="http://schemas.openxmlformats.org/officeDocument/2006/relationships/image" Target="../media/image29.jpeg"/><Relationship Id="rId41" Type="http://schemas.openxmlformats.org/officeDocument/2006/relationships/audio" Target="../media/audio44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5.wav"/><Relationship Id="rId11" Type="http://schemas.openxmlformats.org/officeDocument/2006/relationships/audio" Target="../media/audio30.wav"/><Relationship Id="rId24" Type="http://schemas.openxmlformats.org/officeDocument/2006/relationships/image" Target="../media/image24.jpeg"/><Relationship Id="rId32" Type="http://schemas.openxmlformats.org/officeDocument/2006/relationships/image" Target="../media/image32.jpeg"/><Relationship Id="rId37" Type="http://schemas.openxmlformats.org/officeDocument/2006/relationships/image" Target="../media/image37.jpeg"/><Relationship Id="rId40" Type="http://schemas.openxmlformats.org/officeDocument/2006/relationships/audio" Target="../media/audio43.wav"/><Relationship Id="rId45" Type="http://schemas.openxmlformats.org/officeDocument/2006/relationships/image" Target="../media/image41.jpeg"/><Relationship Id="rId5" Type="http://schemas.openxmlformats.org/officeDocument/2006/relationships/audio" Target="../media/audio24.wav"/><Relationship Id="rId15" Type="http://schemas.openxmlformats.org/officeDocument/2006/relationships/audio" Target="../media/audio34.wav"/><Relationship Id="rId23" Type="http://schemas.openxmlformats.org/officeDocument/2006/relationships/image" Target="../media/image23.jpeg"/><Relationship Id="rId28" Type="http://schemas.openxmlformats.org/officeDocument/2006/relationships/image" Target="../media/image28.jpeg"/><Relationship Id="rId36" Type="http://schemas.openxmlformats.org/officeDocument/2006/relationships/image" Target="../media/image36.jpeg"/><Relationship Id="rId49" Type="http://schemas.openxmlformats.org/officeDocument/2006/relationships/image" Target="../media/image45.jpeg"/><Relationship Id="rId10" Type="http://schemas.openxmlformats.org/officeDocument/2006/relationships/audio" Target="../media/audio29.wav"/><Relationship Id="rId19" Type="http://schemas.openxmlformats.org/officeDocument/2006/relationships/audio" Target="../media/audio38.wav"/><Relationship Id="rId31" Type="http://schemas.openxmlformats.org/officeDocument/2006/relationships/image" Target="../media/image31.jpeg"/><Relationship Id="rId44" Type="http://schemas.openxmlformats.org/officeDocument/2006/relationships/image" Target="../media/image40.jpeg"/><Relationship Id="rId4" Type="http://schemas.openxmlformats.org/officeDocument/2006/relationships/audio" Target="../media/audio23.wav"/><Relationship Id="rId9" Type="http://schemas.openxmlformats.org/officeDocument/2006/relationships/audio" Target="../media/audio28.wav"/><Relationship Id="rId14" Type="http://schemas.openxmlformats.org/officeDocument/2006/relationships/audio" Target="../media/audio33.wav"/><Relationship Id="rId22" Type="http://schemas.openxmlformats.org/officeDocument/2006/relationships/image" Target="../media/image22.jpeg"/><Relationship Id="rId27" Type="http://schemas.openxmlformats.org/officeDocument/2006/relationships/image" Target="../media/image27.jpeg"/><Relationship Id="rId30" Type="http://schemas.openxmlformats.org/officeDocument/2006/relationships/image" Target="../media/image30.jpeg"/><Relationship Id="rId35" Type="http://schemas.openxmlformats.org/officeDocument/2006/relationships/image" Target="../media/image35.jpeg"/><Relationship Id="rId43" Type="http://schemas.openxmlformats.org/officeDocument/2006/relationships/image" Target="../media/image39.jpeg"/><Relationship Id="rId48" Type="http://schemas.openxmlformats.org/officeDocument/2006/relationships/image" Target="../media/image44.jpeg"/><Relationship Id="rId8" Type="http://schemas.openxmlformats.org/officeDocument/2006/relationships/audio" Target="../media/audio27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6.wav"/><Relationship Id="rId2" Type="http://schemas.openxmlformats.org/officeDocument/2006/relationships/audio" Target="../media/audio45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47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VY_22_INOVACE_36.AJ.7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FONETICKÉ ZNAKY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Phonetic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symbols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573127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Fonetické znaky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Phonetic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symbols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si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utřídí a osvojí  další znalosti fonetických znaků, jejich psaní a čtení. Nabyté znalosti a dovednosti procvičují  ve cvičeních, při práci se slovníkem.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766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PHONETIC SYMBOLS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(Fonetické znaky)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 rot="907312">
            <a:off x="5292080" y="620688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ʒ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Krychle 5"/>
          <p:cNvSpPr/>
          <p:nvPr/>
        </p:nvSpPr>
        <p:spPr>
          <a:xfrm rot="20786409">
            <a:off x="7187597" y="214451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ə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Krychle 6"/>
          <p:cNvSpPr/>
          <p:nvPr/>
        </p:nvSpPr>
        <p:spPr>
          <a:xfrm rot="907312">
            <a:off x="2203199" y="836960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ɔː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Krychle 7"/>
          <p:cNvSpPr/>
          <p:nvPr/>
        </p:nvSpPr>
        <p:spPr>
          <a:xfrm rot="18950468">
            <a:off x="3548963" y="5202744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ð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02998" y="4169498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θ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Krychle 9"/>
          <p:cNvSpPr/>
          <p:nvPr/>
        </p:nvSpPr>
        <p:spPr>
          <a:xfrm rot="907312">
            <a:off x="1987174" y="3161386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əʊ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Krychle 10"/>
          <p:cNvSpPr/>
          <p:nvPr/>
        </p:nvSpPr>
        <p:spPr>
          <a:xfrm rot="473129">
            <a:off x="7019351" y="3593434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ʃ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Krychle 11"/>
          <p:cNvSpPr/>
          <p:nvPr/>
        </p:nvSpPr>
        <p:spPr>
          <a:xfrm rot="20903374">
            <a:off x="907055" y="508906"/>
            <a:ext cx="1440160" cy="1352479"/>
          </a:xfrm>
          <a:prstGeom prst="cub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dʒ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768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1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5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9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23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27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1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mph" presetSubtype="2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35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224345" y="1468291"/>
            <a:ext cx="3816424" cy="1656184"/>
          </a:xfrm>
          <a:prstGeom prst="cloudCallout">
            <a:avLst>
              <a:gd name="adj1" fmla="val 15221"/>
              <a:gd name="adj2" fmla="val -10902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phonetics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500" b="1" dirty="0">
              <a:solidFill>
                <a:srgbClr val="F4E3C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211960" y="4077072"/>
            <a:ext cx="4495119" cy="1512168"/>
          </a:xfrm>
          <a:prstGeom prst="cloudCallout">
            <a:avLst>
              <a:gd name="adj1" fmla="val 32753"/>
              <a:gd name="adj2" fmla="val 3405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phonetic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symbols</a:t>
            </a:r>
            <a:r>
              <a:rPr lang="cs-CZ" sz="2500" b="1" dirty="0" smtClean="0">
                <a:solidFill>
                  <a:srgbClr val="F4E3C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500" b="1" dirty="0">
              <a:solidFill>
                <a:srgbClr val="F4E3C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203848" y="1360279"/>
            <a:ext cx="5400600" cy="1872208"/>
          </a:xfrm>
          <a:prstGeom prst="cloudCallout">
            <a:avLst>
              <a:gd name="adj1" fmla="val 29644"/>
              <a:gd name="adj2" fmla="val -4049"/>
            </a:avLst>
          </a:prstGeom>
          <a:solidFill>
            <a:srgbClr val="F4E3C2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study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sounds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human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speech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pronunciation</a:t>
            </a:r>
            <a:r>
              <a:rPr lang="cs-CZ" sz="2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2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977961" y="4077072"/>
            <a:ext cx="3960440" cy="2016224"/>
          </a:xfrm>
          <a:prstGeom prst="cloudCallout">
            <a:avLst>
              <a:gd name="adj1" fmla="val 17518"/>
              <a:gd name="adj2" fmla="val -5105"/>
            </a:avLst>
          </a:prstGeom>
          <a:solidFill>
            <a:srgbClr val="F4E3C2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Symbols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shows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pronunciation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endParaRPr lang="cs-CZ" sz="2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505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Phonetic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symbols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94306"/>
              </p:ext>
            </p:extLst>
          </p:nvPr>
        </p:nvGraphicFramePr>
        <p:xfrm>
          <a:off x="457200" y="1329741"/>
          <a:ext cx="8229599" cy="22559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748680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iː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ɪ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ʊ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uː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ɪə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eɪ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53616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ə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ɜː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ɔː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ʊə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ɔɪ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əʊ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53616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æ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ʌ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ɑː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ɒ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eə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aɪ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aʊ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379191"/>
              </p:ext>
            </p:extLst>
          </p:nvPr>
        </p:nvGraphicFramePr>
        <p:xfrm>
          <a:off x="458038" y="3590432"/>
          <a:ext cx="8218416" cy="20882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7302"/>
                <a:gridCol w="1027302"/>
                <a:gridCol w="1027302"/>
                <a:gridCol w="1027302"/>
                <a:gridCol w="1027302"/>
                <a:gridCol w="1027302"/>
                <a:gridCol w="1027302"/>
                <a:gridCol w="1027302"/>
              </a:tblGrid>
              <a:tr h="689692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tʃ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dʒ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</a:tr>
              <a:tr h="699270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θ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ð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ʃ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ʒ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</a:tr>
              <a:tr h="699270"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ŋ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E2C478"/>
                    </a:solidFill>
                  </a:tcPr>
                </a:tc>
              </a:tr>
            </a:tbl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>
          <a:xfrm>
            <a:off x="3059832" y="5704247"/>
            <a:ext cx="244827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souhlásky</a:t>
            </a:r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796136" y="764849"/>
            <a:ext cx="244827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dvojhlásky</a:t>
            </a:r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591341" y="764849"/>
            <a:ext cx="244827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samohlásky</a:t>
            </a:r>
            <a:endParaRPr lang="cs-CZ" sz="25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17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0975152"/>
              </p:ext>
            </p:extLst>
          </p:nvPr>
        </p:nvGraphicFramePr>
        <p:xfrm>
          <a:off x="194041" y="5383"/>
          <a:ext cx="8856981" cy="684023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5283"/>
                <a:gridCol w="1265283"/>
                <a:gridCol w="1265283"/>
                <a:gridCol w="1265283"/>
                <a:gridCol w="1265283"/>
                <a:gridCol w="1265283"/>
                <a:gridCol w="1265283"/>
              </a:tblGrid>
              <a:tr h="2229370"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READ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iː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SIT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ɪ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BOOK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ʊ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TWO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[t</a:t>
                      </a:r>
                      <a:r>
                        <a:rPr lang="cs-CZ" sz="2500" b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uː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BEER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5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ɪə</a:t>
                      </a: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</a:p>
                    <a:p>
                      <a:pPr algn="ctr"/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RAIN</a:t>
                      </a:r>
                    </a:p>
                    <a:p>
                      <a:pPr algn="ctr"/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5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eɪ</a:t>
                      </a:r>
                      <a:r>
                        <a:rPr lang="cs-CZ" sz="25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233423"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MEN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</a:p>
                    <a:p>
                      <a:pPr algn="ctr"/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300"/>
                        </a:spcBef>
                      </a:pPr>
                      <a:r>
                        <a:rPr lang="cs-CZ" sz="21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MIRROR</a:t>
                      </a:r>
                    </a:p>
                    <a:p>
                      <a:pPr algn="ctr">
                        <a:spcBef>
                          <a:spcPts val="300"/>
                        </a:spcBef>
                      </a:pP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mɪr</a:t>
                      </a:r>
                      <a:r>
                        <a:rPr lang="cs-CZ" sz="25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ə</a:t>
                      </a: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GIRL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ɜː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CALL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ɔː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</a:p>
                    <a:p>
                      <a:pPr algn="ctr"/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900"/>
                        </a:spcBef>
                      </a:pPr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0"/>
                        </a:spcBef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CURE</a:t>
                      </a:r>
                    </a:p>
                    <a:p>
                      <a:pPr algn="ctr">
                        <a:spcBef>
                          <a:spcPts val="0"/>
                        </a:spcBef>
                      </a:pP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kj</a:t>
                      </a:r>
                      <a:r>
                        <a:rPr lang="cs-CZ" sz="25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ʊə</a:t>
                      </a:r>
                      <a:r>
                        <a:rPr lang="cs-CZ" sz="25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OIL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ɔɪ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</a:p>
                    <a:p>
                      <a:pPr algn="ctr"/>
                      <a:endParaRPr lang="cs-CZ" sz="35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HOTEL</a:t>
                      </a:r>
                    </a:p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r>
                        <a:rPr lang="cs-CZ" sz="24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əʊ</a:t>
                      </a:r>
                      <a:r>
                        <a:rPr lang="cs-CZ" sz="2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ˈtel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CAT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æ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NUT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ʌ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</a:p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CASTLE</a:t>
                      </a:r>
                    </a:p>
                    <a:p>
                      <a:pPr algn="ctr">
                        <a:spcBef>
                          <a:spcPts val="300"/>
                        </a:spcBef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ɑː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sl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BOTTLE</a:t>
                      </a:r>
                    </a:p>
                    <a:p>
                      <a:pPr algn="ctr">
                        <a:spcBef>
                          <a:spcPts val="300"/>
                        </a:spcBef>
                      </a:pP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ɒ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təl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BEAR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eə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WRITE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aɪ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5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TOWER</a:t>
                      </a:r>
                    </a:p>
                    <a:p>
                      <a:pPr algn="ctr"/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500" b="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aʊ</a:t>
                      </a:r>
                      <a:r>
                        <a:rPr lang="cs-CZ" sz="25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ə</a:t>
                      </a:r>
                      <a:r>
                        <a:rPr lang="cs-CZ" sz="2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5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>
            <a:hlinkClick r:id="" action="ppaction://noaction">
              <a:snd r:embed="rId2" name="Í.wav"/>
            </a:hlinkClick>
          </p:cNvPr>
          <p:cNvSpPr/>
          <p:nvPr/>
        </p:nvSpPr>
        <p:spPr>
          <a:xfrm>
            <a:off x="553200" y="64739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iː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" action="ppaction://noaction">
              <a:snd r:embed="rId3" name="Ú.wav"/>
            </a:hlinkClick>
          </p:cNvPr>
          <p:cNvSpPr/>
          <p:nvPr/>
        </p:nvSpPr>
        <p:spPr>
          <a:xfrm>
            <a:off x="4369624" y="6644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uː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>
            <a:hlinkClick r:id="" action="ppaction://noaction">
              <a:snd r:embed="rId4" name="U.wav"/>
            </a:hlinkClick>
          </p:cNvPr>
          <p:cNvSpPr/>
          <p:nvPr/>
        </p:nvSpPr>
        <p:spPr>
          <a:xfrm>
            <a:off x="3073480" y="48001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ʊ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" action="ppaction://noaction">
              <a:snd r:embed="rId5" name="I.wav"/>
            </a:hlinkClick>
          </p:cNvPr>
          <p:cNvSpPr/>
          <p:nvPr/>
        </p:nvSpPr>
        <p:spPr>
          <a:xfrm>
            <a:off x="1849344" y="66444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ɪ</a:t>
            </a:r>
          </a:p>
        </p:txBody>
      </p:sp>
      <p:sp>
        <p:nvSpPr>
          <p:cNvPr id="11" name="Obdélník 10">
            <a:hlinkClick r:id="" action="ppaction://noaction">
              <a:snd r:embed="rId6" name="E.wav"/>
            </a:hlinkClick>
          </p:cNvPr>
          <p:cNvSpPr/>
          <p:nvPr/>
        </p:nvSpPr>
        <p:spPr>
          <a:xfrm>
            <a:off x="539552" y="2295712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>
            <a:hlinkClick r:id="" action="ppaction://noaction">
              <a:snd r:embed="rId7" name="BEER.wav"/>
            </a:hlinkClick>
          </p:cNvPr>
          <p:cNvSpPr/>
          <p:nvPr/>
        </p:nvSpPr>
        <p:spPr>
          <a:xfrm>
            <a:off x="5619740" y="6644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ɪə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" action="ppaction://noaction">
              <a:snd r:embed="rId8" name="RAIN.wav"/>
            </a:hlinkClick>
          </p:cNvPr>
          <p:cNvSpPr/>
          <p:nvPr/>
        </p:nvSpPr>
        <p:spPr>
          <a:xfrm>
            <a:off x="6889904" y="6644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eɪ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>
            <a:hlinkClick r:id="" action="ppaction://noaction">
              <a:snd r:embed="rId9" name="MIRROR.wav"/>
            </a:hlinkClick>
          </p:cNvPr>
          <p:cNvSpPr/>
          <p:nvPr/>
        </p:nvSpPr>
        <p:spPr>
          <a:xfrm>
            <a:off x="1760461" y="2303480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ə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>
            <a:hlinkClick r:id="" action="ppaction://noaction">
              <a:snd r:embed="rId10" name="CALL.wav"/>
            </a:hlinkClick>
          </p:cNvPr>
          <p:cNvSpPr/>
          <p:nvPr/>
        </p:nvSpPr>
        <p:spPr>
          <a:xfrm>
            <a:off x="4345301" y="2295712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ɔː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>
            <a:hlinkClick r:id="" action="ppaction://noaction">
              <a:snd r:embed="rId11" name="CAT.wav"/>
            </a:hlinkClick>
          </p:cNvPr>
          <p:cNvSpPr/>
          <p:nvPr/>
        </p:nvSpPr>
        <p:spPr>
          <a:xfrm>
            <a:off x="567121" y="4503008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æ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>
            <a:hlinkClick r:id="" action="ppaction://noaction">
              <a:snd r:embed="rId12" name="NUT.wav"/>
            </a:hlinkClick>
          </p:cNvPr>
          <p:cNvSpPr/>
          <p:nvPr/>
        </p:nvSpPr>
        <p:spPr>
          <a:xfrm>
            <a:off x="1785290" y="4503008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ʌ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>
            <a:hlinkClick r:id="" action="ppaction://noaction">
              <a:snd r:embed="rId13" name="CASTLE.wav"/>
            </a:hlinkClick>
          </p:cNvPr>
          <p:cNvSpPr/>
          <p:nvPr/>
        </p:nvSpPr>
        <p:spPr>
          <a:xfrm>
            <a:off x="3032109" y="4503008"/>
            <a:ext cx="60990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ɑː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>
            <a:hlinkClick r:id="" action="ppaction://noaction">
              <a:snd r:embed="rId14" name="BOTTLE.wav"/>
            </a:hlinkClick>
          </p:cNvPr>
          <p:cNvSpPr/>
          <p:nvPr/>
        </p:nvSpPr>
        <p:spPr>
          <a:xfrm>
            <a:off x="4283968" y="4503008"/>
            <a:ext cx="55446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ɒ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>
            <a:hlinkClick r:id="" action="ppaction://noaction">
              <a:snd r:embed="rId15" name="GIRL.wav"/>
            </a:hlinkClick>
          </p:cNvPr>
          <p:cNvSpPr/>
          <p:nvPr/>
        </p:nvSpPr>
        <p:spPr>
          <a:xfrm>
            <a:off x="3006670" y="230864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ɜː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>
            <a:hlinkClick r:id="" action="ppaction://noaction">
              <a:snd r:embed="rId16" name="CURE.wav"/>
            </a:hlinkClick>
          </p:cNvPr>
          <p:cNvSpPr/>
          <p:nvPr/>
        </p:nvSpPr>
        <p:spPr>
          <a:xfrm>
            <a:off x="5489655" y="2308644"/>
            <a:ext cx="67089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ʊə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>
            <a:hlinkClick r:id="" action="ppaction://noaction">
              <a:snd r:embed="rId17" name="OIL.wav"/>
            </a:hlinkClick>
          </p:cNvPr>
          <p:cNvSpPr/>
          <p:nvPr/>
        </p:nvSpPr>
        <p:spPr>
          <a:xfrm>
            <a:off x="6846863" y="2293210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ɔɪ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>
            <a:hlinkClick r:id="" action="ppaction://noaction">
              <a:snd r:embed="rId18" name="HOTEL.wav"/>
            </a:hlinkClick>
          </p:cNvPr>
          <p:cNvSpPr/>
          <p:nvPr/>
        </p:nvSpPr>
        <p:spPr>
          <a:xfrm>
            <a:off x="8043614" y="2290869"/>
            <a:ext cx="67089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əʊ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>
            <a:hlinkClick r:id="" action="ppaction://noaction">
              <a:snd r:embed="rId19" name="BEAR.wav"/>
            </a:hlinkClick>
          </p:cNvPr>
          <p:cNvSpPr/>
          <p:nvPr/>
        </p:nvSpPr>
        <p:spPr>
          <a:xfrm>
            <a:off x="5550646" y="4503008"/>
            <a:ext cx="60990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eə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>
            <a:hlinkClick r:id="" action="ppaction://noaction">
              <a:snd r:embed="rId20" name="TOWER.wav"/>
            </a:hlinkClick>
          </p:cNvPr>
          <p:cNvSpPr/>
          <p:nvPr/>
        </p:nvSpPr>
        <p:spPr>
          <a:xfrm>
            <a:off x="8010070" y="4508885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aʊ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>
            <a:hlinkClick r:id="" action="ppaction://noaction">
              <a:snd r:embed="rId21" name="WRITE.wav"/>
            </a:hlinkClick>
          </p:cNvPr>
          <p:cNvSpPr/>
          <p:nvPr/>
        </p:nvSpPr>
        <p:spPr>
          <a:xfrm>
            <a:off x="6746156" y="4502634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aɪ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Woman reading a newspaper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1289823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iminal sitting on a bench in a prison cell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372" y="131338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pen book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063" y="124154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View details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532" y="124076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hilds stuffed animal, a teddy bear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817" y="5835060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rosty mug of beer for Saint Patrick's Day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323" y="1289823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arth under umbrella in rain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004" y="1299737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372" y="353689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Dívka skákající p&amp;rcaron;es švihadlo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063" y="350500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View details"/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747" y="350886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Patient sleeping in a hospital bed next to an IV tower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104" y="350886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A bottle of olive oil and a tomato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64" y="350886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Two bags, on the ground near the elevator of a hotel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485" y="348631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Anime cat with food dish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52" y="581498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View details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984" y="5794629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Illustration of Windsor castle in the United Kingdom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517" y="5794629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Bottle of white wine"/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064" y="5794629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Quill pen writing in ink on stationery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156" y="581498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A clear day at the Eiffel Tower in Paris, France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028" y="5821573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Business Meeting"/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52" y="348631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005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5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908090"/>
              </p:ext>
            </p:extLst>
          </p:nvPr>
        </p:nvGraphicFramePr>
        <p:xfrm>
          <a:off x="194041" y="5383"/>
          <a:ext cx="8856984" cy="67670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07123"/>
                <a:gridCol w="1107123"/>
                <a:gridCol w="1107123"/>
                <a:gridCol w="1107123"/>
                <a:gridCol w="1107123"/>
                <a:gridCol w="1107123"/>
                <a:gridCol w="1107123"/>
                <a:gridCol w="1107123"/>
              </a:tblGrid>
              <a:tr h="2229370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PEN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en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BAG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æg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TREE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ri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ː]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DOG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ɒg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1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CHERRY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tʃ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erɪ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JUNE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dʒ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uːn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KEY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ː]</a:t>
                      </a:r>
                      <a:endParaRPr lang="cs-CZ" sz="2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100" b="0" dirty="0" smtClean="0">
                          <a:latin typeface="Times New Roman" pitchFamily="18" charset="0"/>
                          <a:cs typeface="Times New Roman" pitchFamily="18" charset="0"/>
                        </a:rPr>
                        <a:t>GOOSE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uːs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233423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FIRE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aɪə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VET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et]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el-GR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el-GR" sz="22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θ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ʌm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900"/>
                        </a:spcBef>
                      </a:pPr>
                      <a:r>
                        <a:rPr lang="cs-CZ" sz="1600" b="0" dirty="0" smtClean="0">
                          <a:latin typeface="Times New Roman" pitchFamily="18" charset="0"/>
                          <a:cs typeface="Times New Roman" pitchFamily="18" charset="0"/>
                        </a:rPr>
                        <a:t>FEATHER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fe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ð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SNAIL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neɪl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ZEBRA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ebrə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SHOE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ʃ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ː]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1200"/>
                        </a:spcBef>
                      </a:pPr>
                      <a:r>
                        <a:rPr lang="cs-CZ" sz="15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MEASURE</a:t>
                      </a:r>
                    </a:p>
                    <a:p>
                      <a:pPr algn="ctr">
                        <a:spcBef>
                          <a:spcPts val="9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me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ʒ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MAIL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eɪl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MOON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muː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SONG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sɒ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ŋ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HAM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æm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LOVE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ʌv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RAT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æt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900"/>
                        </a:spcBef>
                      </a:pPr>
                      <a:r>
                        <a:rPr lang="cs-CZ" sz="1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WINNER</a:t>
                      </a:r>
                    </a:p>
                    <a:p>
                      <a:pPr algn="ctr">
                        <a:spcBef>
                          <a:spcPts val="600"/>
                        </a:spcBef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ɪnə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YEAR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sz="2200" dirty="0" err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r>
                        <a:rPr lang="cs-CZ" sz="2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ɪə</a:t>
                      </a:r>
                      <a:r>
                        <a:rPr lang="cs-CZ" sz="220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sz="22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spcBef>
                          <a:spcPts val="600"/>
                        </a:spcBef>
                      </a:pPr>
                      <a:endParaRPr lang="cs-CZ" sz="22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>
            <a:hlinkClick r:id="" action="ppaction://noaction">
              <a:snd r:embed="rId2" name="PEN.wav"/>
            </a:hlinkClick>
          </p:cNvPr>
          <p:cNvSpPr/>
          <p:nvPr/>
        </p:nvSpPr>
        <p:spPr>
          <a:xfrm>
            <a:off x="553200" y="40944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" action="ppaction://noaction">
              <a:snd r:embed="rId3" name="DOG.wav"/>
            </a:hlinkClick>
          </p:cNvPr>
          <p:cNvSpPr/>
          <p:nvPr/>
        </p:nvSpPr>
        <p:spPr>
          <a:xfrm>
            <a:off x="3811609" y="4094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>
            <a:hlinkClick r:id="" action="ppaction://noaction">
              <a:snd r:embed="rId4" name="TREE.wav"/>
            </a:hlinkClick>
          </p:cNvPr>
          <p:cNvSpPr/>
          <p:nvPr/>
        </p:nvSpPr>
        <p:spPr>
          <a:xfrm>
            <a:off x="2675489" y="40944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" action="ppaction://noaction">
              <a:snd r:embed="rId5" name="BAG.wav"/>
            </a:hlinkClick>
          </p:cNvPr>
          <p:cNvSpPr/>
          <p:nvPr/>
        </p:nvSpPr>
        <p:spPr>
          <a:xfrm>
            <a:off x="1651372" y="40944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>
            <a:hlinkClick r:id="" action="ppaction://noaction">
              <a:snd r:embed="rId6" name="CHERRY.wav"/>
            </a:hlinkClick>
          </p:cNvPr>
          <p:cNvSpPr/>
          <p:nvPr/>
        </p:nvSpPr>
        <p:spPr>
          <a:xfrm>
            <a:off x="4899763" y="41330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tʃ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>
            <a:hlinkClick r:id="" action="ppaction://noaction">
              <a:snd r:embed="rId7" name="SNAIL.wav"/>
            </a:hlinkClick>
          </p:cNvPr>
          <p:cNvSpPr/>
          <p:nvPr/>
        </p:nvSpPr>
        <p:spPr>
          <a:xfrm>
            <a:off x="4899763" y="2273821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" action="ppaction://noaction">
              <a:snd r:embed="rId8" name="ZEBRA.wav"/>
            </a:hlinkClick>
          </p:cNvPr>
          <p:cNvSpPr/>
          <p:nvPr/>
        </p:nvSpPr>
        <p:spPr>
          <a:xfrm>
            <a:off x="5997873" y="2279992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>
            <a:hlinkClick r:id="" action="ppaction://noaction">
              <a:snd r:embed="rId9" name="JUNE.wav"/>
            </a:hlinkClick>
          </p:cNvPr>
          <p:cNvSpPr/>
          <p:nvPr/>
        </p:nvSpPr>
        <p:spPr>
          <a:xfrm>
            <a:off x="5939655" y="41330"/>
            <a:ext cx="67089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dʒ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>
            <a:hlinkClick r:id="" action="ppaction://noaction">
              <a:snd r:embed="rId10" name="GOOSE.wav"/>
            </a:hlinkClick>
          </p:cNvPr>
          <p:cNvSpPr/>
          <p:nvPr/>
        </p:nvSpPr>
        <p:spPr>
          <a:xfrm>
            <a:off x="8193597" y="45674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>
            <a:hlinkClick r:id="" action="ppaction://noaction">
              <a:snd r:embed="rId11" name="FIRE.wav"/>
            </a:hlinkClick>
          </p:cNvPr>
          <p:cNvSpPr/>
          <p:nvPr/>
        </p:nvSpPr>
        <p:spPr>
          <a:xfrm>
            <a:off x="502794" y="2282345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>
            <a:hlinkClick r:id="" action="ppaction://noaction">
              <a:snd r:embed="rId12" name="VET.wav"/>
            </a:hlinkClick>
          </p:cNvPr>
          <p:cNvSpPr/>
          <p:nvPr/>
        </p:nvSpPr>
        <p:spPr>
          <a:xfrm>
            <a:off x="1586400" y="2273821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>
            <a:hlinkClick r:id="" action="ppaction://noaction">
              <a:snd r:embed="rId13" name="THUMB.wav"/>
            </a:hlinkClick>
          </p:cNvPr>
          <p:cNvSpPr/>
          <p:nvPr/>
        </p:nvSpPr>
        <p:spPr>
          <a:xfrm>
            <a:off x="2660532" y="2282345"/>
            <a:ext cx="60990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θ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>
            <a:hlinkClick r:id="" action="ppaction://noaction">
              <a:snd r:embed="rId14" name="FEATHER.wav"/>
            </a:hlinkClick>
          </p:cNvPr>
          <p:cNvSpPr/>
          <p:nvPr/>
        </p:nvSpPr>
        <p:spPr>
          <a:xfrm>
            <a:off x="3790495" y="2281592"/>
            <a:ext cx="55446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ð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>
            <a:hlinkClick r:id="" action="ppaction://noaction">
              <a:snd r:embed="rId15" name="KEY.wav"/>
            </a:hlinkClick>
          </p:cNvPr>
          <p:cNvSpPr/>
          <p:nvPr/>
        </p:nvSpPr>
        <p:spPr>
          <a:xfrm>
            <a:off x="7124094" y="43502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>
            <a:hlinkClick r:id="" action="ppaction://noaction">
              <a:snd r:embed="rId16" name="SHOE.wav"/>
            </a:hlinkClick>
          </p:cNvPr>
          <p:cNvSpPr/>
          <p:nvPr/>
        </p:nvSpPr>
        <p:spPr>
          <a:xfrm>
            <a:off x="7065875" y="2282345"/>
            <a:ext cx="67089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ʃ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>
            <a:hlinkClick r:id="" action="ppaction://noaction">
              <a:snd r:embed="rId17" name="MEASURE.wav"/>
            </a:hlinkClick>
          </p:cNvPr>
          <p:cNvSpPr/>
          <p:nvPr/>
        </p:nvSpPr>
        <p:spPr>
          <a:xfrm>
            <a:off x="8227644" y="2279948"/>
            <a:ext cx="55446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ʒ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>
            <a:hlinkClick r:id="" action="ppaction://noaction">
              <a:snd r:embed="rId18" name="MAIL.wav"/>
            </a:hlinkClick>
          </p:cNvPr>
          <p:cNvSpPr/>
          <p:nvPr/>
        </p:nvSpPr>
        <p:spPr>
          <a:xfrm>
            <a:off x="420947" y="4522459"/>
            <a:ext cx="67089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>
            <a:hlinkClick r:id="" action="ppaction://noaction">
              <a:snd r:embed="rId19" name="MOON.wav"/>
            </a:hlinkClick>
          </p:cNvPr>
          <p:cNvSpPr/>
          <p:nvPr/>
        </p:nvSpPr>
        <p:spPr>
          <a:xfrm>
            <a:off x="1580757" y="4513935"/>
            <a:ext cx="60990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>
            <a:hlinkClick r:id="" action="ppaction://noaction">
              <a:snd r:embed="rId20" name="HAM.wav"/>
            </a:hlinkClick>
          </p:cNvPr>
          <p:cNvSpPr/>
          <p:nvPr/>
        </p:nvSpPr>
        <p:spPr>
          <a:xfrm>
            <a:off x="3723460" y="4522459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>
            <a:hlinkClick r:id="" action="ppaction://noaction">
              <a:snd r:embed="rId21" name="SONG.wav"/>
            </a:hlinkClick>
          </p:cNvPr>
          <p:cNvSpPr/>
          <p:nvPr/>
        </p:nvSpPr>
        <p:spPr>
          <a:xfrm>
            <a:off x="2580913" y="4513935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ŋ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Office supply illustration of a ballpoint pen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8" y="1253333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d book bag zipped up 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711" y="1255379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ree design with swirl foliage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908" y="128680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nime dog with food dish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726" y="127994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herries are coMXon fruit used for pies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994" y="125080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June text with summer scene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163" y="1250808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keleton key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325" y="125080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View details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614" y="125080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View details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97" y="349827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Veterinarian giving an examination to a dog"/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631" y="342886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View details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662" y="349827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View details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504" y="349827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A child's illustration of a snail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994" y="349827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A zebra standing in tall grass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600" y="350784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Green high heeled shoes from the 1950's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24" y="349827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View details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614" y="350784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Obdélník 59">
            <a:hlinkClick r:id="" action="ppaction://noaction">
              <a:snd r:embed="rId38" name="LOVE.wav"/>
            </a:hlinkClick>
          </p:cNvPr>
          <p:cNvSpPr/>
          <p:nvPr/>
        </p:nvSpPr>
        <p:spPr>
          <a:xfrm>
            <a:off x="4807999" y="4522459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Obdélník 60">
            <a:hlinkClick r:id="" action="ppaction://noaction">
              <a:snd r:embed="rId39" name="RAT.wav"/>
            </a:hlinkClick>
          </p:cNvPr>
          <p:cNvSpPr/>
          <p:nvPr/>
        </p:nvSpPr>
        <p:spPr>
          <a:xfrm>
            <a:off x="5936605" y="4522459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>
            <a:hlinkClick r:id="" action="ppaction://noaction">
              <a:snd r:embed="rId40" name="WINNER.wav"/>
            </a:hlinkClick>
          </p:cNvPr>
          <p:cNvSpPr/>
          <p:nvPr/>
        </p:nvSpPr>
        <p:spPr>
          <a:xfrm>
            <a:off x="6998785" y="4522459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>
            <a:hlinkClick r:id="" action="ppaction://noaction">
              <a:snd r:embed="rId41" name="YEAR.wav"/>
            </a:hlinkClick>
          </p:cNvPr>
          <p:cNvSpPr/>
          <p:nvPr/>
        </p:nvSpPr>
        <p:spPr>
          <a:xfrm>
            <a:off x="8135880" y="4529783"/>
            <a:ext cx="73798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35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82" name="Picture 34" descr="Zobrazit podrobnosti"/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96" y="5759317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Half moon with stars"/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006" y="5765820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Zobrazit podrobnosti"/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486" y="576137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View details"/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726" y="5765820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Flames in heart shape"/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606" y="576137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2" name="Picture 44" descr="View details"/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599" y="576137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Two teammates holding up a championship trophy"/>
          <p:cNvPicPr>
            <a:picLocks noChangeAspect="1" noChangeArrowheads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657" y="573325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Happy New Year decoration"/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875" y="573325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918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500"/>
                                        <p:tgtEl>
                                          <p:spTgt spid="2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9" dur="500"/>
                                        <p:tgtEl>
                                          <p:spTgt spid="2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5" dur="5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phonetic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symbols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1988840"/>
            <a:ext cx="8229600" cy="44644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lnSpc>
                <a:spcPct val="160000"/>
              </a:lnSpc>
              <a:buAutoNum type="arabicPlain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[ˈ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ɪŋglɪʃ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 [ˈ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tiːtʃə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	______________________</a:t>
            </a: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[ˈ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hæpɪ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 [ˈ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tʃɪldrən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	______________________ </a:t>
            </a: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wɔːm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 [ˈ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wɔːtə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feə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 [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heə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	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[ð] [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tʃek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 [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rɪˈpʌblɪk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]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 startAt="2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algn="l">
              <a:buAutoNum type="arabicPlain" startAt="2"/>
            </a:pPr>
            <a:endParaRPr lang="cs-CZ" sz="3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15728" y="2420888"/>
            <a:ext cx="3888432" cy="50405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25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5728" y="2989318"/>
            <a:ext cx="3888432" cy="50405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happy </a:t>
            </a:r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endParaRPr lang="cs-CZ" sz="25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96489" y="3572920"/>
            <a:ext cx="3888432" cy="50405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endParaRPr lang="cs-CZ" sz="25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96489" y="4149080"/>
            <a:ext cx="3888432" cy="50405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fair </a:t>
            </a:r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25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6489" y="4725144"/>
            <a:ext cx="3888432" cy="50405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 Czech Republic</a:t>
            </a:r>
            <a:endParaRPr lang="cs-CZ" sz="25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739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up these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dictionary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phonetic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symbols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and</a:t>
            </a:r>
            <a:br>
              <a:rPr lang="cs-CZ" sz="35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Czech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meanings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1988840"/>
            <a:ext cx="8229600" cy="44644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Mediterranean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_____________________</a:t>
            </a: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unreliable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_____________________ </a:t>
            </a:r>
          </a:p>
          <a:p>
            <a:pPr marL="742950" indent="-742950" algn="l">
              <a:lnSpc>
                <a:spcPct val="160000"/>
              </a:lnSpc>
              <a:buFontTx/>
              <a:buAutoNum type="arabicPlain"/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suspicious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 algn="l">
              <a:buAutoNum type="arabicPlain" startAt="2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algn="l">
              <a:buAutoNum type="arabicPlain" startAt="2"/>
            </a:pPr>
            <a:endParaRPr lang="cs-CZ" sz="3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>
            <a:hlinkClick r:id="" action="ppaction://noaction">
              <a:snd r:embed="rId2" name="mediterr.wav"/>
            </a:hlinkClick>
          </p:cNvPr>
          <p:cNvSpPr/>
          <p:nvPr/>
        </p:nvSpPr>
        <p:spPr>
          <a:xfrm>
            <a:off x="3779912" y="2924944"/>
            <a:ext cx="5175503" cy="60990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[ˌ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medɪtəˈreɪnɪən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] - středozemní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>
            <a:hlinkClick r:id="" action="ppaction://noaction">
              <a:snd r:embed="rId3" name="unreliable.wav"/>
            </a:hlinkClick>
          </p:cNvPr>
          <p:cNvSpPr/>
          <p:nvPr/>
        </p:nvSpPr>
        <p:spPr>
          <a:xfrm>
            <a:off x="3769640" y="3789040"/>
            <a:ext cx="5175503" cy="60990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[ˌ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ʌnrɪˈlaɪəbəl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] - nespolehlivý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>
            <a:hlinkClick r:id="" action="ppaction://noaction">
              <a:snd r:embed="rId4" name="susp.wav"/>
            </a:hlinkClick>
          </p:cNvPr>
          <p:cNvSpPr/>
          <p:nvPr/>
        </p:nvSpPr>
        <p:spPr>
          <a:xfrm>
            <a:off x="3769639" y="4653136"/>
            <a:ext cx="5175503" cy="60990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səˈspɪʃəs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] - podezřelý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011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04664"/>
            <a:ext cx="410631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u="sng" dirty="0" smtClean="0"/>
              <a:t>Použité odkazy:</a:t>
            </a:r>
          </a:p>
          <a:p>
            <a:endParaRPr lang="cs-CZ" i="1" dirty="0"/>
          </a:p>
          <a:p>
            <a:r>
              <a:rPr lang="cs-CZ" i="1" dirty="0" smtClean="0"/>
              <a:t>http://office.microsoft.com/cs-cz/images</a:t>
            </a:r>
          </a:p>
          <a:p>
            <a:r>
              <a:rPr lang="cs-CZ" i="1" dirty="0" smtClean="0"/>
              <a:t>http://office.microsoft.com/en-us/images</a:t>
            </a:r>
            <a:endParaRPr lang="cs-CZ" i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7089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err="1" smtClean="0">
                <a:latin typeface="Gabriola" pitchFamily="82" charset="0"/>
                <a:cs typeface="Times New Roman" pitchFamily="18" charset="0"/>
              </a:rPr>
              <a:t>Good</a:t>
            </a:r>
            <a:r>
              <a:rPr lang="cs-CZ" sz="8000" b="1" dirty="0" smtClean="0">
                <a:latin typeface="Gabriola" pitchFamily="82" charset="0"/>
                <a:cs typeface="Times New Roman" pitchFamily="18" charset="0"/>
              </a:rPr>
              <a:t> </a:t>
            </a:r>
            <a:r>
              <a:rPr lang="cs-CZ" sz="8000" b="1" dirty="0" err="1" smtClean="0">
                <a:latin typeface="Gabriola" pitchFamily="82" charset="0"/>
                <a:cs typeface="Times New Roman" pitchFamily="18" charset="0"/>
              </a:rPr>
              <a:t>bye</a:t>
            </a:r>
            <a:r>
              <a:rPr lang="cs-CZ" sz="8000" b="1" dirty="0" smtClean="0">
                <a:latin typeface="Gabriola" pitchFamily="82" charset="0"/>
                <a:cs typeface="Times New Roman" pitchFamily="18" charset="0"/>
              </a:rPr>
              <a:t>!</a:t>
            </a:r>
            <a:endParaRPr lang="cs-CZ" sz="8000" b="1" dirty="0">
              <a:latin typeface="Gabriola" pitchFamily="82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642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481</Words>
  <Application>Microsoft Office PowerPoint</Application>
  <PresentationFormat>Předvádění na obrazovce (4:3)</PresentationFormat>
  <Paragraphs>297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PHONETIC SYMBOLS   (Fonetické znaky)</vt:lpstr>
      <vt:lpstr>Can you answer these questions?</vt:lpstr>
      <vt:lpstr>Phonetic symbols</vt:lpstr>
      <vt:lpstr>Prezentace aplikace PowerPoint</vt:lpstr>
      <vt:lpstr>Prezentace aplikace PowerPoint</vt:lpstr>
      <vt:lpstr>Read these phonetic symbols and find out the words. Write them down.</vt:lpstr>
      <vt:lpstr>Look up these words in the dictionary, write down phonetic symbols and the Czech meanings.</vt:lpstr>
      <vt:lpstr>Prezentace aplikace PowerPoint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Andy</dc:creator>
  <cp:lastModifiedBy>Andy</cp:lastModifiedBy>
  <cp:revision>62</cp:revision>
  <dcterms:created xsi:type="dcterms:W3CDTF">2012-10-27T13:32:39Z</dcterms:created>
  <dcterms:modified xsi:type="dcterms:W3CDTF">2012-10-28T06:35:53Z</dcterms:modified>
</cp:coreProperties>
</file>