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sldIdLst>
    <p:sldId id="270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6" r:id="rId11"/>
    <p:sldId id="267" r:id="rId12"/>
    <p:sldId id="264" r:id="rId13"/>
    <p:sldId id="265" r:id="rId14"/>
    <p:sldId id="269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12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1658938" y="1600200"/>
            <a:ext cx="6837362" cy="3200400"/>
            <a:chOff x="1045" y="1008"/>
            <a:chExt cx="4307" cy="2016"/>
          </a:xfrm>
        </p:grpSpPr>
        <p:sp>
          <p:nvSpPr>
            <p:cNvPr id="5" name="Oval 3"/>
            <p:cNvSpPr>
              <a:spLocks noChangeArrowheads="1"/>
            </p:cNvSpPr>
            <p:nvPr/>
          </p:nvSpPr>
          <p:spPr bwMode="hidden">
            <a:xfrm flipH="1">
              <a:off x="4392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" name="Oval 4"/>
            <p:cNvSpPr>
              <a:spLocks noChangeArrowheads="1"/>
            </p:cNvSpPr>
            <p:nvPr/>
          </p:nvSpPr>
          <p:spPr bwMode="hidden">
            <a:xfrm flipH="1">
              <a:off x="3264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7" name="Oval 5"/>
            <p:cNvSpPr>
              <a:spLocks noChangeArrowheads="1"/>
            </p:cNvSpPr>
            <p:nvPr/>
          </p:nvSpPr>
          <p:spPr bwMode="hidden">
            <a:xfrm flipH="1">
              <a:off x="2136" y="1008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E0E0F0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8" name="Oval 6"/>
            <p:cNvSpPr>
              <a:spLocks noChangeArrowheads="1"/>
            </p:cNvSpPr>
            <p:nvPr/>
          </p:nvSpPr>
          <p:spPr bwMode="hidden">
            <a:xfrm flipH="1">
              <a:off x="2136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857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9" name="Oval 7"/>
            <p:cNvSpPr>
              <a:spLocks noChangeArrowheads="1"/>
            </p:cNvSpPr>
            <p:nvPr/>
          </p:nvSpPr>
          <p:spPr bwMode="hidden">
            <a:xfrm flipH="1">
              <a:off x="1045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0" name="Oval 8"/>
            <p:cNvSpPr>
              <a:spLocks noChangeArrowheads="1"/>
            </p:cNvSpPr>
            <p:nvPr/>
          </p:nvSpPr>
          <p:spPr bwMode="hidden">
            <a:xfrm flipH="1">
              <a:off x="4392" y="2064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E0E0F0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</p:grpSp>
      <p:sp>
        <p:nvSpPr>
          <p:cNvPr id="7180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685800" y="1219200"/>
            <a:ext cx="7772400" cy="1933575"/>
          </a:xfrm>
        </p:spPr>
        <p:txBody>
          <a:bodyPr anchor="b"/>
          <a:lstStyle>
            <a:lvl1pPr algn="r">
              <a:defRPr sz="4400" b="1">
                <a:latin typeface="Tahoma" pitchFamily="34" charset="0"/>
                <a:ea typeface="Tahoma" pitchFamily="34" charset="0"/>
                <a:cs typeface="Tahoma" pitchFamily="34" charset="0"/>
              </a:defRPr>
            </a:lvl1pPr>
          </a:lstStyle>
          <a:p>
            <a:pPr lvl="0"/>
            <a:r>
              <a:rPr lang="cs-CZ" noProof="0" dirty="0" smtClean="0"/>
              <a:t>Klepnutím lze upravit styl předlohy nadpisů.</a:t>
            </a:r>
          </a:p>
        </p:txBody>
      </p:sp>
      <p:sp>
        <p:nvSpPr>
          <p:cNvPr id="7181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2057400" y="3505200"/>
            <a:ext cx="6400800" cy="17526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>
                <a:latin typeface="Tahoma" pitchFamily="34" charset="0"/>
                <a:ea typeface="Tahoma" pitchFamily="34" charset="0"/>
                <a:cs typeface="Tahoma" pitchFamily="34" charset="0"/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1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523E05-E19A-4D52-AC8B-2E9762BE3D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786062"/>
      </p:ext>
    </p:extLst>
  </p:cSld>
  <p:clrMapOvr>
    <a:masterClrMapping/>
  </p:clrMapOvr>
  <p:transition spd="slow">
    <p:wheel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0C637A-A9A7-47D4-A7E1-623E06AD31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0060356"/>
      </p:ext>
    </p:extLst>
  </p:cSld>
  <p:clrMapOvr>
    <a:masterClrMapping/>
  </p:clrMapOvr>
  <p:transition spd="slow">
    <p:wheel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798CDE-36D2-4D02-B1D5-3E11D93D03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5890680"/>
      </p:ext>
    </p:extLst>
  </p:cSld>
  <p:clrMapOvr>
    <a:masterClrMapping/>
  </p:clrMapOvr>
  <p:transition spd="slow">
    <p:whee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70D384-5645-4625-AB20-38751C80AF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7333224"/>
      </p:ext>
    </p:extLst>
  </p:cSld>
  <p:clrMapOvr>
    <a:masterClrMapping/>
  </p:clrMapOvr>
  <p:transition spd="slow">
    <p:whee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DBA879-7184-43AB-9563-07AADFAEE9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6595138"/>
      </p:ext>
    </p:extLst>
  </p:cSld>
  <p:clrMapOvr>
    <a:masterClrMapping/>
  </p:clrMapOvr>
  <p:transition spd="slow">
    <p:whee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4AF692-2B7C-42CB-BF6E-D30188095D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8249207"/>
      </p:ext>
    </p:extLst>
  </p:cSld>
  <p:clrMapOvr>
    <a:masterClrMapping/>
  </p:clrMapOvr>
  <p:transition spd="slow">
    <p:whee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64D0E3-B749-4AB5-AF0E-4C7A3080E3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707796"/>
      </p:ext>
    </p:extLst>
  </p:cSld>
  <p:clrMapOvr>
    <a:masterClrMapping/>
  </p:clrMapOvr>
  <p:transition spd="slow">
    <p:whee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38FF2A-0D7B-4416-9BD6-7F1CE472BC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068435"/>
      </p:ext>
    </p:extLst>
  </p:cSld>
  <p:clrMapOvr>
    <a:masterClrMapping/>
  </p:clrMapOvr>
  <p:transition spd="slow">
    <p:whee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08376C-05E6-4EB5-AE27-537324C5A5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3327435"/>
      </p:ext>
    </p:extLst>
  </p:cSld>
  <p:clrMapOvr>
    <a:masterClrMapping/>
  </p:clrMapOvr>
  <p:transition spd="slow">
    <p:whee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522E07-5E39-4A87-B121-4A02FA3ABD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7112219"/>
      </p:ext>
    </p:extLst>
  </p:cSld>
  <p:clrMapOvr>
    <a:masterClrMapping/>
  </p:clrMapOvr>
  <p:transition spd="slow">
    <p:whee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62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62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D2E245-17EB-493E-8A04-26C25A344E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3244349"/>
      </p:ext>
    </p:extLst>
  </p:cSld>
  <p:clrMapOvr>
    <a:masterClrMapping/>
  </p:clrMapOvr>
  <p:transition spd="slow">
    <p:wheel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30725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31EA0D-0D0F-418E-ACB0-37733A1616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9811807"/>
      </p:ext>
    </p:extLst>
  </p:cSld>
  <p:clrMapOvr>
    <a:masterClrMapping/>
  </p:clrMapOvr>
  <p:transition spd="slow">
    <p:whee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1071563" y="304800"/>
            <a:ext cx="7615237" cy="1106488"/>
            <a:chOff x="675" y="192"/>
            <a:chExt cx="4797" cy="697"/>
          </a:xfrm>
        </p:grpSpPr>
        <p:sp>
          <p:nvSpPr>
            <p:cNvPr id="1032" name="Oval 3"/>
            <p:cNvSpPr>
              <a:spLocks noChangeArrowheads="1"/>
            </p:cNvSpPr>
            <p:nvPr/>
          </p:nvSpPr>
          <p:spPr bwMode="hidden">
            <a:xfrm flipH="1">
              <a:off x="3067" y="192"/>
              <a:ext cx="696" cy="69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857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033" name="Oval 4"/>
            <p:cNvSpPr>
              <a:spLocks noChangeArrowheads="1"/>
            </p:cNvSpPr>
            <p:nvPr/>
          </p:nvSpPr>
          <p:spPr bwMode="hidden">
            <a:xfrm flipH="1">
              <a:off x="4777" y="192"/>
              <a:ext cx="695" cy="69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857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034" name="Oval 5"/>
            <p:cNvSpPr>
              <a:spLocks noChangeArrowheads="1"/>
            </p:cNvSpPr>
            <p:nvPr/>
          </p:nvSpPr>
          <p:spPr bwMode="hidden">
            <a:xfrm flipH="1">
              <a:off x="675" y="193"/>
              <a:ext cx="695" cy="69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857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035" name="Oval 6"/>
            <p:cNvSpPr>
              <a:spLocks noChangeArrowheads="1"/>
            </p:cNvSpPr>
            <p:nvPr/>
          </p:nvSpPr>
          <p:spPr bwMode="hidden">
            <a:xfrm flipH="1">
              <a:off x="3984" y="192"/>
              <a:ext cx="695" cy="696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E0E0F0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036" name="Oval 7"/>
            <p:cNvSpPr>
              <a:spLocks noChangeArrowheads="1"/>
            </p:cNvSpPr>
            <p:nvPr/>
          </p:nvSpPr>
          <p:spPr bwMode="hidden">
            <a:xfrm flipH="1">
              <a:off x="1486" y="192"/>
              <a:ext cx="695" cy="696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2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</p:grpSp>
      <p:sp>
        <p:nvSpPr>
          <p:cNvPr id="1027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153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154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155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B9F0F8DB-FD87-43FA-AD16-D57174F08C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1" name="Rectangle 1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dirty="0" smtClean="0"/>
              <a:t>Klepnutím lze upravit styl předlohy nadpisů.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p:transition spd="slow">
    <p:wheel/>
  </p:transition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2"/>
          </a:solidFill>
          <a:latin typeface="Tahoma" pitchFamily="34" charset="0"/>
          <a:ea typeface="Tahoma" pitchFamily="34" charset="0"/>
          <a:cs typeface="Tahoma" pitchFamily="34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l"/>
        <a:defRPr sz="3200">
          <a:solidFill>
            <a:schemeClr val="tx1"/>
          </a:solidFill>
          <a:latin typeface="Tahoma" pitchFamily="34" charset="0"/>
          <a:ea typeface="Tahoma" pitchFamily="34" charset="0"/>
          <a:cs typeface="Tahoma" pitchFamily="34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¡"/>
        <a:defRPr sz="2700">
          <a:solidFill>
            <a:schemeClr val="tx1"/>
          </a:solidFill>
          <a:latin typeface="Tahoma" pitchFamily="34" charset="0"/>
          <a:ea typeface="Tahoma" pitchFamily="34" charset="0"/>
          <a:cs typeface="Tahoma" pitchFamily="34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l"/>
        <a:defRPr sz="2300">
          <a:solidFill>
            <a:schemeClr val="tx1"/>
          </a:solidFill>
          <a:latin typeface="Tahoma" pitchFamily="34" charset="0"/>
          <a:ea typeface="Tahoma" pitchFamily="34" charset="0"/>
          <a:cs typeface="Tahoma" pitchFamily="34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Char char="•"/>
        <a:defRPr sz="2000">
          <a:solidFill>
            <a:schemeClr val="tx1"/>
          </a:solidFill>
          <a:latin typeface="Tahoma" pitchFamily="34" charset="0"/>
          <a:ea typeface="Tahoma" pitchFamily="34" charset="0"/>
          <a:cs typeface="Tahoma" pitchFamily="34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Tahoma" pitchFamily="34" charset="0"/>
          <a:ea typeface="Tahoma" pitchFamily="34" charset="0"/>
          <a:cs typeface="Tahoma" pitchFamily="34" charset="0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Dokument_aplikace_Microsoft_Word_97_2003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Tournesol.png?uselang=cs" TargetMode="External"/><Relationship Id="rId7" Type="http://schemas.openxmlformats.org/officeDocument/2006/relationships/hyperlink" Target="http://cs.wikipedia.org/wiki/Vektorov%C3%A1_grafika" TargetMode="External"/><Relationship Id="rId2" Type="http://schemas.openxmlformats.org/officeDocument/2006/relationships/hyperlink" Target="http://commons.wikimedia.org/wiki/File:Bitmap_VS_SVG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Rastrov%C3%A1_grafika" TargetMode="External"/><Relationship Id="rId5" Type="http://schemas.openxmlformats.org/officeDocument/2006/relationships/hyperlink" Target="http://commons.wikimedia.org/wiki/File:CMYK_Substractive_Model.gif" TargetMode="External"/><Relationship Id="rId4" Type="http://schemas.openxmlformats.org/officeDocument/2006/relationships/hyperlink" Target="http://commons.wikimedia.org/wiki/File:RGB_Additive_Model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0" name="Rectangle 272"/>
          <p:cNvSpPr>
            <a:spLocks noChangeArrowheads="1"/>
          </p:cNvSpPr>
          <p:nvPr/>
        </p:nvSpPr>
        <p:spPr bwMode="auto">
          <a:xfrm>
            <a:off x="0" y="-14859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graphicFrame>
        <p:nvGraphicFramePr>
          <p:cNvPr id="2319" name="Object 27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40945402"/>
              </p:ext>
            </p:extLst>
          </p:nvPr>
        </p:nvGraphicFramePr>
        <p:xfrm>
          <a:off x="762000" y="517525"/>
          <a:ext cx="7010400" cy="6248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2" name="Document" r:id="rId3" imgW="10972079" imgH="9762238" progId="Word.Document.8">
                  <p:embed/>
                </p:oleObj>
              </mc:Choice>
              <mc:Fallback>
                <p:oleObj name="Document" r:id="rId3" imgW="10972079" imgH="9762238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2000" y="517525"/>
                        <a:ext cx="7010400" cy="62484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864410508"/>
      </p:ext>
    </p:extLst>
  </p:cSld>
  <p:clrMapOvr>
    <a:masterClrMapping/>
  </p:clrMapOvr>
  <p:transition spd="slow">
    <p:whee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Počítačová grafika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základní pojmy</a:t>
            </a:r>
          </a:p>
        </p:txBody>
      </p:sp>
    </p:spTree>
  </p:cSld>
  <p:clrMapOvr>
    <a:masterClrMapping/>
  </p:clrMapOvr>
  <p:transition spd="slow">
    <p:whee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7772400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Rozdělení počítačové grafiky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81000" y="1614055"/>
            <a:ext cx="3962400" cy="4530725"/>
          </a:xfrm>
        </p:spPr>
        <p:txBody>
          <a:bodyPr/>
          <a:lstStyle/>
          <a:p>
            <a:pPr eaLnBrk="1" hangingPunct="1"/>
            <a:r>
              <a:rPr lang="cs-CZ" dirty="0" smtClean="0"/>
              <a:t>Rastrová (bitmapová)</a:t>
            </a:r>
          </a:p>
          <a:p>
            <a:pPr eaLnBrk="1" hangingPunct="1"/>
            <a:endParaRPr lang="cs-CZ" dirty="0" smtClean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0200" y="3016250"/>
            <a:ext cx="4876800" cy="3114675"/>
          </a:xfrm>
          <a:prstGeom prst="rect">
            <a:avLst/>
          </a:prstGeom>
        </p:spPr>
      </p:pic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4585854" y="1600200"/>
            <a:ext cx="39624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l"/>
              <a:defRPr sz="320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¡"/>
              <a:defRPr sz="270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l"/>
              <a:defRPr sz="230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sz="200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sz="200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/>
            <a:r>
              <a:rPr lang="cs-CZ" dirty="0" smtClean="0"/>
              <a:t>Vektorová</a:t>
            </a:r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ransition spd="slow"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5" grpId="0" build="p"/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Porovnání:</a:t>
            </a:r>
          </a:p>
        </p:txBody>
      </p:sp>
      <p:graphicFrame>
        <p:nvGraphicFramePr>
          <p:cNvPr id="9280" name="Group 64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3301666083"/>
              </p:ext>
            </p:extLst>
          </p:nvPr>
        </p:nvGraphicFramePr>
        <p:xfrm>
          <a:off x="457200" y="1600200"/>
          <a:ext cx="8229600" cy="4648200"/>
        </p:xfrm>
        <a:graphic>
          <a:graphicData uri="http://schemas.openxmlformats.org/drawingml/2006/table">
            <a:tbl>
              <a:tblPr/>
              <a:tblGrid>
                <a:gridCol w="2057400"/>
                <a:gridCol w="2819400"/>
                <a:gridCol w="3352800"/>
              </a:tblGrid>
              <a:tr h="6858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Rastry (bitmapy)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Vektory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219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Čím je tvořen obraz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3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Výhody / nevýhody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141" name="Text Box 57"/>
          <p:cNvSpPr txBox="1">
            <a:spLocks noChangeArrowheads="1"/>
          </p:cNvSpPr>
          <p:nvPr/>
        </p:nvSpPr>
        <p:spPr bwMode="auto">
          <a:xfrm>
            <a:off x="685800" y="1828800"/>
            <a:ext cx="16764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cs-CZ"/>
          </a:p>
        </p:txBody>
      </p:sp>
      <p:sp>
        <p:nvSpPr>
          <p:cNvPr id="9275" name="Text Box 59"/>
          <p:cNvSpPr txBox="1">
            <a:spLocks noChangeArrowheads="1"/>
          </p:cNvSpPr>
          <p:nvPr/>
        </p:nvSpPr>
        <p:spPr bwMode="auto">
          <a:xfrm>
            <a:off x="2590800" y="2359025"/>
            <a:ext cx="2743200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1600" b="1" dirty="0" smtClean="0"/>
              <a:t>Pixely</a:t>
            </a:r>
            <a:r>
              <a:rPr lang="cs-CZ" sz="1600" dirty="0" smtClean="0"/>
              <a:t> – pixel je nejmenší barevný bod obrazu; je </a:t>
            </a:r>
            <a:r>
              <a:rPr lang="cs-CZ" sz="1600" dirty="0"/>
              <a:t>popsán svou pozicí v rastru (řádek, sloupec) a BARVOU</a:t>
            </a:r>
          </a:p>
        </p:txBody>
      </p:sp>
      <p:sp>
        <p:nvSpPr>
          <p:cNvPr id="9277" name="Text Box 61"/>
          <p:cNvSpPr txBox="1">
            <a:spLocks noChangeArrowheads="1"/>
          </p:cNvSpPr>
          <p:nvPr/>
        </p:nvSpPr>
        <p:spPr bwMode="auto">
          <a:xfrm>
            <a:off x="5410200" y="2362200"/>
            <a:ext cx="3276600" cy="1069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</a:pPr>
            <a:r>
              <a:rPr lang="cs-CZ" sz="1600" b="1"/>
              <a:t>objekty</a:t>
            </a:r>
            <a:r>
              <a:rPr lang="cs-CZ" sz="1600"/>
              <a:t> (např. geom. tvary); jsou popsány </a:t>
            </a:r>
            <a:r>
              <a:rPr lang="cs-CZ" sz="1600" b="1"/>
              <a:t>matematickými vektorovými rovnicemi</a:t>
            </a:r>
            <a:r>
              <a:rPr lang="cs-CZ" sz="1600"/>
              <a:t> a BARVOU </a:t>
            </a:r>
          </a:p>
        </p:txBody>
      </p:sp>
      <p:sp>
        <p:nvSpPr>
          <p:cNvPr id="9278" name="Text Box 62"/>
          <p:cNvSpPr txBox="1">
            <a:spLocks noChangeArrowheads="1"/>
          </p:cNvSpPr>
          <p:nvPr/>
        </p:nvSpPr>
        <p:spPr bwMode="auto">
          <a:xfrm>
            <a:off x="2514600" y="3581400"/>
            <a:ext cx="2971800" cy="290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Font typeface="Wingdings" pitchFamily="2" charset="2"/>
              <a:buChar char="L"/>
            </a:pPr>
            <a:r>
              <a:rPr lang="cs-CZ" sz="1600" b="1" dirty="0"/>
              <a:t> ztráta kvality při zvětšování/zmenšování obrazu</a:t>
            </a:r>
          </a:p>
          <a:p>
            <a:pPr eaLnBrk="1" hangingPunct="1">
              <a:buFont typeface="Wingdings" pitchFamily="2" charset="2"/>
              <a:buChar char="L"/>
            </a:pPr>
            <a:r>
              <a:rPr lang="cs-CZ" sz="1600" dirty="0"/>
              <a:t> </a:t>
            </a:r>
            <a:r>
              <a:rPr lang="cs-CZ" sz="1600" dirty="0" smtClean="0"/>
              <a:t>nemožnost snadno </a:t>
            </a:r>
            <a:r>
              <a:rPr lang="cs-CZ" sz="1600" dirty="0"/>
              <a:t>pracovat s jednotlivými </a:t>
            </a:r>
            <a:r>
              <a:rPr lang="cs-CZ" sz="1600" dirty="0" smtClean="0"/>
              <a:t>částmi</a:t>
            </a:r>
            <a:endParaRPr lang="cs-CZ" sz="1600" dirty="0"/>
          </a:p>
          <a:p>
            <a:pPr eaLnBrk="1" hangingPunct="1">
              <a:buFont typeface="Wingdings" pitchFamily="2" charset="2"/>
              <a:buChar char="L"/>
            </a:pPr>
            <a:r>
              <a:rPr lang="cs-CZ" sz="1600" dirty="0"/>
              <a:t> zpravidla větší soubory</a:t>
            </a:r>
          </a:p>
          <a:p>
            <a:pPr eaLnBrk="1" hangingPunct="1">
              <a:buFont typeface="Wingdings" pitchFamily="2" charset="2"/>
              <a:buChar char="J"/>
            </a:pPr>
            <a:r>
              <a:rPr lang="cs-CZ" sz="1600" b="1" dirty="0"/>
              <a:t> snadné pořízení obrázku (</a:t>
            </a:r>
            <a:r>
              <a:rPr lang="cs-CZ" sz="1600" b="1" dirty="0" err="1"/>
              <a:t>dig</a:t>
            </a:r>
            <a:r>
              <a:rPr lang="cs-CZ" sz="1600" b="1" dirty="0"/>
              <a:t>. foťák, skener)</a:t>
            </a:r>
          </a:p>
          <a:p>
            <a:pPr eaLnBrk="1" hangingPunct="1">
              <a:buFont typeface="Wingdings" pitchFamily="2" charset="2"/>
              <a:buChar char="J"/>
            </a:pPr>
            <a:r>
              <a:rPr lang="cs-CZ" sz="1600" dirty="0"/>
              <a:t> lze publikovat na webových stránkách </a:t>
            </a:r>
          </a:p>
          <a:p>
            <a:pPr eaLnBrk="1" hangingPunct="1">
              <a:spcBef>
                <a:spcPct val="50000"/>
              </a:spcBef>
            </a:pPr>
            <a:endParaRPr lang="cs-CZ" sz="1600" dirty="0"/>
          </a:p>
        </p:txBody>
      </p:sp>
      <p:sp>
        <p:nvSpPr>
          <p:cNvPr id="9281" name="Text Box 65"/>
          <p:cNvSpPr txBox="1">
            <a:spLocks noChangeArrowheads="1"/>
          </p:cNvSpPr>
          <p:nvPr/>
        </p:nvSpPr>
        <p:spPr bwMode="auto">
          <a:xfrm>
            <a:off x="5334000" y="3581400"/>
            <a:ext cx="3352800" cy="290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Font typeface="Wingdings" pitchFamily="2" charset="2"/>
              <a:buChar char="J"/>
            </a:pPr>
            <a:r>
              <a:rPr lang="cs-CZ" sz="1600" b="1"/>
              <a:t> možnost zvětšovat/zmenšovat obraz bez ztráty kvality</a:t>
            </a:r>
          </a:p>
          <a:p>
            <a:pPr eaLnBrk="1" hangingPunct="1">
              <a:buFont typeface="Wingdings" pitchFamily="2" charset="2"/>
              <a:buChar char="J"/>
            </a:pPr>
            <a:r>
              <a:rPr lang="cs-CZ" sz="1600" b="1"/>
              <a:t> možnost pracovat s jednotlivými objekty samostatně</a:t>
            </a:r>
          </a:p>
          <a:p>
            <a:pPr eaLnBrk="1" hangingPunct="1">
              <a:buFont typeface="Wingdings" pitchFamily="2" charset="2"/>
              <a:buChar char="J"/>
            </a:pPr>
            <a:r>
              <a:rPr lang="cs-CZ" sz="1600"/>
              <a:t> zpravidla mnohem menší soubory</a:t>
            </a:r>
          </a:p>
          <a:p>
            <a:pPr eaLnBrk="1" hangingPunct="1">
              <a:buFont typeface="Wingdings" pitchFamily="2" charset="2"/>
              <a:buChar char="L"/>
            </a:pPr>
            <a:r>
              <a:rPr lang="cs-CZ" sz="1600"/>
              <a:t> pracné pořízení obrázků (nutno nakreslit)</a:t>
            </a:r>
          </a:p>
          <a:p>
            <a:pPr eaLnBrk="1" hangingPunct="1">
              <a:buFont typeface="Wingdings" pitchFamily="2" charset="2"/>
              <a:buChar char="L"/>
            </a:pPr>
            <a:r>
              <a:rPr lang="cs-CZ" sz="1600"/>
              <a:t> nelze publikovat na web. str. </a:t>
            </a:r>
          </a:p>
          <a:p>
            <a:pPr eaLnBrk="1" hangingPunct="1">
              <a:spcBef>
                <a:spcPct val="50000"/>
              </a:spcBef>
            </a:pPr>
            <a:endParaRPr lang="cs-CZ" sz="1600"/>
          </a:p>
        </p:txBody>
      </p:sp>
    </p:spTree>
  </p:cSld>
  <p:clrMapOvr>
    <a:masterClrMapping/>
  </p:clrMapOvr>
  <p:transition spd="slow"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9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2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2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9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2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2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9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9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9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92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92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92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92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92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500"/>
                                        <p:tgtEl>
                                          <p:spTgt spid="92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92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500"/>
                                        <p:tgtEl>
                                          <p:spTgt spid="92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  <p:bldP spid="9275" grpId="0"/>
      <p:bldP spid="9277" grpId="0"/>
      <p:bldP spid="9278" grpId="0" build="p"/>
      <p:bldP spid="9281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Využití v praxi:</a:t>
            </a:r>
          </a:p>
        </p:txBody>
      </p:sp>
      <p:graphicFrame>
        <p:nvGraphicFramePr>
          <p:cNvPr id="11291" name="Group 27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3462977481"/>
              </p:ext>
            </p:extLst>
          </p:nvPr>
        </p:nvGraphicFramePr>
        <p:xfrm>
          <a:off x="457200" y="1600200"/>
          <a:ext cx="8229600" cy="1854200"/>
        </p:xfrm>
        <a:graphic>
          <a:graphicData uri="http://schemas.openxmlformats.org/drawingml/2006/table">
            <a:tbl>
              <a:tblPr/>
              <a:tblGrid>
                <a:gridCol w="2057400"/>
                <a:gridCol w="2819400"/>
                <a:gridCol w="3352800"/>
              </a:tblGrid>
              <a:tr h="6858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Rastry (bitmapy)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Vektory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68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Typické využití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 praxi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Fotky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Kresby, loga, plakáty, letáky, vizitky, …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52" name="Picture 4" descr="http://upload.wikimedia.org/wikipedia/commons/thumb/9/9b/MediaWiki.svg/508px-MediaWiki.svg.png?uselang=c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29647">
            <a:off x="5943600" y="4114800"/>
            <a:ext cx="2133600" cy="20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img00057.jp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20582985">
            <a:off x="746729" y="3675743"/>
            <a:ext cx="3326228" cy="2494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11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Barvy v počítačové grafice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barevné modely</a:t>
            </a:r>
          </a:p>
          <a:p>
            <a:pPr lvl="1" eaLnBrk="1" hangingPunct="1"/>
            <a:r>
              <a:rPr lang="cs-CZ" dirty="0" smtClean="0"/>
              <a:t>aditivní (sčítací) model</a:t>
            </a:r>
          </a:p>
          <a:p>
            <a:pPr lvl="1" eaLnBrk="1" hangingPunct="1"/>
            <a:r>
              <a:rPr lang="cs-CZ" dirty="0" smtClean="0"/>
              <a:t>subtraktivní (odčítací) model</a:t>
            </a:r>
          </a:p>
          <a:p>
            <a:pPr eaLnBrk="1" hangingPunct="1"/>
            <a:r>
              <a:rPr lang="cs-CZ" dirty="0" smtClean="0"/>
              <a:t>barevná hloubka</a:t>
            </a:r>
          </a:p>
          <a:p>
            <a:pPr lvl="1" eaLnBrk="1" hangingPunct="1"/>
            <a:r>
              <a:rPr lang="cs-CZ" dirty="0" smtClean="0"/>
              <a:t>tj. počet možných barev (barevných odstínů)</a:t>
            </a:r>
          </a:p>
        </p:txBody>
      </p:sp>
    </p:spTree>
  </p:cSld>
  <p:clrMapOvr>
    <a:masterClrMapping/>
  </p:clrMapOvr>
  <p:transition spd="slow"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20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  <p:bldP spid="12291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Barevné modely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5410200" cy="453072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400" b="1" smtClean="0"/>
              <a:t>aditivní (sčítací) model</a:t>
            </a:r>
          </a:p>
          <a:p>
            <a:pPr lvl="1" eaLnBrk="1" hangingPunct="1">
              <a:lnSpc>
                <a:spcPct val="90000"/>
              </a:lnSpc>
            </a:pPr>
            <a:r>
              <a:rPr lang="cs-CZ" sz="2400" smtClean="0"/>
              <a:t>popisuje barvy vytvářené </a:t>
            </a:r>
            <a:r>
              <a:rPr lang="cs-CZ" sz="2400" b="1" smtClean="0"/>
              <a:t>světelnými zdroji</a:t>
            </a:r>
            <a:r>
              <a:rPr lang="cs-CZ" sz="2400" smtClean="0"/>
              <a:t> (</a:t>
            </a:r>
            <a:r>
              <a:rPr lang="cs-CZ" sz="2400" b="1" smtClean="0"/>
              <a:t>monitor, projektor</a:t>
            </a:r>
            <a:r>
              <a:rPr lang="cs-CZ" sz="2400" smtClean="0"/>
              <a:t>, …)</a:t>
            </a:r>
          </a:p>
          <a:p>
            <a:pPr lvl="1" eaLnBrk="1" hangingPunct="1">
              <a:lnSpc>
                <a:spcPct val="90000"/>
              </a:lnSpc>
            </a:pPr>
            <a:r>
              <a:rPr lang="cs-CZ" sz="2400" smtClean="0"/>
              <a:t>jednotlivé odstíny lze získat smícháním tří základních barev:</a:t>
            </a:r>
          </a:p>
          <a:p>
            <a:pPr lvl="2" eaLnBrk="1" hangingPunct="1">
              <a:lnSpc>
                <a:spcPct val="90000"/>
              </a:lnSpc>
            </a:pPr>
            <a:r>
              <a:rPr lang="cs-CZ" sz="2400" smtClean="0"/>
              <a:t>červené (</a:t>
            </a:r>
            <a:r>
              <a:rPr lang="cs-CZ" sz="2400" b="1" smtClean="0"/>
              <a:t>R</a:t>
            </a:r>
            <a:r>
              <a:rPr lang="cs-CZ" sz="2400" smtClean="0"/>
              <a:t>ED)</a:t>
            </a:r>
          </a:p>
          <a:p>
            <a:pPr lvl="2" eaLnBrk="1" hangingPunct="1">
              <a:lnSpc>
                <a:spcPct val="90000"/>
              </a:lnSpc>
            </a:pPr>
            <a:r>
              <a:rPr lang="cs-CZ" sz="2400" smtClean="0"/>
              <a:t>zelené (</a:t>
            </a:r>
            <a:r>
              <a:rPr lang="cs-CZ" sz="2400" b="1" smtClean="0"/>
              <a:t>G</a:t>
            </a:r>
            <a:r>
              <a:rPr lang="cs-CZ" sz="2400" smtClean="0"/>
              <a:t>REEN)</a:t>
            </a:r>
          </a:p>
          <a:p>
            <a:pPr lvl="2" eaLnBrk="1" hangingPunct="1">
              <a:lnSpc>
                <a:spcPct val="90000"/>
              </a:lnSpc>
            </a:pPr>
            <a:r>
              <a:rPr lang="cs-CZ" sz="2400" smtClean="0"/>
              <a:t>modré (</a:t>
            </a:r>
            <a:r>
              <a:rPr lang="cs-CZ" sz="2400" b="1" smtClean="0"/>
              <a:t>B</a:t>
            </a:r>
            <a:r>
              <a:rPr lang="cs-CZ" sz="2400" smtClean="0"/>
              <a:t>LUE)</a:t>
            </a:r>
          </a:p>
          <a:p>
            <a:pPr lvl="1" eaLnBrk="1" hangingPunct="1">
              <a:lnSpc>
                <a:spcPct val="90000"/>
              </a:lnSpc>
            </a:pPr>
            <a:r>
              <a:rPr lang="cs-CZ" smtClean="0"/>
              <a:t>název: </a:t>
            </a:r>
            <a:r>
              <a:rPr lang="cs-CZ" b="1" smtClean="0"/>
              <a:t>RGB</a:t>
            </a:r>
          </a:p>
        </p:txBody>
      </p:sp>
      <p:pic>
        <p:nvPicPr>
          <p:cNvPr id="4098" name="Picture 2" descr="File:RGB Additive Model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000" y="1981200"/>
            <a:ext cx="3219450" cy="3003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20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2000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2000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2000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2000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2000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2000"/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  <p:bldP spid="13315" grpId="0" build="p" bldLvl="3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Barevné modely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5410200" cy="4530725"/>
          </a:xfrm>
        </p:spPr>
        <p:txBody>
          <a:bodyPr/>
          <a:lstStyle/>
          <a:p>
            <a:pPr eaLnBrk="1" hangingPunct="1"/>
            <a:r>
              <a:rPr lang="cs-CZ" sz="2000" b="1" smtClean="0"/>
              <a:t>subtraktivní (odčítací) model</a:t>
            </a:r>
          </a:p>
          <a:p>
            <a:pPr lvl="1" eaLnBrk="1" hangingPunct="1"/>
            <a:r>
              <a:rPr lang="cs-CZ" sz="2000" smtClean="0"/>
              <a:t>popisuje barvy vytvářené </a:t>
            </a:r>
            <a:r>
              <a:rPr lang="cs-CZ" sz="2000" b="1" smtClean="0"/>
              <a:t>při tisku</a:t>
            </a:r>
            <a:endParaRPr lang="cs-CZ" sz="2000" smtClean="0"/>
          </a:p>
          <a:p>
            <a:pPr lvl="1" eaLnBrk="1" hangingPunct="1"/>
            <a:r>
              <a:rPr lang="cs-CZ" sz="2000" smtClean="0"/>
              <a:t>jednotlivé odstíny lze získat smícháním tří základních barev:</a:t>
            </a:r>
          </a:p>
          <a:p>
            <a:pPr lvl="2" eaLnBrk="1" hangingPunct="1"/>
            <a:r>
              <a:rPr lang="cs-CZ" sz="2200" smtClean="0"/>
              <a:t>tyrkysové (</a:t>
            </a:r>
            <a:r>
              <a:rPr lang="cs-CZ" sz="2200" b="1" smtClean="0"/>
              <a:t>C</a:t>
            </a:r>
            <a:r>
              <a:rPr lang="cs-CZ" sz="2200" smtClean="0"/>
              <a:t>yan)</a:t>
            </a:r>
          </a:p>
          <a:p>
            <a:pPr lvl="2" eaLnBrk="1" hangingPunct="1"/>
            <a:r>
              <a:rPr lang="cs-CZ" sz="2200" smtClean="0"/>
              <a:t>purpurové (</a:t>
            </a:r>
            <a:r>
              <a:rPr lang="cs-CZ" sz="2200" b="1" smtClean="0"/>
              <a:t>M</a:t>
            </a:r>
            <a:r>
              <a:rPr lang="cs-CZ" sz="2200" smtClean="0"/>
              <a:t>agenta)</a:t>
            </a:r>
          </a:p>
          <a:p>
            <a:pPr lvl="2" eaLnBrk="1" hangingPunct="1"/>
            <a:r>
              <a:rPr lang="cs-CZ" sz="2200" smtClean="0"/>
              <a:t>žluté (</a:t>
            </a:r>
            <a:r>
              <a:rPr lang="cs-CZ" sz="2200" b="1" smtClean="0"/>
              <a:t>Y</a:t>
            </a:r>
            <a:r>
              <a:rPr lang="cs-CZ" sz="2200" smtClean="0"/>
              <a:t>ellow)</a:t>
            </a:r>
          </a:p>
          <a:p>
            <a:pPr lvl="1" eaLnBrk="1" hangingPunct="1"/>
            <a:r>
              <a:rPr lang="cs-CZ" sz="2300" smtClean="0"/>
              <a:t>kvůli lepšímu zobrazení tmavých  barev a kvůli úspoře inkoustu (toneru) se ještě přidává barva černá (blac</a:t>
            </a:r>
            <a:r>
              <a:rPr lang="cs-CZ" sz="2300" b="1" smtClean="0"/>
              <a:t>K</a:t>
            </a:r>
            <a:r>
              <a:rPr lang="cs-CZ" sz="2300" smtClean="0"/>
              <a:t>)</a:t>
            </a:r>
          </a:p>
          <a:p>
            <a:pPr lvl="1" eaLnBrk="1" hangingPunct="1"/>
            <a:r>
              <a:rPr lang="cs-CZ" sz="2300" smtClean="0"/>
              <a:t>název: </a:t>
            </a:r>
            <a:r>
              <a:rPr lang="cs-CZ" sz="2300" b="1" smtClean="0"/>
              <a:t>CMYK</a:t>
            </a:r>
          </a:p>
        </p:txBody>
      </p:sp>
      <p:pic>
        <p:nvPicPr>
          <p:cNvPr id="3074" name="Picture 2" descr="File:CMYK Substractive Model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0893" y="2267692"/>
            <a:ext cx="3041416" cy="2837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20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2000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2000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2000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2000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2000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2000"/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2000"/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/>
      <p:bldP spid="14339" grpId="0" build="p" bldLvl="3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Barevná hloubka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000" dirty="0" smtClean="0"/>
              <a:t>= počet barev, přesněji počet bitů potřebných k zápisu jednotlivého barevného odstínu</a:t>
            </a:r>
          </a:p>
          <a:p>
            <a:pPr lvl="1" eaLnBrk="1" hangingPunct="1">
              <a:lnSpc>
                <a:spcPct val="90000"/>
              </a:lnSpc>
            </a:pPr>
            <a:r>
              <a:rPr lang="cs-CZ" sz="1800" dirty="0" smtClean="0"/>
              <a:t>1 bitová (2</a:t>
            </a:r>
            <a:r>
              <a:rPr lang="cs-CZ" sz="1800" baseline="30000" dirty="0" smtClean="0"/>
              <a:t>1</a:t>
            </a:r>
            <a:r>
              <a:rPr lang="cs-CZ" sz="1800" dirty="0" smtClean="0"/>
              <a:t> = 2 barvy)</a:t>
            </a:r>
          </a:p>
          <a:p>
            <a:pPr lvl="1" eaLnBrk="1" hangingPunct="1">
              <a:lnSpc>
                <a:spcPct val="90000"/>
              </a:lnSpc>
            </a:pPr>
            <a:r>
              <a:rPr lang="cs-CZ" sz="1800" dirty="0" smtClean="0"/>
              <a:t>4 bitová (2</a:t>
            </a:r>
            <a:r>
              <a:rPr lang="cs-CZ" sz="1800" baseline="30000" dirty="0" smtClean="0"/>
              <a:t>4</a:t>
            </a:r>
            <a:r>
              <a:rPr lang="cs-CZ" sz="1800" dirty="0" smtClean="0"/>
              <a:t> = 16 barev)</a:t>
            </a:r>
          </a:p>
          <a:p>
            <a:pPr lvl="1" eaLnBrk="1" hangingPunct="1">
              <a:lnSpc>
                <a:spcPct val="90000"/>
              </a:lnSpc>
            </a:pPr>
            <a:r>
              <a:rPr lang="cs-CZ" sz="1800" dirty="0" smtClean="0"/>
              <a:t>8 bitová (2</a:t>
            </a:r>
            <a:r>
              <a:rPr lang="cs-CZ" sz="1800" baseline="30000" dirty="0" smtClean="0"/>
              <a:t>8</a:t>
            </a:r>
            <a:r>
              <a:rPr lang="cs-CZ" sz="1800" dirty="0" smtClean="0"/>
              <a:t> = 256 barev)</a:t>
            </a:r>
          </a:p>
          <a:p>
            <a:pPr lvl="1" eaLnBrk="1" hangingPunct="1">
              <a:lnSpc>
                <a:spcPct val="90000"/>
              </a:lnSpc>
            </a:pPr>
            <a:r>
              <a:rPr lang="cs-CZ" sz="1800" dirty="0" smtClean="0"/>
              <a:t>16 bitová (2</a:t>
            </a:r>
            <a:r>
              <a:rPr lang="cs-CZ" sz="1800" baseline="30000" dirty="0" smtClean="0"/>
              <a:t>16</a:t>
            </a:r>
            <a:r>
              <a:rPr lang="cs-CZ" sz="1800" dirty="0" smtClean="0"/>
              <a:t> = 65 536 barev) - někdy také označováno jako </a:t>
            </a:r>
            <a:br>
              <a:rPr lang="cs-CZ" sz="1800" dirty="0" smtClean="0"/>
            </a:br>
            <a:r>
              <a:rPr lang="cs-CZ" sz="1800" dirty="0" err="1" smtClean="0"/>
              <a:t>High</a:t>
            </a:r>
            <a:r>
              <a:rPr lang="cs-CZ" sz="1800" dirty="0" smtClean="0"/>
              <a:t> </a:t>
            </a:r>
            <a:r>
              <a:rPr lang="cs-CZ" sz="1800" dirty="0" err="1" smtClean="0"/>
              <a:t>Color</a:t>
            </a:r>
            <a:endParaRPr lang="cs-CZ" sz="1800" dirty="0" smtClean="0"/>
          </a:p>
          <a:p>
            <a:pPr lvl="1" eaLnBrk="1" hangingPunct="1">
              <a:lnSpc>
                <a:spcPct val="90000"/>
              </a:lnSpc>
            </a:pPr>
            <a:r>
              <a:rPr lang="cs-CZ" sz="1800" dirty="0" smtClean="0"/>
              <a:t>32 nebo </a:t>
            </a:r>
            <a:r>
              <a:rPr lang="cs-CZ" sz="1800" b="1" dirty="0" smtClean="0"/>
              <a:t>24 bitová</a:t>
            </a:r>
            <a:r>
              <a:rPr lang="cs-CZ" sz="1800" dirty="0" smtClean="0"/>
              <a:t> (2</a:t>
            </a:r>
            <a:r>
              <a:rPr lang="cs-CZ" sz="1800" baseline="30000" dirty="0" smtClean="0"/>
              <a:t>32</a:t>
            </a:r>
            <a:r>
              <a:rPr lang="cs-CZ" sz="1800" dirty="0" smtClean="0"/>
              <a:t> = 4 294 967 296, </a:t>
            </a:r>
            <a:r>
              <a:rPr lang="cs-CZ" sz="1800" b="1" dirty="0" smtClean="0"/>
              <a:t>2</a:t>
            </a:r>
            <a:r>
              <a:rPr lang="cs-CZ" sz="1800" b="1" baseline="30000" dirty="0" smtClean="0"/>
              <a:t>24</a:t>
            </a:r>
            <a:r>
              <a:rPr lang="cs-CZ" sz="1800" dirty="0" smtClean="0"/>
              <a:t> = </a:t>
            </a:r>
            <a:r>
              <a:rPr lang="cs-CZ" sz="1800" b="1" dirty="0" smtClean="0"/>
              <a:t>16 777 216</a:t>
            </a:r>
            <a:r>
              <a:rPr lang="cs-CZ" sz="1800" dirty="0" smtClean="0"/>
              <a:t>) – </a:t>
            </a:r>
            <a:br>
              <a:rPr lang="cs-CZ" sz="1800" dirty="0" smtClean="0"/>
            </a:br>
            <a:r>
              <a:rPr lang="cs-CZ" sz="1800" b="1" dirty="0" err="1" smtClean="0"/>
              <a:t>True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Color</a:t>
            </a:r>
            <a:endParaRPr lang="cs-CZ" sz="1800" b="1" dirty="0" smtClean="0"/>
          </a:p>
          <a:p>
            <a:pPr eaLnBrk="1" hangingPunct="1">
              <a:lnSpc>
                <a:spcPct val="90000"/>
              </a:lnSpc>
            </a:pPr>
            <a:endParaRPr lang="cs-CZ" sz="2000" dirty="0" smtClean="0"/>
          </a:p>
        </p:txBody>
      </p:sp>
    </p:spTree>
  </p:cSld>
  <p:clrMapOvr>
    <a:masterClrMapping/>
  </p:clrMapOvr>
  <p:transition spd="slow"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000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1000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1000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1000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1000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  <p:bldP spid="15363" grpId="0" build="p" bldLvl="2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Barvy - zápis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000" dirty="0" smtClean="0"/>
              <a:t>Model RGB, barevná hloubka 24 bitů</a:t>
            </a:r>
          </a:p>
          <a:p>
            <a:pPr lvl="1" eaLnBrk="1" hangingPunct="1"/>
            <a:r>
              <a:rPr lang="cs-CZ" sz="1800" dirty="0" smtClean="0"/>
              <a:t>Tři čísla R, G, B</a:t>
            </a:r>
          </a:p>
          <a:p>
            <a:pPr lvl="1" eaLnBrk="1" hangingPunct="1"/>
            <a:r>
              <a:rPr lang="cs-CZ" sz="1800" dirty="0" smtClean="0"/>
              <a:t>Každá barva = 8 bitů (1 bajt) = číslo 0 až 255 (0 – nesvítí vůbec, </a:t>
            </a:r>
            <a:br>
              <a:rPr lang="cs-CZ" sz="1800" dirty="0" smtClean="0"/>
            </a:br>
            <a:r>
              <a:rPr lang="cs-CZ" sz="1800" dirty="0" smtClean="0"/>
              <a:t>255 – svítí naplno)</a:t>
            </a:r>
          </a:p>
          <a:p>
            <a:pPr lvl="1" eaLnBrk="1" hangingPunct="1"/>
            <a:r>
              <a:rPr lang="cs-CZ" sz="1800" dirty="0" smtClean="0"/>
              <a:t>Zápis v desítkové soustavě</a:t>
            </a:r>
            <a:br>
              <a:rPr lang="cs-CZ" sz="1800" dirty="0" smtClean="0"/>
            </a:br>
            <a:r>
              <a:rPr lang="cs-CZ" sz="1800" dirty="0" smtClean="0"/>
              <a:t>např. RGB (125,255,0)</a:t>
            </a:r>
          </a:p>
          <a:p>
            <a:pPr lvl="1" eaLnBrk="1" hangingPunct="1"/>
            <a:r>
              <a:rPr lang="cs-CZ" sz="1800" dirty="0" smtClean="0"/>
              <a:t>Zápis v </a:t>
            </a:r>
            <a:r>
              <a:rPr lang="cs-CZ" sz="1800" dirty="0" err="1" smtClean="0"/>
              <a:t>šestnáckové</a:t>
            </a:r>
            <a:r>
              <a:rPr lang="cs-CZ" sz="1800" dirty="0" smtClean="0"/>
              <a:t> (hexadecimální) soustavě, tj. číslice a písmena A-F</a:t>
            </a:r>
            <a:br>
              <a:rPr lang="cs-CZ" sz="1800" dirty="0" smtClean="0"/>
            </a:br>
            <a:r>
              <a:rPr lang="cs-CZ" sz="1800" dirty="0" smtClean="0"/>
              <a:t>např. </a:t>
            </a:r>
            <a:r>
              <a:rPr lang="en-US" sz="1800" dirty="0" smtClean="0"/>
              <a:t>#</a:t>
            </a:r>
            <a:r>
              <a:rPr lang="cs-CZ" sz="1800" dirty="0" smtClean="0"/>
              <a:t>7DFF00</a:t>
            </a:r>
          </a:p>
          <a:p>
            <a:pPr lvl="1" eaLnBrk="1" hangingPunct="1"/>
            <a:r>
              <a:rPr lang="cs-CZ" sz="1800" dirty="0" smtClean="0"/>
              <a:t>Červená = 255,0,0 = </a:t>
            </a:r>
            <a:r>
              <a:rPr lang="en-US" sz="1800" dirty="0" smtClean="0"/>
              <a:t>#FF0000 </a:t>
            </a:r>
          </a:p>
          <a:p>
            <a:pPr lvl="1" eaLnBrk="1" hangingPunct="1"/>
            <a:r>
              <a:rPr lang="en-US" sz="1800" dirty="0" err="1" smtClean="0"/>
              <a:t>Fialov</a:t>
            </a:r>
            <a:r>
              <a:rPr lang="cs-CZ" sz="1800" dirty="0" smtClean="0"/>
              <a:t>á = 255,0,255 = </a:t>
            </a:r>
            <a:r>
              <a:rPr lang="en-US" sz="1800" dirty="0" smtClean="0"/>
              <a:t>#</a:t>
            </a:r>
            <a:r>
              <a:rPr lang="cs-CZ" sz="1800" dirty="0" smtClean="0"/>
              <a:t>FF00FF</a:t>
            </a:r>
          </a:p>
          <a:p>
            <a:pPr lvl="1" eaLnBrk="1" hangingPunct="1"/>
            <a:r>
              <a:rPr lang="cs-CZ" sz="1800" dirty="0" smtClean="0"/>
              <a:t>Žlutá = 255,255,0 = </a:t>
            </a:r>
            <a:r>
              <a:rPr lang="en-US" sz="1800" dirty="0" smtClean="0"/>
              <a:t>#</a:t>
            </a:r>
            <a:r>
              <a:rPr lang="cs-CZ" sz="1800" dirty="0" smtClean="0"/>
              <a:t>FFFF00</a:t>
            </a:r>
          </a:p>
          <a:p>
            <a:pPr lvl="1" eaLnBrk="1" hangingPunct="1"/>
            <a:r>
              <a:rPr lang="cs-CZ" sz="1800" dirty="0" smtClean="0"/>
              <a:t>Bílá = </a:t>
            </a:r>
          </a:p>
          <a:p>
            <a:pPr lvl="1" eaLnBrk="1" hangingPunct="1"/>
            <a:r>
              <a:rPr lang="cs-CZ" sz="1800" dirty="0" smtClean="0"/>
              <a:t>Černá =</a:t>
            </a:r>
          </a:p>
        </p:txBody>
      </p:sp>
    </p:spTree>
    <p:extLst>
      <p:ext uri="{BB962C8B-B14F-4D97-AF65-F5344CB8AC3E}">
        <p14:creationId xmlns:p14="http://schemas.microsoft.com/office/powerpoint/2010/main" val="210163090"/>
      </p:ext>
    </p:extLst>
  </p:cSld>
  <p:clrMapOvr>
    <a:masterClrMapping/>
  </p:clrMapOvr>
  <p:transition spd="slow"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000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1000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1000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1000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1000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1000"/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1000"/>
                                        <p:tgtEl>
                                          <p:spTgt spid="153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1000"/>
                                        <p:tgtEl>
                                          <p:spTgt spid="1536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1000"/>
                                        <p:tgtEl>
                                          <p:spTgt spid="1536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  <p:bldP spid="15363" grpId="0" build="p" bldLvl="2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Barvy - zápis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000" dirty="0" smtClean="0"/>
              <a:t>Model CMYK</a:t>
            </a:r>
          </a:p>
          <a:p>
            <a:pPr lvl="1" eaLnBrk="1" hangingPunct="1"/>
            <a:r>
              <a:rPr lang="cs-CZ" sz="1800" dirty="0" smtClean="0"/>
              <a:t>Čtyři čísla</a:t>
            </a:r>
          </a:p>
          <a:p>
            <a:pPr lvl="1" eaLnBrk="1" hangingPunct="1"/>
            <a:r>
              <a:rPr lang="cs-CZ" sz="1800" dirty="0" smtClean="0"/>
              <a:t>Každá barva = 0 až 100 %</a:t>
            </a:r>
          </a:p>
          <a:p>
            <a:pPr lvl="1" eaLnBrk="1" hangingPunct="1"/>
            <a:r>
              <a:rPr lang="cs-CZ" sz="1800" dirty="0" smtClean="0"/>
              <a:t>Zápis v desítkové soustavě, např. CMYK (0,0,100,0)</a:t>
            </a:r>
          </a:p>
          <a:p>
            <a:pPr lvl="1" eaLnBrk="1" hangingPunct="1"/>
            <a:r>
              <a:rPr lang="cs-CZ" sz="1800" dirty="0" smtClean="0"/>
              <a:t>Tyrkysová = 100,0,0,0</a:t>
            </a:r>
            <a:endParaRPr lang="en-US" sz="1800" dirty="0" smtClean="0"/>
          </a:p>
          <a:p>
            <a:pPr lvl="1" eaLnBrk="1" hangingPunct="1"/>
            <a:r>
              <a:rPr lang="cs-CZ" sz="1800" dirty="0"/>
              <a:t>Černá </a:t>
            </a:r>
            <a:r>
              <a:rPr lang="cs-CZ" sz="1800" dirty="0" smtClean="0"/>
              <a:t>= 0,0,0,100</a:t>
            </a:r>
            <a:endParaRPr lang="cs-CZ" sz="1800" dirty="0"/>
          </a:p>
          <a:p>
            <a:pPr lvl="1" eaLnBrk="1" hangingPunct="1"/>
            <a:r>
              <a:rPr lang="cs-CZ" sz="1800" dirty="0" smtClean="0"/>
              <a:t>Modrá = 100,100,0,0</a:t>
            </a:r>
          </a:p>
        </p:txBody>
      </p:sp>
    </p:spTree>
    <p:extLst>
      <p:ext uri="{BB962C8B-B14F-4D97-AF65-F5344CB8AC3E}">
        <p14:creationId xmlns:p14="http://schemas.microsoft.com/office/powerpoint/2010/main" val="1447065793"/>
      </p:ext>
    </p:extLst>
  </p:cSld>
  <p:clrMapOvr>
    <a:masterClrMapping/>
  </p:clrMapOvr>
  <p:transition spd="slow"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000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1000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1000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1000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1000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1000"/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  <p:bldP spid="15363" grpId="0" build="p" bldLvl="2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Komprese grafických souborů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19200"/>
            <a:ext cx="8229600" cy="5105400"/>
          </a:xfrm>
        </p:spPr>
        <p:txBody>
          <a:bodyPr/>
          <a:lstStyle/>
          <a:p>
            <a:pPr eaLnBrk="1" hangingPunct="1"/>
            <a:r>
              <a:rPr lang="cs-CZ" sz="2400" dirty="0" smtClean="0"/>
              <a:t>Nekomprimované</a:t>
            </a:r>
          </a:p>
          <a:p>
            <a:pPr lvl="2" eaLnBrk="1" hangingPunct="1">
              <a:buFont typeface="Wingdings" pitchFamily="2" charset="2"/>
              <a:buChar char=""/>
            </a:pPr>
            <a:r>
              <a:rPr lang="cs-CZ" sz="1800" dirty="0" smtClean="0"/>
              <a:t>Hodně velké soubory</a:t>
            </a:r>
          </a:p>
          <a:p>
            <a:pPr lvl="2" eaLnBrk="1" hangingPunct="1">
              <a:buFont typeface="Wingdings" pitchFamily="2" charset="2"/>
              <a:buChar char=""/>
            </a:pPr>
            <a:r>
              <a:rPr lang="cs-CZ" sz="1800" dirty="0" smtClean="0"/>
              <a:t>100% kvalita</a:t>
            </a:r>
          </a:p>
          <a:p>
            <a:pPr lvl="2" eaLnBrk="1" hangingPunct="1">
              <a:buFont typeface="Courier New" pitchFamily="49" charset="0"/>
              <a:buChar char="o"/>
            </a:pPr>
            <a:r>
              <a:rPr lang="cs-CZ" sz="1800" dirty="0" smtClean="0"/>
              <a:t>BMP, RAW, TIFF, …</a:t>
            </a:r>
          </a:p>
          <a:p>
            <a:pPr eaLnBrk="1" hangingPunct="1"/>
            <a:r>
              <a:rPr lang="cs-CZ" sz="2400" dirty="0" smtClean="0"/>
              <a:t>Komprimované</a:t>
            </a:r>
          </a:p>
          <a:p>
            <a:pPr lvl="1" eaLnBrk="1" hangingPunct="1"/>
            <a:r>
              <a:rPr lang="cs-CZ" sz="2000" dirty="0" smtClean="0"/>
              <a:t>Bezeztrátová komprese</a:t>
            </a:r>
          </a:p>
          <a:p>
            <a:pPr lvl="2" eaLnBrk="1" hangingPunct="1">
              <a:buFont typeface="Wingdings" pitchFamily="2" charset="2"/>
              <a:buChar char=""/>
            </a:pPr>
            <a:r>
              <a:rPr lang="cs-CZ" sz="1800" dirty="0" smtClean="0"/>
              <a:t>Menší velikosti souborů</a:t>
            </a:r>
          </a:p>
          <a:p>
            <a:pPr lvl="2" eaLnBrk="1" hangingPunct="1">
              <a:buFont typeface="Wingdings" pitchFamily="2" charset="2"/>
              <a:buChar char=""/>
            </a:pPr>
            <a:r>
              <a:rPr lang="cs-CZ" sz="1800" dirty="0" smtClean="0"/>
              <a:t>vysoká kvalita</a:t>
            </a:r>
          </a:p>
          <a:p>
            <a:pPr lvl="2" eaLnBrk="1" hangingPunct="1">
              <a:buFont typeface="Courier New" pitchFamily="49" charset="0"/>
              <a:buChar char="o"/>
            </a:pPr>
            <a:r>
              <a:rPr lang="cs-CZ" sz="1800" dirty="0" smtClean="0"/>
              <a:t>GIF, PNG, TIFF, …</a:t>
            </a:r>
          </a:p>
          <a:p>
            <a:pPr lvl="1" eaLnBrk="1" hangingPunct="1"/>
            <a:r>
              <a:rPr lang="cs-CZ" sz="2000" dirty="0" smtClean="0"/>
              <a:t>Ztrátová komprese (jen u rastrové grafiky)</a:t>
            </a:r>
          </a:p>
          <a:p>
            <a:pPr lvl="2" eaLnBrk="1" hangingPunct="1">
              <a:buFont typeface="Wingdings" pitchFamily="2" charset="2"/>
              <a:buChar char=""/>
            </a:pPr>
            <a:r>
              <a:rPr lang="cs-CZ" sz="1800" dirty="0" smtClean="0"/>
              <a:t>Nejmenší soubory</a:t>
            </a:r>
          </a:p>
          <a:p>
            <a:pPr lvl="2" eaLnBrk="1" hangingPunct="1">
              <a:buFont typeface="Wingdings" pitchFamily="2" charset="2"/>
              <a:buChar char=""/>
            </a:pPr>
            <a:r>
              <a:rPr lang="cs-CZ" sz="1800" dirty="0" smtClean="0"/>
              <a:t>Snížená kvalita (volitelně – čím nižší kvalita, tím menší soubor)</a:t>
            </a:r>
          </a:p>
          <a:p>
            <a:pPr lvl="2" eaLnBrk="1" hangingPunct="1">
              <a:buFont typeface="Courier New" pitchFamily="49" charset="0"/>
              <a:buChar char="o"/>
            </a:pPr>
            <a:r>
              <a:rPr lang="cs-CZ" sz="1800" dirty="0" smtClean="0"/>
              <a:t>JPEG (JPG), TIFF, …</a:t>
            </a:r>
          </a:p>
          <a:p>
            <a:pPr lvl="2" eaLnBrk="1" hangingPunct="1"/>
            <a:endParaRPr lang="cs-CZ" sz="1800" dirty="0" smtClean="0"/>
          </a:p>
          <a:p>
            <a:pPr eaLnBrk="1" hangingPunct="1"/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3192965131"/>
      </p:ext>
    </p:extLst>
  </p:cSld>
  <p:clrMapOvr>
    <a:masterClrMapping/>
  </p:clrMapOvr>
  <p:transition spd="slow"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819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819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500"/>
                                        <p:tgtEl>
                                          <p:spTgt spid="819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819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5" grpId="0" build="p" bldLvl="3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/>
          <a:lstStyle/>
          <a:p>
            <a:pPr eaLnBrk="1" hangingPunct="1"/>
            <a:r>
              <a:rPr lang="cs-CZ" dirty="0" smtClean="0"/>
              <a:t>Porovnání základních</a:t>
            </a:r>
            <a:br>
              <a:rPr lang="cs-CZ" dirty="0" smtClean="0"/>
            </a:br>
            <a:r>
              <a:rPr lang="cs-CZ" dirty="0" smtClean="0"/>
              <a:t>rastrových formátů:</a:t>
            </a:r>
          </a:p>
        </p:txBody>
      </p:sp>
      <p:graphicFrame>
        <p:nvGraphicFramePr>
          <p:cNvPr id="9280" name="Group 64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3509804313"/>
              </p:ext>
            </p:extLst>
          </p:nvPr>
        </p:nvGraphicFramePr>
        <p:xfrm>
          <a:off x="1319645" y="1833995"/>
          <a:ext cx="5895109" cy="3733800"/>
        </p:xfrm>
        <a:graphic>
          <a:graphicData uri="http://schemas.openxmlformats.org/drawingml/2006/table">
            <a:tbl>
              <a:tblPr/>
              <a:tblGrid>
                <a:gridCol w="1544320"/>
                <a:gridCol w="845589"/>
                <a:gridCol w="685800"/>
                <a:gridCol w="849630"/>
                <a:gridCol w="902970"/>
                <a:gridCol w="1066800"/>
              </a:tblGrid>
              <a:tr h="5334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Formát:</a:t>
                      </a:r>
                      <a:b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vlastnost: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BMP, RAW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GIF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PNG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JPEG (JPG)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TIFF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62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komprese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NE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BZ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BZ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volitelná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9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max. barevná hloubka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24 bitů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 bitů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24 bitů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24 bitů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24 + 8 bitů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9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průhlednost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NE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9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animace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NE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9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využití na webu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NE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" name="Obdélník 1"/>
          <p:cNvSpPr/>
          <p:nvPr/>
        </p:nvSpPr>
        <p:spPr>
          <a:xfrm>
            <a:off x="2895600" y="2438400"/>
            <a:ext cx="762000" cy="3124200"/>
          </a:xfrm>
          <a:prstGeom prst="rect">
            <a:avLst/>
          </a:prstGeom>
          <a:solidFill>
            <a:schemeClr val="accent3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657600" y="2438400"/>
            <a:ext cx="762000" cy="3124200"/>
          </a:xfrm>
          <a:prstGeom prst="rect">
            <a:avLst/>
          </a:prstGeom>
          <a:solidFill>
            <a:schemeClr val="accent3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257800" y="2438400"/>
            <a:ext cx="914400" cy="3124200"/>
          </a:xfrm>
          <a:prstGeom prst="rect">
            <a:avLst/>
          </a:prstGeom>
          <a:solidFill>
            <a:schemeClr val="accent3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419600" y="2438400"/>
            <a:ext cx="838199" cy="3124200"/>
          </a:xfrm>
          <a:prstGeom prst="rect">
            <a:avLst/>
          </a:prstGeom>
          <a:solidFill>
            <a:schemeClr val="accent3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172200" y="2438400"/>
            <a:ext cx="990600" cy="3124200"/>
          </a:xfrm>
          <a:prstGeom prst="rect">
            <a:avLst/>
          </a:prstGeom>
          <a:solidFill>
            <a:schemeClr val="accent3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0986439"/>
      </p:ext>
    </p:extLst>
  </p:cSld>
  <p:clrMapOvr>
    <a:masterClrMapping/>
  </p:clrMapOvr>
  <p:transition spd="slow"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with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2" presetClass="entr" presetSubtype="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9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1" fill="hold" grpId="1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1" fill="hold" grpId="1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1" fill="hold" grpId="1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1" fill="hold" grpId="1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1" fill="hold" grpId="1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  <p:bldP spid="2" grpId="0" animBg="1"/>
      <p:bldP spid="2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1400" dirty="0">
                <a:latin typeface="+mn-lt"/>
              </a:rPr>
              <a:t>YUG, MODIFICATIONS BY 3247. </a:t>
            </a:r>
            <a:r>
              <a:rPr lang="en-US" sz="1400" i="1" dirty="0">
                <a:latin typeface="+mn-lt"/>
              </a:rPr>
              <a:t>Wikimedia Commons</a:t>
            </a:r>
            <a:r>
              <a:rPr lang="en-US" sz="1400" dirty="0">
                <a:latin typeface="+mn-lt"/>
              </a:rPr>
              <a:t> [online]. [cit. 19.11.2012]. </a:t>
            </a:r>
            <a:r>
              <a:rPr lang="en-US" sz="1400" dirty="0" err="1">
                <a:latin typeface="+mn-lt"/>
              </a:rPr>
              <a:t>Dostupný</a:t>
            </a:r>
            <a:r>
              <a:rPr lang="en-US" sz="1400" dirty="0">
                <a:latin typeface="+mn-lt"/>
              </a:rPr>
              <a:t> </a:t>
            </a:r>
            <a:r>
              <a:rPr lang="en-US" sz="1400" dirty="0" err="1">
                <a:latin typeface="+mn-lt"/>
              </a:rPr>
              <a:t>na</a:t>
            </a:r>
            <a:r>
              <a:rPr lang="en-US" sz="1400" dirty="0">
                <a:latin typeface="+mn-lt"/>
              </a:rPr>
              <a:t> WWW: </a:t>
            </a:r>
            <a:r>
              <a:rPr lang="en-US" sz="1400" dirty="0">
                <a:latin typeface="+mn-lt"/>
                <a:hlinkClick r:id="rId2"/>
              </a:rPr>
              <a:t>http://</a:t>
            </a:r>
            <a:r>
              <a:rPr lang="en-US" sz="1400" dirty="0" smtClean="0">
                <a:latin typeface="+mn-lt"/>
                <a:hlinkClick r:id="rId2"/>
              </a:rPr>
              <a:t>commons.wikimedia.org/wiki/File%3ABitmap_VS_SVG.svg</a:t>
            </a:r>
            <a:endParaRPr lang="cs-CZ" sz="1400" dirty="0" smtClean="0">
              <a:latin typeface="+mn-lt"/>
            </a:endParaRPr>
          </a:p>
          <a:p>
            <a:r>
              <a:rPr lang="cs-CZ" sz="1400" dirty="0"/>
              <a:t>ANTHERE. 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 [online]. [cit. 19.11.2012]. Dostupný na WWW: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commons.wikimedia.org/wiki/File:Tournesol.png?uselang=cs#file</a:t>
            </a:r>
            <a:endParaRPr lang="cs-CZ" sz="1400" dirty="0" smtClean="0"/>
          </a:p>
          <a:p>
            <a:r>
              <a:rPr lang="cs-CZ" sz="1400" dirty="0"/>
              <a:t>ADMIRALHOOD. 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 [online]. [cit. 19.11.2012]. Dostupný na WWW: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commons.wikimedia.org/wiki/File%3ARGB_Additive_Model.gif</a:t>
            </a:r>
            <a:endParaRPr lang="cs-CZ" sz="1400" dirty="0" smtClean="0"/>
          </a:p>
          <a:p>
            <a:r>
              <a:rPr lang="cs-CZ" sz="1400" dirty="0"/>
              <a:t>ADMIRALHOOD. 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 [online]. [cit. 19.11.2012]. Dostupný na WWW: </a:t>
            </a:r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commons.wikimedia.org/wiki/File%3ACMYK_Substractive_Model.gif</a:t>
            </a:r>
            <a:endParaRPr lang="cs-CZ" sz="1400" dirty="0" smtClean="0"/>
          </a:p>
          <a:p>
            <a:r>
              <a:rPr lang="cs-CZ" sz="1400" dirty="0"/>
              <a:t>AUTOR NEUVEDEN. </a:t>
            </a:r>
            <a:r>
              <a:rPr lang="cs-CZ" sz="1400" i="1" dirty="0"/>
              <a:t>Wikipedie.cz</a:t>
            </a:r>
            <a:r>
              <a:rPr lang="cs-CZ" sz="1400" dirty="0"/>
              <a:t> [online]. [cit. 19.11.2012]. Dostupný na WWW: </a:t>
            </a:r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cs.wikipedia.org/wiki/Rastrov%C3%A1_grafika</a:t>
            </a:r>
            <a:endParaRPr lang="cs-CZ" sz="1400" dirty="0" smtClean="0"/>
          </a:p>
          <a:p>
            <a:r>
              <a:rPr lang="cs-CZ" sz="1400" dirty="0"/>
              <a:t>AUTOR NEUVEDEN. </a:t>
            </a:r>
            <a:r>
              <a:rPr lang="cs-CZ" sz="1400" i="1" dirty="0"/>
              <a:t>Wikipedie.cz</a:t>
            </a:r>
            <a:r>
              <a:rPr lang="cs-CZ" sz="1400" dirty="0"/>
              <a:t> [online]. [cit. 19.11.2012]. Dostupný na WWW: </a:t>
            </a:r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cs.wikipedia.org/wiki/Vektorov%C3%A1_grafika</a:t>
            </a:r>
            <a:endParaRPr lang="cs-CZ" sz="1400" dirty="0" smtClean="0"/>
          </a:p>
          <a:p>
            <a:r>
              <a:rPr lang="cs-CZ" sz="1400" dirty="0" smtClean="0"/>
              <a:t>Vlastní archiv autora</a:t>
            </a:r>
          </a:p>
          <a:p>
            <a:endParaRPr lang="cs-CZ" sz="1400" dirty="0" smtClean="0">
              <a:latin typeface="+mn-lt"/>
            </a:endParaRPr>
          </a:p>
          <a:p>
            <a:endParaRPr lang="cs-CZ" sz="1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004724488"/>
      </p:ext>
    </p:extLst>
  </p:cSld>
  <p:clrMapOvr>
    <a:masterClrMapping/>
  </p:clrMapOvr>
  <p:transition spd="slow">
    <p:whee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odotisk">
  <a:themeElements>
    <a:clrScheme name="Vodotisk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CCCCFF"/>
      </a:accent1>
      <a:accent2>
        <a:srgbClr val="D9D8EC"/>
      </a:accent2>
      <a:accent3>
        <a:srgbClr val="FFFFFF"/>
      </a:accent3>
      <a:accent4>
        <a:srgbClr val="000000"/>
      </a:accent4>
      <a:accent5>
        <a:srgbClr val="E2E2FF"/>
      </a:accent5>
      <a:accent6>
        <a:srgbClr val="C4C4D6"/>
      </a:accent6>
      <a:hlink>
        <a:srgbClr val="6767FF"/>
      </a:hlink>
      <a:folHlink>
        <a:srgbClr val="9933FF"/>
      </a:folHlink>
    </a:clrScheme>
    <a:fontScheme name="Vodotisk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odotisk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CCFF"/>
        </a:accent1>
        <a:accent2>
          <a:srgbClr val="D9D8E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C4C4D6"/>
        </a:accent6>
        <a:hlink>
          <a:srgbClr val="6767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2">
        <a:dk1>
          <a:srgbClr val="000000"/>
        </a:dk1>
        <a:lt1>
          <a:srgbClr val="FFFFFF"/>
        </a:lt1>
        <a:dk2>
          <a:srgbClr val="666633"/>
        </a:dk2>
        <a:lt2>
          <a:srgbClr val="5F5F5F"/>
        </a:lt2>
        <a:accent1>
          <a:srgbClr val="FFCC00"/>
        </a:accent1>
        <a:accent2>
          <a:srgbClr val="EFF0B2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D9D9A1"/>
        </a:accent6>
        <a:hlink>
          <a:srgbClr val="808000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3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9BB0CB"/>
        </a:accent1>
        <a:accent2>
          <a:srgbClr val="D1E0CE"/>
        </a:accent2>
        <a:accent3>
          <a:srgbClr val="FFFFFF"/>
        </a:accent3>
        <a:accent4>
          <a:srgbClr val="000000"/>
        </a:accent4>
        <a:accent5>
          <a:srgbClr val="CBD4E2"/>
        </a:accent5>
        <a:accent6>
          <a:srgbClr val="BDCBBA"/>
        </a:accent6>
        <a:hlink>
          <a:srgbClr val="8EA642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4">
        <a:dk1>
          <a:srgbClr val="333300"/>
        </a:dk1>
        <a:lt1>
          <a:srgbClr val="FFFFCC"/>
        </a:lt1>
        <a:dk2>
          <a:srgbClr val="336600"/>
        </a:dk2>
        <a:lt2>
          <a:srgbClr val="FFFFCC"/>
        </a:lt2>
        <a:accent1>
          <a:srgbClr val="99CC00"/>
        </a:accent1>
        <a:accent2>
          <a:srgbClr val="669900"/>
        </a:accent2>
        <a:accent3>
          <a:srgbClr val="ADB8AA"/>
        </a:accent3>
        <a:accent4>
          <a:srgbClr val="DADAAE"/>
        </a:accent4>
        <a:accent5>
          <a:srgbClr val="CAE2AA"/>
        </a:accent5>
        <a:accent6>
          <a:srgbClr val="5C8A00"/>
        </a:accent6>
        <a:hlink>
          <a:srgbClr val="CC9900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5">
        <a:dk1>
          <a:srgbClr val="424458"/>
        </a:dk1>
        <a:lt1>
          <a:srgbClr val="FFFFFF"/>
        </a:lt1>
        <a:dk2>
          <a:srgbClr val="004A48"/>
        </a:dk2>
        <a:lt2>
          <a:srgbClr val="FFFFFF"/>
        </a:lt2>
        <a:accent1>
          <a:srgbClr val="83B200"/>
        </a:accent1>
        <a:accent2>
          <a:srgbClr val="006260"/>
        </a:accent2>
        <a:accent3>
          <a:srgbClr val="AAB1B1"/>
        </a:accent3>
        <a:accent4>
          <a:srgbClr val="DADADA"/>
        </a:accent4>
        <a:accent5>
          <a:srgbClr val="C1D5AA"/>
        </a:accent5>
        <a:accent6>
          <a:srgbClr val="005856"/>
        </a:accent6>
        <a:hlink>
          <a:srgbClr val="6666FF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6">
        <a:dk1>
          <a:srgbClr val="000000"/>
        </a:dk1>
        <a:lt1>
          <a:srgbClr val="FFFFFF"/>
        </a:lt1>
        <a:dk2>
          <a:srgbClr val="1C2046"/>
        </a:dk2>
        <a:lt2>
          <a:srgbClr val="FFFFFF"/>
        </a:lt2>
        <a:accent1>
          <a:srgbClr val="00CCFF"/>
        </a:accent1>
        <a:accent2>
          <a:srgbClr val="2D226E"/>
        </a:accent2>
        <a:accent3>
          <a:srgbClr val="ABABB0"/>
        </a:accent3>
        <a:accent4>
          <a:srgbClr val="DADADA"/>
        </a:accent4>
        <a:accent5>
          <a:srgbClr val="AAE2FF"/>
        </a:accent5>
        <a:accent6>
          <a:srgbClr val="281E63"/>
        </a:accent6>
        <a:hlink>
          <a:srgbClr val="666699"/>
        </a:hlink>
        <a:folHlink>
          <a:srgbClr val="99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7">
        <a:dk1>
          <a:srgbClr val="424458"/>
        </a:dk1>
        <a:lt1>
          <a:srgbClr val="FFFFFF"/>
        </a:lt1>
        <a:dk2>
          <a:srgbClr val="000066"/>
        </a:dk2>
        <a:lt2>
          <a:srgbClr val="FFFFFF"/>
        </a:lt2>
        <a:accent1>
          <a:srgbClr val="6666FF"/>
        </a:accent1>
        <a:accent2>
          <a:srgbClr val="333399"/>
        </a:accent2>
        <a:accent3>
          <a:srgbClr val="AAAAB8"/>
        </a:accent3>
        <a:accent4>
          <a:srgbClr val="DADADA"/>
        </a:accent4>
        <a:accent5>
          <a:srgbClr val="B8B8FF"/>
        </a:accent5>
        <a:accent6>
          <a:srgbClr val="2D2D8A"/>
        </a:accent6>
        <a:hlink>
          <a:srgbClr val="FF9900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8">
        <a:dk1>
          <a:srgbClr val="1C1C1C"/>
        </a:dk1>
        <a:lt1>
          <a:srgbClr val="FFFFCC"/>
        </a:lt1>
        <a:dk2>
          <a:srgbClr val="390B20"/>
        </a:dk2>
        <a:lt2>
          <a:srgbClr val="FFFFCC"/>
        </a:lt2>
        <a:accent1>
          <a:srgbClr val="FF916F"/>
        </a:accent1>
        <a:accent2>
          <a:srgbClr val="561450"/>
        </a:accent2>
        <a:accent3>
          <a:srgbClr val="AEAAAB"/>
        </a:accent3>
        <a:accent4>
          <a:srgbClr val="DADAAE"/>
        </a:accent4>
        <a:accent5>
          <a:srgbClr val="FFC7BB"/>
        </a:accent5>
        <a:accent6>
          <a:srgbClr val="4D1148"/>
        </a:accent6>
        <a:hlink>
          <a:srgbClr val="637D95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9">
        <a:dk1>
          <a:srgbClr val="4C0000"/>
        </a:dk1>
        <a:lt1>
          <a:srgbClr val="FFFFFF"/>
        </a:lt1>
        <a:dk2>
          <a:srgbClr val="722104"/>
        </a:dk2>
        <a:lt2>
          <a:srgbClr val="FFFFFF"/>
        </a:lt2>
        <a:accent1>
          <a:srgbClr val="CC6600"/>
        </a:accent1>
        <a:accent2>
          <a:srgbClr val="8A2E00"/>
        </a:accent2>
        <a:accent3>
          <a:srgbClr val="BCABAA"/>
        </a:accent3>
        <a:accent4>
          <a:srgbClr val="DADADA"/>
        </a:accent4>
        <a:accent5>
          <a:srgbClr val="E2B8AA"/>
        </a:accent5>
        <a:accent6>
          <a:srgbClr val="7D2900"/>
        </a:accent6>
        <a:hlink>
          <a:srgbClr val="FFCC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Watermark</Template>
  <TotalTime>245</TotalTime>
  <Words>478</Words>
  <Application>Microsoft Office PowerPoint</Application>
  <PresentationFormat>Předvádění na obrazovce (4:3)</PresentationFormat>
  <Paragraphs>137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Vodotisk</vt:lpstr>
      <vt:lpstr>Dokument aplikace Microsoft Word 97–2003</vt:lpstr>
      <vt:lpstr>Prezentace aplikace PowerPoint</vt:lpstr>
      <vt:lpstr>Počítačová grafika</vt:lpstr>
      <vt:lpstr>Rozdělení počítačové grafiky</vt:lpstr>
      <vt:lpstr>Porovnání:</vt:lpstr>
      <vt:lpstr>Využití v praxi:</vt:lpstr>
      <vt:lpstr>Barvy v počítačové grafice</vt:lpstr>
      <vt:lpstr>Barevné modely</vt:lpstr>
      <vt:lpstr>Barevné modely</vt:lpstr>
      <vt:lpstr>Barevná hloubka</vt:lpstr>
      <vt:lpstr>Barvy - zápis</vt:lpstr>
      <vt:lpstr>Barvy - zápis</vt:lpstr>
      <vt:lpstr>Komprese grafických souborů</vt:lpstr>
      <vt:lpstr>Porovnání základních rastrových formátů:</vt:lpstr>
      <vt:lpstr>Zdroje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Chaloupka Pavel</dc:creator>
  <cp:lastModifiedBy>Chaloupka Pavel</cp:lastModifiedBy>
  <cp:revision>27</cp:revision>
  <cp:lastPrinted>1601-01-01T00:00:00Z</cp:lastPrinted>
  <dcterms:created xsi:type="dcterms:W3CDTF">1601-01-01T00:00:00Z</dcterms:created>
  <dcterms:modified xsi:type="dcterms:W3CDTF">2012-11-19T21:31:32Z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