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86" r:id="rId2"/>
    <p:sldId id="262" r:id="rId3"/>
    <p:sldId id="256" r:id="rId4"/>
    <p:sldId id="263" r:id="rId5"/>
    <p:sldId id="266" r:id="rId6"/>
    <p:sldId id="276" r:id="rId7"/>
    <p:sldId id="277" r:id="rId8"/>
    <p:sldId id="278" r:id="rId9"/>
    <p:sldId id="279" r:id="rId10"/>
    <p:sldId id="280" r:id="rId11"/>
    <p:sldId id="281" r:id="rId12"/>
    <p:sldId id="285" r:id="rId13"/>
    <p:sldId id="284" r:id="rId14"/>
    <p:sldId id="283" r:id="rId15"/>
    <p:sldId id="288" r:id="rId16"/>
    <p:sldId id="287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46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329096-A7C1-4D12-895C-31A72B69DD04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8EB3D6-D91B-4CBD-A3EC-88FDD85CF5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77744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8EB3D6-D91B-4CBD-A3EC-88FDD85CF525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30656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6B69-E6C7-4149-B2CE-FB5017DCF5FE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6B69-E6C7-4149-B2CE-FB5017DCF5FE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6B69-E6C7-4149-B2CE-FB5017DCF5FE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6B69-E6C7-4149-B2CE-FB5017DCF5FE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6B69-E6C7-4149-B2CE-FB5017DCF5FE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6B69-E6C7-4149-B2CE-FB5017DCF5FE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6B69-E6C7-4149-B2CE-FB5017DCF5FE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6B69-E6C7-4149-B2CE-FB5017DCF5FE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6B69-E6C7-4149-B2CE-FB5017DCF5FE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6B69-E6C7-4149-B2CE-FB5017DCF5FE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6B69-E6C7-4149-B2CE-FB5017DCF5FE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EFD1"/>
            </a:gs>
            <a:gs pos="64999">
              <a:srgbClr val="F0EBD5"/>
            </a:gs>
            <a:gs pos="100000">
              <a:schemeClr val="accent6">
                <a:lumMod val="75000"/>
                <a:alpha val="57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4A6B69-E6C7-4149-B2CE-FB5017DCF5FE}" type="datetimeFigureOut">
              <a:rPr lang="cs-CZ" smtClean="0"/>
              <a:pPr/>
              <a:t>19.11.2012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brno.idnes.cz/Foto.aspx?r=brno-zpravy&amp;foto1=DMK364efd_6161491.jpg.JPG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aplikace.mvcr.cz/archiv2008/casopisy/policista/2000/0002/zahradni.jpg" TargetMode="Externa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zamek-trebic.cz/clanky/clfoto/zahrad/foto-zahrad.jpg" TargetMode="Externa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g.denik.cz/69/52/zahradnicek-deska13_denik-1024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Group 40"/>
          <p:cNvGraphicFramePr>
            <a:graphicFrameLocks/>
          </p:cNvGraphicFramePr>
          <p:nvPr>
            <p:extLst>
              <p:ext uri="{D42A27DB-BD31-4B8C-83A1-F6EECF244321}">
                <p14:modId xmlns="" xmlns:p14="http://schemas.microsoft.com/office/powerpoint/2010/main" val="779081242"/>
              </p:ext>
            </p:extLst>
          </p:nvPr>
        </p:nvGraphicFramePr>
        <p:xfrm>
          <a:off x="468313" y="1268413"/>
          <a:ext cx="8229600" cy="408019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Česká literatura 20. století –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Jan Zahradníček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Lenka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Nečilová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Česká literatura 20. století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třetí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19.11.2012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Jan Zahradníček, katolicky orientovaná poezie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samostudiu. Procvičovací cvičení lze použít jako test 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 ve třídě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při výkladu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72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5875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46" descr="logo_pruhl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8641980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72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7200" b="1" dirty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7200" b="1" dirty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72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72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72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Jan Zahradníček</a:t>
            </a:r>
            <a:endParaRPr lang="cs-CZ" sz="7200" b="1" dirty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sz="4800" b="1" dirty="0" smtClean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endParaRPr lang="cs-CZ" sz="4800" b="1" dirty="0" smtClean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>
              <a:buNone/>
            </a:pPr>
            <a:r>
              <a:rPr lang="cs-CZ" sz="4800" b="1" dirty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1905 – 1960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Život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46314" y="1600200"/>
            <a:ext cx="6069902" cy="485313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itchFamily="34" charset="0"/>
              <a:buChar char="•"/>
            </a:pPr>
            <a:r>
              <a:rPr lang="cs-CZ" sz="2200" dirty="0">
                <a:solidFill>
                  <a:schemeClr val="tx1"/>
                </a:solidFill>
              </a:rPr>
              <a:t>pocházel ze selské rodiny z Třebíčska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200" dirty="0">
                <a:solidFill>
                  <a:schemeClr val="tx1"/>
                </a:solidFill>
              </a:rPr>
              <a:t>jako dítě  si těžce poranil páteř, to poznamenalo nejen jeho motoriku, ale i </a:t>
            </a:r>
            <a:r>
              <a:rPr lang="cs-CZ" sz="2200" dirty="0" smtClean="0">
                <a:solidFill>
                  <a:schemeClr val="tx1"/>
                </a:solidFill>
              </a:rPr>
              <a:t>vzhled. Se </a:t>
            </a:r>
            <a:r>
              <a:rPr lang="cs-CZ" sz="2200" dirty="0">
                <a:solidFill>
                  <a:schemeClr val="tx1"/>
                </a:solidFill>
              </a:rPr>
              <a:t>svým postižením bojoval celý život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200" dirty="0">
                <a:solidFill>
                  <a:schemeClr val="tx1"/>
                </a:solidFill>
              </a:rPr>
              <a:t>nedokončil studia na filosofické fakultě. Pracoval jako knihovník a redaktor katolických časopisů Akord a  Řád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200" dirty="0">
                <a:solidFill>
                  <a:schemeClr val="tx1"/>
                </a:solidFill>
              </a:rPr>
              <a:t>žil v Praze, od roku 1936 na faře v Uhřínově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200" dirty="0">
                <a:solidFill>
                  <a:schemeClr val="tx1"/>
                </a:solidFill>
              </a:rPr>
              <a:t>po Mnichovu zdůrazňoval zejména katolické tradice české kultury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200" dirty="0">
                <a:solidFill>
                  <a:schemeClr val="tx1"/>
                </a:solidFill>
              </a:rPr>
              <a:t>po roce 1945  se odstěhoval do Brna, kde pracoval jako redaktor nakladatelství Brněnské tiskárny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766385" y="3140968"/>
            <a:ext cx="15841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/>
              </a:rPr>
              <a:t>Fotografie Jana Zahradníčka v článku </a:t>
            </a:r>
            <a:r>
              <a:rPr lang="cs-CZ" dirty="0" err="1" smtClean="0">
                <a:hlinkClick r:id="rId2"/>
              </a:rPr>
              <a:t>Idnes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Život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131840" y="1866900"/>
            <a:ext cx="5897346" cy="487446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itchFamily="34" charset="0"/>
              <a:buChar char="•"/>
            </a:pPr>
            <a:r>
              <a:rPr lang="cs-CZ" sz="2300" dirty="0">
                <a:solidFill>
                  <a:schemeClr val="tx1"/>
                </a:solidFill>
              </a:rPr>
              <a:t>Po roce 1948 byl nejprve vyloučen z Československého svazu spisovatelů (pro své katolické a protikomunistické smýšlení)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300" dirty="0">
                <a:solidFill>
                  <a:schemeClr val="tx1"/>
                </a:solidFill>
              </a:rPr>
              <a:t>Byl obviněn z vlastizrady a ve vykonstruovaném procesu byl odsouzen k 13 letům vězení. Vlivem nelidského zacházení ve vězení a kvůli odpírání potřebných léků se  výrazně zhoršil jeho zdravotní stav.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300" dirty="0">
                <a:solidFill>
                  <a:schemeClr val="tx1"/>
                </a:solidFill>
              </a:rPr>
              <a:t>Během jeho věznění se navíc </a:t>
            </a:r>
            <a:r>
              <a:rPr lang="cs-CZ" sz="2300" dirty="0" smtClean="0">
                <a:solidFill>
                  <a:schemeClr val="tx1"/>
                </a:solidFill>
              </a:rPr>
              <a:t>otrávila </a:t>
            </a:r>
            <a:r>
              <a:rPr lang="cs-CZ" sz="2300" dirty="0">
                <a:solidFill>
                  <a:schemeClr val="tx1"/>
                </a:solidFill>
              </a:rPr>
              <a:t>jeho manželka a tři děti jedovatými houbami, dvě dcery na otravu zemřely.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300" dirty="0" smtClean="0">
                <a:solidFill>
                  <a:schemeClr val="tx1"/>
                </a:solidFill>
              </a:rPr>
              <a:t>1960 </a:t>
            </a:r>
            <a:r>
              <a:rPr lang="cs-CZ" sz="2300" dirty="0">
                <a:solidFill>
                  <a:schemeClr val="tx1"/>
                </a:solidFill>
              </a:rPr>
              <a:t>amnestován, ale brzy zemřel. 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447824" y="3103805"/>
            <a:ext cx="20882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/>
              </a:rPr>
              <a:t>Obrázek Jana Zahradníčka v  měsíčníku Ministerstva vnitra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40727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Tvorba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46314" y="1600200"/>
            <a:ext cx="5709862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683568" y="1600200"/>
            <a:ext cx="7632848" cy="49971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600" dirty="0">
                <a:solidFill>
                  <a:schemeClr val="tx1"/>
                </a:solidFill>
              </a:rPr>
              <a:t>Vlivy: </a:t>
            </a:r>
          </a:p>
          <a:p>
            <a:pPr marL="971550" lvl="2" indent="-514350" algn="l">
              <a:lnSpc>
                <a:spcPct val="90000"/>
              </a:lnSpc>
              <a:buFont typeface="+mj-lt"/>
              <a:buAutoNum type="arabicPeriod"/>
            </a:pPr>
            <a:r>
              <a:rPr lang="cs-CZ" sz="3600" dirty="0">
                <a:solidFill>
                  <a:schemeClr val="tx1"/>
                </a:solidFill>
              </a:rPr>
              <a:t>katolická víra, která ho držela i v nejhorších dobách. Boha vidí jako jedinou jistotu svého života</a:t>
            </a:r>
          </a:p>
          <a:p>
            <a:pPr marL="971550" lvl="2" indent="-514350" algn="l">
              <a:lnSpc>
                <a:spcPct val="90000"/>
              </a:lnSpc>
              <a:buFont typeface="+mj-lt"/>
              <a:buAutoNum type="arabicPeriod"/>
            </a:pPr>
            <a:r>
              <a:rPr lang="cs-CZ" sz="3600" dirty="0">
                <a:solidFill>
                  <a:schemeClr val="tx1"/>
                </a:solidFill>
              </a:rPr>
              <a:t>vliv O. Březiny a barokní tradice</a:t>
            </a:r>
          </a:p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600" dirty="0" smtClean="0">
                <a:solidFill>
                  <a:schemeClr val="tx1"/>
                </a:solidFill>
              </a:rPr>
              <a:t>první </a:t>
            </a:r>
            <a:r>
              <a:rPr lang="cs-CZ" sz="3600" dirty="0">
                <a:solidFill>
                  <a:schemeClr val="tx1"/>
                </a:solidFill>
              </a:rPr>
              <a:t>sbírka  - </a:t>
            </a:r>
            <a:r>
              <a:rPr lang="cs-CZ" sz="3600" b="1" dirty="0">
                <a:solidFill>
                  <a:schemeClr val="tx1"/>
                </a:solidFill>
              </a:rPr>
              <a:t>Pokušení smrti </a:t>
            </a:r>
            <a:r>
              <a:rPr lang="cs-CZ" sz="3600" dirty="0">
                <a:solidFill>
                  <a:schemeClr val="tx1"/>
                </a:solidFill>
              </a:rPr>
              <a:t>- téma smrti a bolesti</a:t>
            </a:r>
          </a:p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600" dirty="0">
                <a:solidFill>
                  <a:schemeClr val="tx1"/>
                </a:solidFill>
              </a:rPr>
              <a:t>sbírku ocenil F.X. Šalda</a:t>
            </a:r>
          </a:p>
        </p:txBody>
      </p:sp>
    </p:spTree>
    <p:extLst>
      <p:ext uri="{BB962C8B-B14F-4D97-AF65-F5344CB8AC3E}">
        <p14:creationId xmlns:p14="http://schemas.microsoft.com/office/powerpoint/2010/main" xmlns="" val="1031578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Tvorba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46314" y="1600200"/>
            <a:ext cx="5709862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683568" y="1600200"/>
            <a:ext cx="4896544" cy="499715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90000"/>
              </a:lnSpc>
            </a:pPr>
            <a:r>
              <a:rPr lang="cs-CZ" sz="3600" b="1" dirty="0" smtClean="0">
                <a:solidFill>
                  <a:schemeClr val="tx1"/>
                </a:solidFill>
              </a:rPr>
              <a:t>Jeřáby</a:t>
            </a:r>
          </a:p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600" dirty="0" smtClean="0">
                <a:solidFill>
                  <a:schemeClr val="tx1"/>
                </a:solidFill>
              </a:rPr>
              <a:t>překonává </a:t>
            </a:r>
            <a:r>
              <a:rPr lang="cs-CZ" sz="3600" dirty="0">
                <a:solidFill>
                  <a:schemeClr val="tx1"/>
                </a:solidFill>
              </a:rPr>
              <a:t>depresi a úzkost, smiřuje se se životem a věří ve spásu.</a:t>
            </a:r>
          </a:p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600" dirty="0">
                <a:solidFill>
                  <a:schemeClr val="tx1"/>
                </a:solidFill>
              </a:rPr>
              <a:t>souzní a přírodou a rodným krajem, převládají přírodní motivy</a:t>
            </a:r>
          </a:p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600" dirty="0">
                <a:solidFill>
                  <a:schemeClr val="tx1"/>
                </a:solidFill>
              </a:rPr>
              <a:t>objevuje se pravidelný verš s převahou podstatných jmen</a:t>
            </a:r>
          </a:p>
        </p:txBody>
      </p:sp>
      <p:pic>
        <p:nvPicPr>
          <p:cNvPr id="7170" name="Picture 2" descr="http://www.bookfan-static.eu/images/cover/book/1/1/8/6/8/3/Jeraby-Jan-Zahradnicek---w-376-h-55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883768"/>
            <a:ext cx="2584644" cy="37807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945458" y="5864553"/>
            <a:ext cx="2286000" cy="523220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cs-CZ" sz="400" dirty="0">
                <a:solidFill>
                  <a:prstClr val="black"/>
                </a:solidFill>
              </a:rPr>
              <a:t>http://www.google.cz/imgres?um=1&amp;hl=cs&amp;safe=off&amp;sa=N&amp;biw=1152&amp;bih=620&amp;tbm=isch&amp;tbnid=z6_9rCESc7RhpM:&amp;imgrefurl=http://www.bookfan.eu/profil/33588/Janca&amp;docid=6LMNcHXiQK_RjM&amp;imgurl=http://www.bookfan-static.eu/images/cover/book/1/1/8/6/8/3/Jeraby-Jan-Zahradnicek---w-376-h-550.jpg&amp;w=376&amp;h=550&amp;ei=JnydUN2JI4SP4gSC74CYDg&amp;zoom=1&amp;iact=hc&amp;vpx=119&amp;vpy=120&amp;dur=1125&amp;hovh=272&amp;hovw=187&amp;tx=82&amp;ty=140&amp;sig=107393680864515339701&amp;page=1&amp;tbnh=153&amp;tbnw=104&amp;start=0&amp;ndsp=22&amp;ved=1t:429,r:0,s:0,i:69</a:t>
            </a:r>
          </a:p>
        </p:txBody>
      </p:sp>
    </p:spTree>
    <p:extLst>
      <p:ext uri="{BB962C8B-B14F-4D97-AF65-F5344CB8AC3E}">
        <p14:creationId xmlns:p14="http://schemas.microsoft.com/office/powerpoint/2010/main" xmlns="" val="2723058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Tvorba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46314" y="1600200"/>
            <a:ext cx="5709862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755576" y="1600200"/>
            <a:ext cx="4392488" cy="499715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90000"/>
              </a:lnSpc>
            </a:pPr>
            <a:r>
              <a:rPr lang="cs-CZ" sz="3600" b="1" dirty="0" smtClean="0">
                <a:solidFill>
                  <a:schemeClr val="tx1"/>
                </a:solidFill>
              </a:rPr>
              <a:t>Žíznivé léto</a:t>
            </a:r>
          </a:p>
          <a:p>
            <a:pPr marL="571500" indent="-5715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600" dirty="0" smtClean="0">
                <a:solidFill>
                  <a:schemeClr val="tx1"/>
                </a:solidFill>
              </a:rPr>
              <a:t>motiv </a:t>
            </a:r>
            <a:r>
              <a:rPr lang="cs-CZ" sz="3600" dirty="0">
                <a:solidFill>
                  <a:schemeClr val="tx1"/>
                </a:solidFill>
              </a:rPr>
              <a:t>chudoby, přiklání se k domovu a křesťanským hodnotám</a:t>
            </a:r>
          </a:p>
          <a:p>
            <a:pPr algn="l">
              <a:lnSpc>
                <a:spcPct val="90000"/>
              </a:lnSpc>
            </a:pPr>
            <a:r>
              <a:rPr lang="cs-CZ" sz="3600" b="1" dirty="0">
                <a:solidFill>
                  <a:schemeClr val="tx1"/>
                </a:solidFill>
              </a:rPr>
              <a:t>Pozdravení </a:t>
            </a:r>
            <a:r>
              <a:rPr lang="cs-CZ" sz="3600" b="1" dirty="0" smtClean="0">
                <a:solidFill>
                  <a:schemeClr val="tx1"/>
                </a:solidFill>
              </a:rPr>
              <a:t>slunci</a:t>
            </a:r>
          </a:p>
          <a:p>
            <a:pPr marL="571500" indent="-5715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600" dirty="0" smtClean="0">
                <a:solidFill>
                  <a:schemeClr val="tx1"/>
                </a:solidFill>
              </a:rPr>
              <a:t>lyrické </a:t>
            </a:r>
            <a:r>
              <a:rPr lang="cs-CZ" sz="3600" dirty="0">
                <a:solidFill>
                  <a:schemeClr val="tx1"/>
                </a:solidFill>
              </a:rPr>
              <a:t>verše o lásce, důraz na venkovský život, rodinu a víru. Slunce je symbolem Boha, východisko z beznaděje</a:t>
            </a:r>
          </a:p>
          <a:p>
            <a:pPr algn="l">
              <a:lnSpc>
                <a:spcPct val="90000"/>
              </a:lnSpc>
            </a:pPr>
            <a:endParaRPr lang="cs-CZ" sz="3600" b="1" dirty="0">
              <a:solidFill>
                <a:schemeClr val="tx1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796136" y="2780928"/>
            <a:ext cx="273630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2"/>
              </a:rPr>
              <a:t>Obrázek Jana Zahradníčka na stránkách Muzea Vysočiny Třebíč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385987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Tvorba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46314" y="1600200"/>
            <a:ext cx="5709862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755576" y="1600200"/>
            <a:ext cx="7982024" cy="499715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90000"/>
              </a:lnSpc>
            </a:pPr>
            <a:r>
              <a:rPr lang="cs-CZ" sz="3600" u="sng" dirty="0">
                <a:solidFill>
                  <a:schemeClr val="tx1"/>
                </a:solidFill>
              </a:rPr>
              <a:t>40. </a:t>
            </a:r>
            <a:r>
              <a:rPr lang="cs-CZ" sz="3600" u="sng" dirty="0" smtClean="0">
                <a:solidFill>
                  <a:schemeClr val="tx1"/>
                </a:solidFill>
              </a:rPr>
              <a:t>léta</a:t>
            </a:r>
          </a:p>
          <a:p>
            <a:pPr marL="571500" indent="-5715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600" dirty="0" smtClean="0">
                <a:solidFill>
                  <a:schemeClr val="tx1"/>
                </a:solidFill>
              </a:rPr>
              <a:t>období </a:t>
            </a:r>
            <a:r>
              <a:rPr lang="cs-CZ" sz="3600" dirty="0">
                <a:solidFill>
                  <a:schemeClr val="tx1"/>
                </a:solidFill>
              </a:rPr>
              <a:t>angažované poezie, obrací se k </a:t>
            </a:r>
            <a:r>
              <a:rPr lang="cs-CZ" sz="3600" dirty="0" smtClean="0">
                <a:solidFill>
                  <a:schemeClr val="tx1"/>
                </a:solidFill>
              </a:rPr>
              <a:t>zemi a </a:t>
            </a:r>
            <a:r>
              <a:rPr lang="cs-CZ" sz="3600" dirty="0">
                <a:solidFill>
                  <a:schemeClr val="tx1"/>
                </a:solidFill>
              </a:rPr>
              <a:t>národu</a:t>
            </a:r>
          </a:p>
          <a:p>
            <a:pPr algn="l">
              <a:lnSpc>
                <a:spcPct val="90000"/>
              </a:lnSpc>
            </a:pPr>
            <a:r>
              <a:rPr lang="cs-CZ" sz="3600" b="1" dirty="0" smtClean="0">
                <a:solidFill>
                  <a:schemeClr val="tx1"/>
                </a:solidFill>
              </a:rPr>
              <a:t>Korouhve</a:t>
            </a:r>
          </a:p>
          <a:p>
            <a:pPr marL="571500" indent="-5715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600" dirty="0" smtClean="0">
                <a:solidFill>
                  <a:schemeClr val="tx1"/>
                </a:solidFill>
              </a:rPr>
              <a:t>sbírka </a:t>
            </a:r>
            <a:r>
              <a:rPr lang="cs-CZ" sz="3600" dirty="0">
                <a:solidFill>
                  <a:schemeClr val="tx1"/>
                </a:solidFill>
              </a:rPr>
              <a:t>hymnů na patrony české země (sv. Vojtěch, sv. Prokop, Jan Nepomucký...)</a:t>
            </a:r>
          </a:p>
          <a:p>
            <a:pPr algn="l">
              <a:lnSpc>
                <a:spcPct val="90000"/>
              </a:lnSpc>
            </a:pPr>
            <a:r>
              <a:rPr lang="cs-CZ" sz="3600" b="1" dirty="0">
                <a:solidFill>
                  <a:schemeClr val="tx1"/>
                </a:solidFill>
              </a:rPr>
              <a:t>Pod bičem milostným</a:t>
            </a:r>
          </a:p>
          <a:p>
            <a:pPr algn="l">
              <a:lnSpc>
                <a:spcPct val="90000"/>
              </a:lnSpc>
            </a:pPr>
            <a:r>
              <a:rPr lang="cs-CZ" sz="3600" b="1" dirty="0">
                <a:solidFill>
                  <a:schemeClr val="tx1"/>
                </a:solidFill>
              </a:rPr>
              <a:t>Svatý </a:t>
            </a:r>
            <a:r>
              <a:rPr lang="cs-CZ" sz="3600" b="1" dirty="0" smtClean="0">
                <a:solidFill>
                  <a:schemeClr val="tx1"/>
                </a:solidFill>
              </a:rPr>
              <a:t>Václav</a:t>
            </a:r>
          </a:p>
          <a:p>
            <a:pPr marL="571500" indent="-5715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600" dirty="0" smtClean="0">
                <a:solidFill>
                  <a:schemeClr val="tx1"/>
                </a:solidFill>
              </a:rPr>
              <a:t>alegorie </a:t>
            </a:r>
            <a:r>
              <a:rPr lang="cs-CZ" sz="3600" dirty="0">
                <a:solidFill>
                  <a:schemeClr val="tx1"/>
                </a:solidFill>
              </a:rPr>
              <a:t>okupace, Václav je spojen s andělem pomsty, jeho korouhev je znamením blížící se svobody</a:t>
            </a:r>
          </a:p>
        </p:txBody>
      </p:sp>
    </p:spTree>
    <p:extLst>
      <p:ext uri="{BB962C8B-B14F-4D97-AF65-F5344CB8AC3E}">
        <p14:creationId xmlns:p14="http://schemas.microsoft.com/office/powerpoint/2010/main" xmlns="" val="264995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Tvorba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46314" y="1600200"/>
            <a:ext cx="5709862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755576" y="1600200"/>
            <a:ext cx="4320480" cy="4997152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90000"/>
              </a:lnSpc>
            </a:pPr>
            <a:r>
              <a:rPr lang="cs-CZ" sz="3600" b="1" dirty="0">
                <a:solidFill>
                  <a:schemeClr val="tx1"/>
                </a:solidFill>
              </a:rPr>
              <a:t>Stará země</a:t>
            </a:r>
          </a:p>
          <a:p>
            <a:pPr marL="571500" indent="-5715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600" dirty="0">
                <a:solidFill>
                  <a:schemeClr val="tx1"/>
                </a:solidFill>
              </a:rPr>
              <a:t>poválečné, vyjadřují zklamání z poválečného vývoje, odklon od katolických tradic vidí jako tragédii národa</a:t>
            </a:r>
            <a:r>
              <a:rPr lang="cs-CZ" sz="3600" dirty="0" smtClean="0">
                <a:solidFill>
                  <a:schemeClr val="tx1"/>
                </a:solidFill>
              </a:rPr>
              <a:t>, nevkládá </a:t>
            </a:r>
            <a:r>
              <a:rPr lang="cs-CZ" sz="3600" dirty="0">
                <a:solidFill>
                  <a:schemeClr val="tx1"/>
                </a:solidFill>
              </a:rPr>
              <a:t>naději do Sovětského svazu.  Válku vidí jako Boží trest a jedinou naději vidí v návratu ke křesťanským hodnotám</a:t>
            </a:r>
          </a:p>
          <a:p>
            <a:pPr algn="l">
              <a:lnSpc>
                <a:spcPct val="90000"/>
              </a:lnSpc>
            </a:pPr>
            <a:r>
              <a:rPr lang="cs-CZ" sz="3600" b="1" dirty="0" smtClean="0">
                <a:solidFill>
                  <a:schemeClr val="tx1"/>
                </a:solidFill>
              </a:rPr>
              <a:t>La </a:t>
            </a:r>
            <a:r>
              <a:rPr lang="cs-CZ" sz="3600" b="1" dirty="0" err="1">
                <a:solidFill>
                  <a:schemeClr val="tx1"/>
                </a:solidFill>
              </a:rPr>
              <a:t>Saletta</a:t>
            </a:r>
            <a:endParaRPr lang="cs-CZ" sz="3600" b="1" dirty="0">
              <a:solidFill>
                <a:schemeClr val="tx1"/>
              </a:solidFill>
            </a:endParaRPr>
          </a:p>
          <a:p>
            <a:pPr marL="571500" indent="-5715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600" dirty="0">
                <a:solidFill>
                  <a:schemeClr val="tx1"/>
                </a:solidFill>
              </a:rPr>
              <a:t>zjevení Panny Marie v La </a:t>
            </a:r>
            <a:r>
              <a:rPr lang="cs-CZ" sz="3600" dirty="0" err="1">
                <a:solidFill>
                  <a:schemeClr val="tx1"/>
                </a:solidFill>
              </a:rPr>
              <a:t>Salettě</a:t>
            </a:r>
            <a:r>
              <a:rPr lang="cs-CZ" sz="3600" dirty="0">
                <a:solidFill>
                  <a:schemeClr val="tx1"/>
                </a:solidFill>
              </a:rPr>
              <a:t> ve Francii roku 1846 vidí jako memento pro svět. Je zklamán z toho, </a:t>
            </a:r>
            <a:r>
              <a:rPr lang="cs-CZ" sz="3600" dirty="0" smtClean="0">
                <a:solidFill>
                  <a:schemeClr val="tx1"/>
                </a:solidFill>
              </a:rPr>
              <a:t>jakou </a:t>
            </a:r>
            <a:r>
              <a:rPr lang="cs-CZ" sz="3600" dirty="0">
                <a:solidFill>
                  <a:schemeClr val="tx1"/>
                </a:solidFill>
              </a:rPr>
              <a:t>cestu si národ vybral.</a:t>
            </a:r>
          </a:p>
          <a:p>
            <a:pPr algn="l">
              <a:lnSpc>
                <a:spcPct val="90000"/>
              </a:lnSpc>
            </a:pP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11241" y="1755626"/>
            <a:ext cx="2645136" cy="36659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11241" y="5661248"/>
            <a:ext cx="3221199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/>
              <a:t>http://www.databazeknih.cz/images/91_/910/la-saletta-123268.jpg</a:t>
            </a:r>
          </a:p>
        </p:txBody>
      </p:sp>
    </p:spTree>
    <p:extLst>
      <p:ext uri="{BB962C8B-B14F-4D97-AF65-F5344CB8AC3E}">
        <p14:creationId xmlns:p14="http://schemas.microsoft.com/office/powerpoint/2010/main" xmlns="" val="9067132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b="1" dirty="0" smtClean="0">
                <a:solidFill>
                  <a:schemeClr val="tx1"/>
                </a:solidFill>
              </a:rPr>
              <a:t>Znamení moci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46314" y="1600200"/>
            <a:ext cx="5709862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46314" y="1600200"/>
            <a:ext cx="4125686" cy="499715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90000"/>
              </a:lnSpc>
            </a:pPr>
            <a:r>
              <a:rPr lang="cs-CZ" sz="1600" dirty="0">
                <a:solidFill>
                  <a:schemeClr val="tx1"/>
                </a:solidFill>
                <a:latin typeface="Segoe Print" pitchFamily="2" charset="0"/>
              </a:rPr>
              <a:t>A v té chvíli</a:t>
            </a:r>
          </a:p>
          <a:p>
            <a:pPr algn="l">
              <a:lnSpc>
                <a:spcPct val="90000"/>
              </a:lnSpc>
            </a:pPr>
            <a:r>
              <a:rPr lang="cs-CZ" sz="1600" dirty="0">
                <a:solidFill>
                  <a:schemeClr val="tx1"/>
                </a:solidFill>
                <a:latin typeface="Segoe Print" pitchFamily="2" charset="0"/>
              </a:rPr>
              <a:t>já se zděsil</a:t>
            </a:r>
          </a:p>
          <a:p>
            <a:pPr algn="l">
              <a:lnSpc>
                <a:spcPct val="90000"/>
              </a:lnSpc>
            </a:pPr>
            <a:r>
              <a:rPr lang="cs-CZ" sz="1600" dirty="0">
                <a:solidFill>
                  <a:schemeClr val="tx1"/>
                </a:solidFill>
                <a:latin typeface="Segoe Print" pitchFamily="2" charset="0"/>
              </a:rPr>
              <a:t>co se to stalo s člověkem</a:t>
            </a:r>
          </a:p>
          <a:p>
            <a:pPr algn="l">
              <a:lnSpc>
                <a:spcPct val="90000"/>
              </a:lnSpc>
            </a:pPr>
            <a:r>
              <a:rPr lang="cs-CZ" sz="1600" dirty="0">
                <a:solidFill>
                  <a:schemeClr val="tx1"/>
                </a:solidFill>
                <a:latin typeface="Segoe Print" pitchFamily="2" charset="0"/>
              </a:rPr>
              <a:t>co se to stalo s jeho tváří</a:t>
            </a:r>
          </a:p>
          <a:p>
            <a:pPr algn="l">
              <a:lnSpc>
                <a:spcPct val="90000"/>
              </a:lnSpc>
            </a:pPr>
            <a:r>
              <a:rPr lang="cs-CZ" sz="1600" dirty="0">
                <a:solidFill>
                  <a:schemeClr val="tx1"/>
                </a:solidFill>
                <a:latin typeface="Segoe Print" pitchFamily="2" charset="0"/>
              </a:rPr>
              <a:t>ve které, jak jsem viděl, se neobráželo sebeméně</a:t>
            </a:r>
          </a:p>
          <a:p>
            <a:pPr algn="l">
              <a:lnSpc>
                <a:spcPct val="90000"/>
              </a:lnSpc>
            </a:pPr>
            <a:r>
              <a:rPr lang="cs-CZ" sz="1600" dirty="0">
                <a:solidFill>
                  <a:schemeClr val="tx1"/>
                </a:solidFill>
                <a:latin typeface="Segoe Print" pitchFamily="2" charset="0"/>
              </a:rPr>
              <a:t>z dvanácté hodiny historie, jež měla nastat</a:t>
            </a:r>
          </a:p>
          <a:p>
            <a:pPr algn="l">
              <a:lnSpc>
                <a:spcPct val="90000"/>
              </a:lnSpc>
            </a:pPr>
            <a:r>
              <a:rPr lang="cs-CZ" sz="1600" dirty="0">
                <a:solidFill>
                  <a:schemeClr val="tx1"/>
                </a:solidFill>
                <a:latin typeface="Segoe Print" pitchFamily="2" charset="0"/>
              </a:rPr>
              <a:t>Přesně tak, jak si to přáli hlasatelé Šťastného Živočicha</a:t>
            </a:r>
          </a:p>
          <a:p>
            <a:pPr algn="l">
              <a:lnSpc>
                <a:spcPct val="90000"/>
              </a:lnSpc>
            </a:pPr>
            <a:r>
              <a:rPr lang="cs-CZ" sz="1600" dirty="0">
                <a:solidFill>
                  <a:schemeClr val="tx1"/>
                </a:solidFill>
                <a:latin typeface="Segoe Print" pitchFamily="2" charset="0"/>
              </a:rPr>
              <a:t>bylo prázdno před očima a bylo prázdno za očima</a:t>
            </a:r>
          </a:p>
          <a:p>
            <a:pPr algn="l">
              <a:lnSpc>
                <a:spcPct val="90000"/>
              </a:lnSpc>
            </a:pPr>
            <a:r>
              <a:rPr lang="cs-CZ" sz="1600" dirty="0">
                <a:solidFill>
                  <a:schemeClr val="tx1"/>
                </a:solidFill>
                <a:latin typeface="Segoe Print" pitchFamily="2" charset="0"/>
              </a:rPr>
              <a:t>Vychvalování zubní pasty se neslo jak rouhání</a:t>
            </a:r>
          </a:p>
          <a:p>
            <a:pPr algn="l">
              <a:lnSpc>
                <a:spcPct val="90000"/>
              </a:lnSpc>
            </a:pPr>
            <a:r>
              <a:rPr lang="cs-CZ" sz="1600" dirty="0">
                <a:solidFill>
                  <a:schemeClr val="tx1"/>
                </a:solidFill>
                <a:latin typeface="Segoe Print" pitchFamily="2" charset="0"/>
              </a:rPr>
              <a:t>v samém sousedství chrámů, jejichž zvonům</a:t>
            </a:r>
          </a:p>
          <a:p>
            <a:pPr algn="l">
              <a:lnSpc>
                <a:spcPct val="90000"/>
              </a:lnSpc>
            </a:pPr>
            <a:r>
              <a:rPr lang="cs-CZ" sz="1600" dirty="0">
                <a:solidFill>
                  <a:schemeClr val="tx1"/>
                </a:solidFill>
                <a:latin typeface="Segoe Print" pitchFamily="2" charset="0"/>
              </a:rPr>
              <a:t>a jejichž varhanám bylo z nedopatření ještě dopřáno</a:t>
            </a:r>
          </a:p>
          <a:p>
            <a:pPr algn="l">
              <a:lnSpc>
                <a:spcPct val="90000"/>
              </a:lnSpc>
            </a:pPr>
            <a:r>
              <a:rPr lang="cs-CZ" sz="1600" dirty="0">
                <a:solidFill>
                  <a:schemeClr val="tx1"/>
                </a:solidFill>
                <a:latin typeface="Segoe Print" pitchFamily="2" charset="0"/>
              </a:rPr>
              <a:t>úpět a </a:t>
            </a:r>
            <a:r>
              <a:rPr lang="cs-CZ" sz="1600" dirty="0" smtClean="0">
                <a:solidFill>
                  <a:schemeClr val="tx1"/>
                </a:solidFill>
                <a:latin typeface="Segoe Print" pitchFamily="2" charset="0"/>
              </a:rPr>
              <a:t>oslavovat</a:t>
            </a:r>
            <a:endParaRPr lang="cs-CZ" sz="1600" dirty="0">
              <a:solidFill>
                <a:schemeClr val="tx1"/>
              </a:solidFill>
              <a:latin typeface="Segoe Print" pitchFamily="2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726360" y="2852936"/>
            <a:ext cx="3960440" cy="34717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lang="cs-CZ" sz="1600" dirty="0">
                <a:latin typeface="Segoe Print" pitchFamily="2" charset="0"/>
              </a:rPr>
              <a:t>Sem tam se někdo pokřižoval</a:t>
            </a:r>
          </a:p>
          <a:p>
            <a:pPr>
              <a:lnSpc>
                <a:spcPct val="90000"/>
              </a:lnSpc>
            </a:pPr>
            <a:r>
              <a:rPr lang="cs-CZ" sz="1600" dirty="0">
                <a:latin typeface="Segoe Print" pitchFamily="2" charset="0"/>
              </a:rPr>
              <a:t>ale pořád nebylo ještě jisto</a:t>
            </a:r>
          </a:p>
          <a:p>
            <a:pPr>
              <a:lnSpc>
                <a:spcPct val="90000"/>
              </a:lnSpc>
            </a:pPr>
            <a:r>
              <a:rPr lang="cs-CZ" sz="1600" dirty="0">
                <a:latin typeface="Segoe Print" pitchFamily="2" charset="0"/>
              </a:rPr>
              <a:t>zda je to kříž na počátku čehosi nového</a:t>
            </a:r>
          </a:p>
          <a:p>
            <a:pPr>
              <a:lnSpc>
                <a:spcPct val="90000"/>
              </a:lnSpc>
            </a:pPr>
            <a:r>
              <a:rPr lang="cs-CZ" sz="1600" dirty="0">
                <a:latin typeface="Segoe Print" pitchFamily="2" charset="0"/>
              </a:rPr>
              <a:t>nebo zda podle všeho</a:t>
            </a:r>
          </a:p>
          <a:p>
            <a:pPr>
              <a:lnSpc>
                <a:spcPct val="90000"/>
              </a:lnSpc>
            </a:pPr>
            <a:r>
              <a:rPr lang="cs-CZ" sz="1600" dirty="0">
                <a:latin typeface="Segoe Print" pitchFamily="2" charset="0"/>
              </a:rPr>
              <a:t>Křižování bude potřeba opakovat</a:t>
            </a:r>
          </a:p>
          <a:p>
            <a:pPr>
              <a:lnSpc>
                <a:spcPct val="90000"/>
              </a:lnSpc>
            </a:pPr>
            <a:r>
              <a:rPr lang="cs-CZ" sz="1600" dirty="0">
                <a:latin typeface="Segoe Print" pitchFamily="2" charset="0"/>
              </a:rPr>
              <a:t>Nebyli studení a nebyli horcí</a:t>
            </a:r>
          </a:p>
          <a:p>
            <a:pPr>
              <a:lnSpc>
                <a:spcPct val="90000"/>
              </a:lnSpc>
            </a:pPr>
            <a:r>
              <a:rPr lang="cs-CZ" sz="1600" dirty="0">
                <a:latin typeface="Segoe Print" pitchFamily="2" charset="0"/>
              </a:rPr>
              <a:t>Odporná příchuť vlažnosti nutila Boží Ústa</a:t>
            </a:r>
          </a:p>
          <a:p>
            <a:pPr>
              <a:lnSpc>
                <a:spcPct val="90000"/>
              </a:lnSpc>
            </a:pPr>
            <a:r>
              <a:rPr lang="cs-CZ" sz="1600" dirty="0">
                <a:latin typeface="Segoe Print" pitchFamily="2" charset="0"/>
              </a:rPr>
              <a:t>s hněvem je vyplivovat</a:t>
            </a:r>
          </a:p>
          <a:p>
            <a:pPr>
              <a:lnSpc>
                <a:spcPct val="90000"/>
              </a:lnSpc>
            </a:pPr>
            <a:r>
              <a:rPr lang="cs-CZ" sz="1600" dirty="0">
                <a:latin typeface="Segoe Print" pitchFamily="2" charset="0"/>
              </a:rPr>
              <a:t>do stále větší opuštěnosti</a:t>
            </a:r>
          </a:p>
          <a:p>
            <a:pPr>
              <a:lnSpc>
                <a:spcPct val="90000"/>
              </a:lnSpc>
            </a:pPr>
            <a:r>
              <a:rPr lang="cs-CZ" sz="1600" dirty="0">
                <a:latin typeface="Segoe Print" pitchFamily="2" charset="0"/>
              </a:rPr>
              <a:t>té ohrady času vždy mezi dvěma převraty</a:t>
            </a:r>
          </a:p>
          <a:p>
            <a:pPr>
              <a:lnSpc>
                <a:spcPct val="90000"/>
              </a:lnSpc>
            </a:pPr>
            <a:r>
              <a:rPr lang="cs-CZ" sz="1600" dirty="0">
                <a:latin typeface="Segoe Print" pitchFamily="2" charset="0"/>
              </a:rPr>
              <a:t>ve kterých se nepřevrátilo vůbec nic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97980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Tvorba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46314" y="1600200"/>
            <a:ext cx="5709862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755576" y="1600200"/>
            <a:ext cx="5400600" cy="4997152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90000"/>
              </a:lnSpc>
            </a:pPr>
            <a:r>
              <a:rPr lang="cs-CZ" sz="3600" b="1" dirty="0" smtClean="0">
                <a:solidFill>
                  <a:schemeClr val="tx1"/>
                </a:solidFill>
              </a:rPr>
              <a:t>Znamení moci</a:t>
            </a:r>
          </a:p>
          <a:p>
            <a:pPr marL="571500" indent="-5715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600" dirty="0" smtClean="0">
                <a:solidFill>
                  <a:schemeClr val="tx1"/>
                </a:solidFill>
              </a:rPr>
              <a:t>vznikla </a:t>
            </a:r>
            <a:r>
              <a:rPr lang="cs-CZ" sz="3600" dirty="0">
                <a:solidFill>
                  <a:schemeClr val="tx1"/>
                </a:solidFill>
              </a:rPr>
              <a:t>těsně před zatčením, vrchol tvorby, vycházela v exilu, u nás až po roce 1989. Ukazuje zhoubnost stalinského systému, totality, </a:t>
            </a:r>
            <a:r>
              <a:rPr lang="cs-CZ" sz="3600" dirty="0" smtClean="0">
                <a:solidFill>
                  <a:schemeClr val="tx1"/>
                </a:solidFill>
              </a:rPr>
              <a:t>odlidštění </a:t>
            </a:r>
            <a:r>
              <a:rPr lang="cs-CZ" sz="3600" dirty="0">
                <a:solidFill>
                  <a:schemeClr val="tx1"/>
                </a:solidFill>
              </a:rPr>
              <a:t>a ztrátu morálních hodnot.</a:t>
            </a:r>
          </a:p>
          <a:p>
            <a:pPr algn="l">
              <a:lnSpc>
                <a:spcPct val="90000"/>
              </a:lnSpc>
            </a:pPr>
            <a:r>
              <a:rPr lang="cs-CZ" sz="3600" b="1" dirty="0">
                <a:solidFill>
                  <a:schemeClr val="tx1"/>
                </a:solidFill>
              </a:rPr>
              <a:t>Rouška Veroničina</a:t>
            </a:r>
          </a:p>
          <a:p>
            <a:pPr marL="571500" indent="-5715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600" dirty="0">
                <a:solidFill>
                  <a:schemeClr val="tx1"/>
                </a:solidFill>
              </a:rPr>
              <a:t>Básně z vězení- uspořádal jeho </a:t>
            </a:r>
            <a:r>
              <a:rPr lang="cs-CZ" sz="3600" dirty="0" smtClean="0">
                <a:solidFill>
                  <a:schemeClr val="tx1"/>
                </a:solidFill>
              </a:rPr>
              <a:t>spoluvězeň </a:t>
            </a:r>
            <a:r>
              <a:rPr lang="cs-CZ" sz="3600" dirty="0">
                <a:solidFill>
                  <a:schemeClr val="tx1"/>
                </a:solidFill>
              </a:rPr>
              <a:t>Bedřich Fučík</a:t>
            </a:r>
          </a:p>
          <a:p>
            <a:pPr algn="l">
              <a:lnSpc>
                <a:spcPct val="90000"/>
              </a:lnSpc>
            </a:pPr>
            <a:r>
              <a:rPr lang="cs-CZ" sz="3600" b="1" dirty="0">
                <a:solidFill>
                  <a:schemeClr val="tx1"/>
                </a:solidFill>
              </a:rPr>
              <a:t>Čtyři </a:t>
            </a:r>
            <a:r>
              <a:rPr lang="cs-CZ" sz="3600" b="1" dirty="0" smtClean="0">
                <a:solidFill>
                  <a:schemeClr val="tx1"/>
                </a:solidFill>
              </a:rPr>
              <a:t>léta</a:t>
            </a:r>
          </a:p>
          <a:p>
            <a:pPr marL="571500" indent="-5715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600" dirty="0" smtClean="0">
                <a:solidFill>
                  <a:schemeClr val="tx1"/>
                </a:solidFill>
              </a:rPr>
              <a:t>poprvé </a:t>
            </a:r>
            <a:r>
              <a:rPr lang="cs-CZ" sz="3600" dirty="0">
                <a:solidFill>
                  <a:schemeClr val="tx1"/>
                </a:solidFill>
              </a:rPr>
              <a:t>a také naposled se objevují výčitky Bohu, a to za smrt dětí. sbírka zůstala </a:t>
            </a:r>
            <a:r>
              <a:rPr lang="cs-CZ" sz="3600" dirty="0" smtClean="0">
                <a:solidFill>
                  <a:schemeClr val="tx1"/>
                </a:solidFill>
              </a:rPr>
              <a:t>nedokončena</a:t>
            </a:r>
            <a:endParaRPr lang="cs-CZ" sz="3600" dirty="0">
              <a:solidFill>
                <a:schemeClr val="tx1"/>
              </a:solidFill>
            </a:endParaRPr>
          </a:p>
          <a:p>
            <a:pPr algn="l">
              <a:lnSpc>
                <a:spcPct val="90000"/>
              </a:lnSpc>
            </a:pPr>
            <a:r>
              <a:rPr lang="cs-CZ" sz="3600" b="1" dirty="0">
                <a:solidFill>
                  <a:schemeClr val="tx1"/>
                </a:solidFill>
              </a:rPr>
              <a:t>Dům </a:t>
            </a:r>
            <a:r>
              <a:rPr lang="cs-CZ" sz="3600" b="1" dirty="0" smtClean="0">
                <a:solidFill>
                  <a:schemeClr val="tx1"/>
                </a:solidFill>
              </a:rPr>
              <a:t>strach</a:t>
            </a:r>
          </a:p>
          <a:p>
            <a:pPr marL="571500" indent="-5715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600" dirty="0" smtClean="0">
                <a:solidFill>
                  <a:schemeClr val="tx1"/>
                </a:solidFill>
              </a:rPr>
              <a:t>verše </a:t>
            </a:r>
            <a:r>
              <a:rPr lang="cs-CZ" sz="3600" dirty="0">
                <a:solidFill>
                  <a:schemeClr val="tx1"/>
                </a:solidFill>
              </a:rPr>
              <a:t>z vězení</a:t>
            </a:r>
          </a:p>
        </p:txBody>
      </p:sp>
      <p:pic>
        <p:nvPicPr>
          <p:cNvPr id="3074" name="Picture 2" descr="http://antikvariatpodebrady.cz/files/8845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1754"/>
          <a:stretch/>
        </p:blipFill>
        <p:spPr bwMode="auto">
          <a:xfrm>
            <a:off x="6064928" y="2454931"/>
            <a:ext cx="2794218" cy="3287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6372200" y="6021288"/>
            <a:ext cx="187220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/>
              <a:t>http://antikvariatpodebrady.cz/files/8845.jpg</a:t>
            </a:r>
          </a:p>
        </p:txBody>
      </p:sp>
    </p:spTree>
    <p:extLst>
      <p:ext uri="{BB962C8B-B14F-4D97-AF65-F5344CB8AC3E}">
        <p14:creationId xmlns:p14="http://schemas.microsoft.com/office/powerpoint/2010/main" xmlns="" val="3058234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Dům strach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46314" y="1600200"/>
            <a:ext cx="5709862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6146" name="Picture 2" descr="http://nd01.jxs.cz/019/590/66cfe50e05_42478235_o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6314" y="1569165"/>
            <a:ext cx="2787153" cy="20903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Zástupný symbol pro obsah 2"/>
          <p:cNvSpPr txBox="1">
            <a:spLocks/>
          </p:cNvSpPr>
          <p:nvPr/>
        </p:nvSpPr>
        <p:spPr>
          <a:xfrm>
            <a:off x="2339752" y="3068960"/>
            <a:ext cx="6624736" cy="3672408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3400" dirty="0">
                <a:solidFill>
                  <a:schemeClr val="tx1"/>
                </a:solidFill>
                <a:latin typeface="Segoe Print" pitchFamily="2" charset="0"/>
              </a:rPr>
              <a:t>...Srkám ty hlasy mřížemi cezené</a:t>
            </a:r>
            <a:br>
              <a:rPr lang="cs-CZ" sz="3400" dirty="0">
                <a:solidFill>
                  <a:schemeClr val="tx1"/>
                </a:solidFill>
                <a:latin typeface="Segoe Print" pitchFamily="2" charset="0"/>
              </a:rPr>
            </a:br>
            <a:r>
              <a:rPr lang="cs-CZ" sz="3400" dirty="0">
                <a:solidFill>
                  <a:schemeClr val="tx1"/>
                </a:solidFill>
                <a:latin typeface="Segoe Print" pitchFamily="2" charset="0"/>
              </a:rPr>
              <a:t>Srkám žal žalářní. Ruce zdvihám. Přátelům vzkazuji tam venku,</a:t>
            </a:r>
            <a:br>
              <a:rPr lang="cs-CZ" sz="3400" dirty="0">
                <a:solidFill>
                  <a:schemeClr val="tx1"/>
                </a:solidFill>
                <a:latin typeface="Segoe Print" pitchFamily="2" charset="0"/>
              </a:rPr>
            </a:br>
            <a:r>
              <a:rPr lang="cs-CZ" sz="3400" dirty="0">
                <a:solidFill>
                  <a:schemeClr val="tx1"/>
                </a:solidFill>
                <a:latin typeface="Segoe Print" pitchFamily="2" charset="0"/>
              </a:rPr>
              <a:t>aby pili, dokud je čas. Aby pili to víno slunečné,</a:t>
            </a:r>
            <a:br>
              <a:rPr lang="cs-CZ" sz="3400" dirty="0">
                <a:solidFill>
                  <a:schemeClr val="tx1"/>
                </a:solidFill>
                <a:latin typeface="Segoe Print" pitchFamily="2" charset="0"/>
              </a:rPr>
            </a:br>
            <a:r>
              <a:rPr lang="cs-CZ" sz="3400" dirty="0">
                <a:solidFill>
                  <a:schemeClr val="tx1"/>
                </a:solidFill>
                <a:latin typeface="Segoe Print" pitchFamily="2" charset="0"/>
              </a:rPr>
              <a:t>jímž obzory přetékají. Neboť nevědí, jaká tma,</a:t>
            </a:r>
            <a:br>
              <a:rPr lang="cs-CZ" sz="3400" dirty="0">
                <a:solidFill>
                  <a:schemeClr val="tx1"/>
                </a:solidFill>
                <a:latin typeface="Segoe Print" pitchFamily="2" charset="0"/>
              </a:rPr>
            </a:br>
            <a:r>
              <a:rPr lang="cs-CZ" sz="3400" dirty="0">
                <a:solidFill>
                  <a:schemeClr val="tx1"/>
                </a:solidFill>
                <a:latin typeface="Segoe Print" pitchFamily="2" charset="0"/>
              </a:rPr>
              <a:t>jaká hrozná tma očekává je vbrzku snad,</a:t>
            </a:r>
            <a:br>
              <a:rPr lang="cs-CZ" sz="3400" dirty="0">
                <a:solidFill>
                  <a:schemeClr val="tx1"/>
                </a:solidFill>
                <a:latin typeface="Segoe Print" pitchFamily="2" charset="0"/>
              </a:rPr>
            </a:br>
            <a:r>
              <a:rPr lang="cs-CZ" sz="3400" dirty="0">
                <a:solidFill>
                  <a:schemeClr val="tx1"/>
                </a:solidFill>
                <a:latin typeface="Segoe Print" pitchFamily="2" charset="0"/>
              </a:rPr>
              <a:t>zda nebudou úpět po slunci...</a:t>
            </a:r>
          </a:p>
          <a:p>
            <a:r>
              <a:rPr lang="cs-CZ" sz="3400" dirty="0">
                <a:solidFill>
                  <a:schemeClr val="tx1"/>
                </a:solidFill>
                <a:latin typeface="Segoe Print" pitchFamily="2" charset="0"/>
              </a:rPr>
              <a:t>...A pískají vlaky tak divoce a krásně, divoce vzdáleně,</a:t>
            </a:r>
            <a:br>
              <a:rPr lang="cs-CZ" sz="3400" dirty="0">
                <a:solidFill>
                  <a:schemeClr val="tx1"/>
                </a:solidFill>
                <a:latin typeface="Segoe Print" pitchFamily="2" charset="0"/>
              </a:rPr>
            </a:br>
            <a:r>
              <a:rPr lang="cs-CZ" sz="3400" dirty="0">
                <a:solidFill>
                  <a:schemeClr val="tx1"/>
                </a:solidFill>
                <a:latin typeface="Segoe Print" pitchFamily="2" charset="0"/>
              </a:rPr>
              <a:t>jak po mostě přejíždějí a po mostě odjíždějí</a:t>
            </a:r>
            <a:br>
              <a:rPr lang="cs-CZ" sz="3400" dirty="0">
                <a:solidFill>
                  <a:schemeClr val="tx1"/>
                </a:solidFill>
                <a:latin typeface="Segoe Print" pitchFamily="2" charset="0"/>
              </a:rPr>
            </a:br>
            <a:r>
              <a:rPr lang="cs-CZ" sz="3400" dirty="0">
                <a:solidFill>
                  <a:schemeClr val="tx1"/>
                </a:solidFill>
                <a:latin typeface="Segoe Print" pitchFamily="2" charset="0"/>
              </a:rPr>
              <a:t>z toho města snů nad řekou</a:t>
            </a:r>
            <a:br>
              <a:rPr lang="cs-CZ" sz="3400" dirty="0">
                <a:solidFill>
                  <a:schemeClr val="tx1"/>
                </a:solidFill>
                <a:latin typeface="Segoe Print" pitchFamily="2" charset="0"/>
              </a:rPr>
            </a:br>
            <a:r>
              <a:rPr lang="cs-CZ" sz="3400" dirty="0">
                <a:solidFill>
                  <a:schemeClr val="tx1"/>
                </a:solidFill>
                <a:latin typeface="Segoe Print" pitchFamily="2" charset="0"/>
              </a:rPr>
              <a:t>opodál dětství mého</a:t>
            </a:r>
          </a:p>
          <a:p>
            <a:pPr>
              <a:lnSpc>
                <a:spcPct val="90000"/>
              </a:lnSpc>
            </a:pPr>
            <a:endParaRPr lang="cs-CZ" sz="3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32450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Tvorba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46314" y="1600200"/>
            <a:ext cx="5709862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3292082" y="1600200"/>
            <a:ext cx="5400600" cy="4997152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90000"/>
              </a:lnSpc>
            </a:pPr>
            <a:r>
              <a:rPr lang="cs-CZ" sz="3600" b="1" dirty="0" smtClean="0">
                <a:solidFill>
                  <a:schemeClr val="tx1"/>
                </a:solidFill>
              </a:rPr>
              <a:t>Rouška Veroničina</a:t>
            </a:r>
          </a:p>
          <a:p>
            <a:pPr marL="571500" indent="-5715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600" dirty="0" smtClean="0">
                <a:solidFill>
                  <a:schemeClr val="tx1"/>
                </a:solidFill>
              </a:rPr>
              <a:t>Básně z vězení- uspořádal jeho spoluvězeň Bedřich Fučík</a:t>
            </a:r>
          </a:p>
          <a:p>
            <a:pPr algn="l">
              <a:lnSpc>
                <a:spcPct val="90000"/>
              </a:lnSpc>
            </a:pPr>
            <a:r>
              <a:rPr lang="cs-CZ" sz="3600" b="1" dirty="0" smtClean="0">
                <a:solidFill>
                  <a:schemeClr val="tx1"/>
                </a:solidFill>
              </a:rPr>
              <a:t>Čtyři léta</a:t>
            </a:r>
          </a:p>
          <a:p>
            <a:pPr marL="571500" indent="-5715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600" dirty="0" smtClean="0">
                <a:solidFill>
                  <a:schemeClr val="tx1"/>
                </a:solidFill>
              </a:rPr>
              <a:t>poprvé a také naposled se objevují výčitky Bohu, a to za smrt dětí. sbírka zůstala nedokončena</a:t>
            </a:r>
          </a:p>
          <a:p>
            <a:pPr algn="l">
              <a:lnSpc>
                <a:spcPct val="90000"/>
              </a:lnSpc>
            </a:pPr>
            <a:r>
              <a:rPr lang="cs-CZ" sz="3600" b="1" dirty="0" smtClean="0">
                <a:solidFill>
                  <a:schemeClr val="tx1"/>
                </a:solidFill>
              </a:rPr>
              <a:t>Dům strach</a:t>
            </a:r>
          </a:p>
          <a:p>
            <a:pPr marL="571500" indent="-5715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600" dirty="0" smtClean="0">
                <a:solidFill>
                  <a:schemeClr val="tx1"/>
                </a:solidFill>
              </a:rPr>
              <a:t>verše z vězení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2050" name="Picture 2" descr="http://knihy.abz.cz/imgs/products/img_307447_main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6890" b="6724"/>
          <a:stretch/>
        </p:blipFill>
        <p:spPr bwMode="auto">
          <a:xfrm>
            <a:off x="462472" y="2122714"/>
            <a:ext cx="2549249" cy="3483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5877272"/>
            <a:ext cx="2400161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00" dirty="0"/>
              <a:t>http://im9.cz/iR/importprodukt-orig/387/387b00090c3fd02d44961a85ab1a6472--mmf250x250.jpg</a:t>
            </a:r>
          </a:p>
        </p:txBody>
      </p:sp>
    </p:spTree>
    <p:extLst>
      <p:ext uri="{BB962C8B-B14F-4D97-AF65-F5344CB8AC3E}">
        <p14:creationId xmlns:p14="http://schemas.microsoft.com/office/powerpoint/2010/main" xmlns="" val="2341444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odhalení pamětní desky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46314" y="1600200"/>
            <a:ext cx="5709862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41445" y="3263016"/>
            <a:ext cx="3117574" cy="1200329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>
                <a:hlinkClick r:id="rId3"/>
              </a:rPr>
              <a:t>Znojemský Deník:</a:t>
            </a:r>
          </a:p>
          <a:p>
            <a:r>
              <a:rPr lang="cs-CZ" dirty="0" smtClean="0">
                <a:hlinkClick r:id="rId3"/>
              </a:rPr>
              <a:t>Syn Jana Zahradníčka odhaluje desku ve věznici ve Znojmě, kde byl jeho otec vězněn.</a:t>
            </a:r>
            <a:endParaRPr lang="cs-CZ" dirty="0"/>
          </a:p>
        </p:txBody>
      </p:sp>
      <p:pic>
        <p:nvPicPr>
          <p:cNvPr id="1026" name="Picture 2" descr="Soubor:Jan Zahradní&amp;ccaron;ek, signature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538620">
            <a:off x="3846013" y="3773942"/>
            <a:ext cx="5250160" cy="1725991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67738" y="5655731"/>
            <a:ext cx="253062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" dirty="0"/>
              <a:t>http://upload.wikimedia.org/wikipedia/commons/0/09/Jan_Zahradn%C3%AD%C4%8Dek,_signature.jpg</a:t>
            </a:r>
          </a:p>
        </p:txBody>
      </p:sp>
    </p:spTree>
    <p:extLst>
      <p:ext uri="{BB962C8B-B14F-4D97-AF65-F5344CB8AC3E}">
        <p14:creationId xmlns:p14="http://schemas.microsoft.com/office/powerpoint/2010/main" xmlns="" val="1941637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Otázky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46314" y="1600200"/>
            <a:ext cx="5709862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67544" y="1600200"/>
            <a:ext cx="8225138" cy="49971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600" dirty="0" smtClean="0">
                <a:solidFill>
                  <a:schemeClr val="tx1"/>
                </a:solidFill>
              </a:rPr>
              <a:t>Proč byl Jan Zahradníček vězněn?</a:t>
            </a:r>
            <a:endParaRPr lang="cs-CZ" sz="3600" dirty="0" smtClean="0">
              <a:solidFill>
                <a:schemeClr val="tx1"/>
              </a:solidFill>
            </a:endParaRPr>
          </a:p>
          <a:p>
            <a:pPr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600" dirty="0" smtClean="0">
                <a:solidFill>
                  <a:schemeClr val="tx1"/>
                </a:solidFill>
              </a:rPr>
              <a:t>Co ovlivnilo jeho ranou tvorbu?</a:t>
            </a:r>
          </a:p>
          <a:p>
            <a:pPr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600" dirty="0" smtClean="0">
                <a:solidFill>
                  <a:schemeClr val="tx1"/>
                </a:solidFill>
              </a:rPr>
              <a:t>Ve které sbírce překonává smutek a deprese?</a:t>
            </a:r>
          </a:p>
          <a:p>
            <a:pPr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600" dirty="0" smtClean="0">
                <a:solidFill>
                  <a:schemeClr val="tx1"/>
                </a:solidFill>
              </a:rPr>
              <a:t>Jak hodnotí poválečné směřování Československa?</a:t>
            </a:r>
          </a:p>
          <a:p>
            <a:pPr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600" dirty="0" smtClean="0">
                <a:solidFill>
                  <a:schemeClr val="tx1"/>
                </a:solidFill>
              </a:rPr>
              <a:t>Jaké je téma sbírky La </a:t>
            </a:r>
            <a:r>
              <a:rPr lang="cs-CZ" sz="3600" dirty="0" err="1" smtClean="0">
                <a:solidFill>
                  <a:schemeClr val="tx1"/>
                </a:solidFill>
              </a:rPr>
              <a:t>Saletta</a:t>
            </a:r>
            <a:r>
              <a:rPr lang="cs-CZ" sz="3600" dirty="0" smtClean="0">
                <a:solidFill>
                  <a:schemeClr val="tx1"/>
                </a:solidFill>
              </a:rPr>
              <a:t>?</a:t>
            </a:r>
          </a:p>
          <a:p>
            <a:pPr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600" dirty="0" smtClean="0">
                <a:solidFill>
                  <a:schemeClr val="tx1"/>
                </a:solidFill>
              </a:rPr>
              <a:t>Kde psal sbírku Dům strach?</a:t>
            </a:r>
          </a:p>
          <a:p>
            <a:pPr algn="l">
              <a:lnSpc>
                <a:spcPct val="90000"/>
              </a:lnSpc>
            </a:pPr>
            <a:endParaRPr lang="cs-CZ" sz="36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41444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452437" y="1700808"/>
            <a:ext cx="8229600" cy="4525963"/>
          </a:xfrm>
          <a:prstGeom prst="rect">
            <a:avLst/>
          </a:prstGeom>
        </p:spPr>
        <p:txBody>
          <a:bodyPr>
            <a:normAutofit fontScale="85000" lnSpcReduction="10000"/>
          </a:bodyPr>
          <a:lstStyle/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VLADIMÍR PROKOP. Přehled české literatury 20. století. 1. </a:t>
            </a:r>
            <a:r>
              <a:rPr lang="cs-CZ" sz="3200" dirty="0" err="1" smtClean="0"/>
              <a:t>vyd</a:t>
            </a:r>
            <a:r>
              <a:rPr lang="cs-CZ" sz="3200" dirty="0" smtClean="0"/>
              <a:t>. Karlovy Vary: </a:t>
            </a:r>
            <a:r>
              <a:rPr lang="cs-CZ" sz="3200" dirty="0" err="1" smtClean="0"/>
              <a:t>O</a:t>
            </a:r>
            <a:r>
              <a:rPr lang="cs-CZ" sz="3200" dirty="0" smtClean="0"/>
              <a:t>.K.soft, 2008. 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Literatura pro 3. ročník středních škol. 1. </a:t>
            </a:r>
            <a:r>
              <a:rPr lang="cs-CZ" sz="3200" dirty="0" err="1" smtClean="0"/>
              <a:t>vyd</a:t>
            </a:r>
            <a:r>
              <a:rPr lang="cs-CZ" sz="3200" dirty="0" smtClean="0"/>
              <a:t>. Brno: </a:t>
            </a:r>
            <a:r>
              <a:rPr lang="cs-CZ" sz="3200" dirty="0" err="1" smtClean="0"/>
              <a:t>Didaktis</a:t>
            </a:r>
            <a:r>
              <a:rPr lang="cs-CZ" sz="3200" dirty="0" smtClean="0"/>
              <a:t>, 2009. ISBN 978-80-7358-135-0.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Zdroje obrázků použitých knih citovány přímo v </a:t>
            </a:r>
            <a:r>
              <a:rPr lang="cs-CZ" sz="3200" dirty="0" smtClean="0"/>
              <a:t>textu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Fotografie </a:t>
            </a:r>
            <a:r>
              <a:rPr lang="cs-CZ" sz="3200" smtClean="0"/>
              <a:t>z archívu autorky</a:t>
            </a:r>
            <a:endParaRPr lang="cs-CZ" sz="3200" dirty="0" smtClean="0"/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JAN ZAHRADNÍČEK. </a:t>
            </a:r>
            <a:r>
              <a:rPr lang="cs-CZ" sz="3200" dirty="0" smtClean="0"/>
              <a:t>Znamení moci. </a:t>
            </a:r>
            <a:r>
              <a:rPr lang="cs-CZ" sz="3200" dirty="0" smtClean="0"/>
              <a:t>1. </a:t>
            </a:r>
            <a:r>
              <a:rPr lang="cs-CZ" sz="3200" dirty="0" err="1" smtClean="0"/>
              <a:t>vyd</a:t>
            </a:r>
            <a:r>
              <a:rPr lang="cs-CZ" sz="3200" dirty="0" smtClean="0"/>
              <a:t>. Praha: Vyšehrad, 1990. ISBN 8070210478, 9788070210475. 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JAN ZAHRADNÍČEK. </a:t>
            </a:r>
            <a:r>
              <a:rPr lang="cs-CZ" sz="3200" dirty="0" smtClean="0"/>
              <a:t>Dům strach. </a:t>
            </a:r>
            <a:r>
              <a:rPr lang="cs-CZ" sz="3200" dirty="0" smtClean="0"/>
              <a:t>Toronto: Sixty - </a:t>
            </a:r>
            <a:r>
              <a:rPr lang="cs-CZ" sz="3200" dirty="0" err="1" smtClean="0"/>
              <a:t>Eight</a:t>
            </a:r>
            <a:r>
              <a:rPr lang="cs-CZ" sz="3200" dirty="0" smtClean="0"/>
              <a:t> </a:t>
            </a:r>
            <a:r>
              <a:rPr lang="cs-CZ" sz="3200" dirty="0" err="1" smtClean="0"/>
              <a:t>Publishers</a:t>
            </a:r>
            <a:r>
              <a:rPr lang="cs-CZ" sz="3200" dirty="0" smtClean="0"/>
              <a:t>, 1981.</a:t>
            </a:r>
            <a:endParaRPr lang="cs-CZ" sz="3200" dirty="0" smtClean="0"/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endParaRPr lang="cs-CZ" sz="3200" dirty="0" smtClean="0"/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445435" y="556078"/>
            <a:ext cx="82296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400" b="1" dirty="0" smtClean="0"/>
              <a:t>Zdroje: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525" y="0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6" descr="logo_pruhl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9398" y="256721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68546017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203</TotalTime>
  <Words>952</Words>
  <Application>Microsoft Office PowerPoint</Application>
  <PresentationFormat>Předvádění na obrazovce (4:3)</PresentationFormat>
  <Paragraphs>137</Paragraphs>
  <Slides>16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Snímek 1</vt:lpstr>
      <vt:lpstr>   Jan Zahradníček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Lenka</dc:creator>
  <cp:lastModifiedBy>Lenka</cp:lastModifiedBy>
  <cp:revision>23</cp:revision>
  <dcterms:created xsi:type="dcterms:W3CDTF">2012-10-31T21:07:35Z</dcterms:created>
  <dcterms:modified xsi:type="dcterms:W3CDTF">2012-11-19T22:23:36Z</dcterms:modified>
</cp:coreProperties>
</file>