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2" r:id="rId2"/>
    <p:sldId id="256" r:id="rId3"/>
    <p:sldId id="257" r:id="rId4"/>
    <p:sldId id="258" r:id="rId5"/>
    <p:sldId id="261" r:id="rId6"/>
    <p:sldId id="263" r:id="rId7"/>
    <p:sldId id="288" r:id="rId8"/>
    <p:sldId id="287" r:id="rId9"/>
    <p:sldId id="264" r:id="rId10"/>
    <p:sldId id="289" r:id="rId11"/>
    <p:sldId id="290" r:id="rId12"/>
    <p:sldId id="291" r:id="rId13"/>
    <p:sldId id="294" r:id="rId14"/>
    <p:sldId id="293"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462" y="-5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8DA73F53-29FD-42D2-980B-7F82792FBFA1}" type="datetimeFigureOut">
              <a:rPr lang="cs-CZ" smtClean="0"/>
              <a:pPr/>
              <a:t>19.11.2012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DA73F53-29FD-42D2-980B-7F82792FBFA1}" type="datetimeFigureOut">
              <a:rPr lang="cs-CZ" smtClean="0"/>
              <a:pPr/>
              <a:t>19.11.2012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8DA73F53-29FD-42D2-980B-7F82792FBFA1}" type="datetimeFigureOut">
              <a:rPr lang="cs-CZ" smtClean="0"/>
              <a:pPr/>
              <a:t>19.11.2012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DA73F53-29FD-42D2-980B-7F82792FBFA1}" type="datetimeFigureOut">
              <a:rPr lang="cs-CZ" smtClean="0"/>
              <a:pPr/>
              <a:t>19.11.2012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DA73F53-29FD-42D2-980B-7F82792FBFA1}" type="datetimeFigureOut">
              <a:rPr lang="cs-CZ" smtClean="0"/>
              <a:pPr/>
              <a:t>19.11.2012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8DA73F53-29FD-42D2-980B-7F82792FBFA1}" type="datetimeFigureOut">
              <a:rPr lang="cs-CZ" smtClean="0"/>
              <a:pPr/>
              <a:t>19.11.2012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DA73F53-29FD-42D2-980B-7F82792FBFA1}" type="datetimeFigureOut">
              <a:rPr lang="cs-CZ" smtClean="0"/>
              <a:pPr/>
              <a:t>19.11.2012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8DA73F53-29FD-42D2-980B-7F82792FBFA1}" type="datetimeFigureOut">
              <a:rPr lang="cs-CZ" smtClean="0"/>
              <a:pPr/>
              <a:t>19.11.2012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8DA73F53-29FD-42D2-980B-7F82792FBFA1}" type="datetimeFigureOut">
              <a:rPr lang="cs-CZ" smtClean="0"/>
              <a:pPr/>
              <a:t>19.11.2012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DA73F53-29FD-42D2-980B-7F82792FBFA1}" type="datetimeFigureOut">
              <a:rPr lang="cs-CZ" smtClean="0"/>
              <a:pPr/>
              <a:t>19.11.2012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DA73F53-29FD-42D2-980B-7F82792FBFA1}" type="datetimeFigureOut">
              <a:rPr lang="cs-CZ" smtClean="0"/>
              <a:pPr/>
              <a:t>19.11.2012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3B63F21-CB92-42B5-9040-AD2B2B05D0D1}"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35000"/>
            <a:lum/>
          </a:blip>
          <a:srcRect/>
          <a:tile tx="0" ty="0" sx="100000" sy="100000" flip="none" algn="tl"/>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A73F53-29FD-42D2-980B-7F82792FBFA1}" type="datetimeFigureOut">
              <a:rPr lang="cs-CZ" smtClean="0"/>
              <a:pPr/>
              <a:t>19.11.2012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B63F21-CB92-42B5-9040-AD2B2B05D0D1}"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p:txBody>
          <a:bodyPr/>
          <a:lstStyle/>
          <a:p>
            <a:endParaRPr lang="cs-CZ" dirty="0"/>
          </a:p>
        </p:txBody>
      </p:sp>
      <p:graphicFrame>
        <p:nvGraphicFramePr>
          <p:cNvPr id="4" name="Group 40"/>
          <p:cNvGraphicFramePr>
            <a:graphicFrameLocks/>
          </p:cNvGraphicFramePr>
          <p:nvPr>
            <p:extLst>
              <p:ext uri="{D42A27DB-BD31-4B8C-83A1-F6EECF244321}">
                <p14:modId xmlns:p14="http://schemas.microsoft.com/office/powerpoint/2010/main" xmlns="" val="779081242"/>
              </p:ext>
            </p:extLst>
          </p:nvPr>
        </p:nvGraphicFramePr>
        <p:xfrm>
          <a:off x="468313" y="1268413"/>
          <a:ext cx="8229600" cy="4080196"/>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Česká literatura 20. století – </a:t>
                      </a:r>
                      <a:r>
                        <a:rPr kumimoji="0" lang="cs-CZ" sz="1800" b="0" i="0" u="none" strike="noStrike" cap="none" normalizeH="0" baseline="0" dirty="0" smtClean="0">
                          <a:ln>
                            <a:noFill/>
                          </a:ln>
                          <a:solidFill>
                            <a:srgbClr val="000000"/>
                          </a:solidFill>
                          <a:effectLst/>
                          <a:latin typeface="Arial" charset="0"/>
                          <a:cs typeface="Arial" charset="0"/>
                        </a:rPr>
                        <a:t>Konstantin Biebl</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Mgr. Lenka </a:t>
                      </a:r>
                      <a:r>
                        <a:rPr kumimoji="0" lang="cs-CZ" sz="1800" b="0" i="0" u="none" strike="noStrike" cap="none" normalizeH="0" baseline="0" dirty="0" err="1" smtClean="0">
                          <a:ln>
                            <a:noFill/>
                          </a:ln>
                          <a:solidFill>
                            <a:srgbClr val="000000"/>
                          </a:solidFill>
                          <a:effectLst/>
                          <a:latin typeface="Arial" charset="0"/>
                          <a:cs typeface="Arial" charset="0"/>
                        </a:rPr>
                        <a:t>Nečilová</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Česká literatura 20. století</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třetí</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19.11.2012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Konstantin Biebl, poetismus, surrealismus</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Prezentace je určena jako výklad do hodiny i jako materiál k samostudiu. Procvičovací cvičení lze použít jako test .</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Možnosti využití: promítání ve třídě</a:t>
                      </a:r>
                      <a:r>
                        <a:rPr kumimoji="0" lang="cs-CZ" sz="1200" b="0" i="0" u="none" strike="noStrike" cap="none" normalizeH="0" baseline="0" dirty="0" smtClean="0">
                          <a:ln>
                            <a:noFill/>
                          </a:ln>
                          <a:solidFill>
                            <a:schemeClr val="tx1"/>
                          </a:solidFill>
                          <a:effectLst/>
                          <a:latin typeface="Times New Roman" pitchFamily="18" charset="0"/>
                          <a:cs typeface="Times New Roman" pitchFamily="18" charset="0"/>
                        </a:rPr>
                        <a:t> při výkladu</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7200">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sp>
        <p:nvSpPr>
          <p:cNvPr id="5"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63713" y="5229225"/>
            <a:ext cx="6081712" cy="14859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15875"/>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 name="Picture 46" descr="logo_pruhl"/>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956550" y="260350"/>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4375408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effectLst>
            <a:glow rad="228600">
              <a:schemeClr val="accent2">
                <a:satMod val="175000"/>
                <a:alpha val="40000"/>
              </a:schemeClr>
            </a:glow>
          </a:effectLst>
        </p:spPr>
        <p:txBody>
          <a:bodyPr>
            <a:normAutofit/>
          </a:bodyPr>
          <a:lstStyle/>
          <a:p>
            <a:r>
              <a:rPr lang="cs-CZ" sz="7200" b="1" dirty="0" smtClean="0">
                <a:solidFill>
                  <a:schemeClr val="accent6">
                    <a:lumMod val="75000"/>
                  </a:schemeClr>
                </a:solidFill>
                <a:effectLst>
                  <a:outerShdw blurRad="38100" dist="38100" dir="2700000" algn="tl">
                    <a:srgbClr val="000000">
                      <a:alpha val="43137"/>
                    </a:srgbClr>
                  </a:outerShdw>
                </a:effectLst>
              </a:rPr>
              <a:t>Konstantin Biebl</a:t>
            </a:r>
            <a:endParaRPr lang="cs-CZ" sz="7200" b="1" dirty="0">
              <a:solidFill>
                <a:schemeClr val="accent6">
                  <a:lumMod val="75000"/>
                </a:schemeClr>
              </a:solidFill>
              <a:effectLst>
                <a:outerShdw blurRad="38100" dist="38100" dir="2700000" algn="tl">
                  <a:srgbClr val="000000">
                    <a:alpha val="43137"/>
                  </a:srgbClr>
                </a:outerShdw>
              </a:effectLst>
            </a:endParaRPr>
          </a:p>
        </p:txBody>
      </p:sp>
      <p:sp>
        <p:nvSpPr>
          <p:cNvPr id="3" name="Podnadpis 2"/>
          <p:cNvSpPr>
            <a:spLocks noGrp="1"/>
          </p:cNvSpPr>
          <p:nvPr>
            <p:ph type="subTitle" idx="1"/>
          </p:nvPr>
        </p:nvSpPr>
        <p:spPr/>
        <p:txBody>
          <a:bodyPr>
            <a:normAutofit/>
          </a:bodyPr>
          <a:lstStyle/>
          <a:p>
            <a:r>
              <a:rPr lang="cs-CZ" sz="4800" b="1" dirty="0">
                <a:solidFill>
                  <a:schemeClr val="accent6">
                    <a:lumMod val="75000"/>
                  </a:schemeClr>
                </a:solidFill>
                <a:effectLst>
                  <a:outerShdw blurRad="38100" dist="38100" dir="2700000" algn="tl">
                    <a:srgbClr val="000000">
                      <a:alpha val="43137"/>
                    </a:srgbClr>
                  </a:outerShdw>
                </a:effectLst>
                <a:latin typeface="+mj-lt"/>
                <a:ea typeface="+mj-ea"/>
                <a:cs typeface="+mj-cs"/>
              </a:rPr>
              <a:t>1898 - 1951</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lstStyle/>
          <a:p>
            <a:r>
              <a:rPr lang="cs-CZ" dirty="0" smtClean="0">
                <a:effectLst>
                  <a:outerShdw blurRad="38100" dist="38100" dir="2700000" algn="tl">
                    <a:srgbClr val="000000">
                      <a:alpha val="43137"/>
                    </a:srgbClr>
                  </a:outerShdw>
                </a:effectLst>
              </a:rPr>
              <a:t>Život</a:t>
            </a:r>
            <a:endParaRPr lang="cs-CZ"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57200" y="1600200"/>
            <a:ext cx="6059016" cy="5141168"/>
          </a:xfrm>
        </p:spPr>
        <p:txBody>
          <a:bodyPr>
            <a:normAutofit fontScale="85000" lnSpcReduction="20000"/>
          </a:bodyPr>
          <a:lstStyle/>
          <a:p>
            <a:r>
              <a:rPr lang="cs-CZ" dirty="0"/>
              <a:t>pocházel ze Slavětína u Loun</a:t>
            </a:r>
          </a:p>
          <a:p>
            <a:r>
              <a:rPr lang="cs-CZ" dirty="0"/>
              <a:t>po maturitě narukoval na haličskou frontu, kvůli tuberkulóze byl propuštěn. Po vyléčení složil maturitu, ale roku 1918 byl do války odveden znovu. Tentokrát se dostal až do Černé Hory. Zde byl zajat a odsouzen k smrti. Naštěstí se mu ale podařilo utéct a po skončení války se dostal domů</a:t>
            </a:r>
          </a:p>
          <a:p>
            <a:r>
              <a:rPr lang="cs-CZ" dirty="0"/>
              <a:t>v Praze vystudoval lékařskou fakultu, seznámil se s Wolkrem a stal se členem Devětsilu. Stává se také zakládajícím členem Skupiny surrealistů v ČR.</a:t>
            </a:r>
          </a:p>
          <a:p>
            <a:r>
              <a:rPr lang="cs-CZ" dirty="0"/>
              <a:t>1922 vstoupil do KSČ</a:t>
            </a:r>
          </a:p>
        </p:txBody>
      </p:sp>
      <p:pic>
        <p:nvPicPr>
          <p:cNvPr id="1026" name="Picture 2" descr="Soubor:Konstantin Biebel 1928.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372200" y="1988840"/>
            <a:ext cx="2435903" cy="3318918"/>
          </a:xfrm>
          <a:prstGeom prst="rect">
            <a:avLst/>
          </a:prstGeom>
          <a:noFill/>
          <a:extLst>
            <a:ext uri="{909E8E84-426E-40DD-AFC4-6F175D3DCCD1}">
              <a14:hiddenFill xmlns:a14="http://schemas.microsoft.com/office/drawing/2010/main" xmlns="">
                <a:solidFill>
                  <a:srgbClr val="FFFFFF"/>
                </a:solidFill>
              </a14:hiddenFill>
            </a:ext>
          </a:extLst>
        </p:spPr>
      </p:pic>
      <p:sp>
        <p:nvSpPr>
          <p:cNvPr id="5" name="Obdélník 4"/>
          <p:cNvSpPr/>
          <p:nvPr/>
        </p:nvSpPr>
        <p:spPr>
          <a:xfrm>
            <a:off x="7314191" y="5517232"/>
            <a:ext cx="1493912" cy="276999"/>
          </a:xfrm>
          <a:prstGeom prst="rect">
            <a:avLst/>
          </a:prstGeom>
        </p:spPr>
        <p:txBody>
          <a:bodyPr wrap="square">
            <a:spAutoFit/>
          </a:bodyPr>
          <a:lstStyle/>
          <a:p>
            <a:r>
              <a:rPr lang="cs-CZ" sz="600" dirty="0"/>
              <a:t>http://upload.wikimedia.org/wikipedia/commons/2/28/Konstantin_Biebel_1928.jpg</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vert="horz" lIns="91440" tIns="45720" rIns="91440" bIns="45720" rtlCol="0" anchor="ctr">
            <a:normAutofit/>
          </a:bodyPr>
          <a:lstStyle/>
          <a:p>
            <a:r>
              <a:rPr lang="cs-CZ" dirty="0" smtClean="0"/>
              <a:t>Život</a:t>
            </a:r>
            <a:endParaRPr lang="cs-CZ" dirty="0">
              <a:solidFill>
                <a:schemeClr val="dk1"/>
              </a:solidFill>
              <a:latin typeface="+mn-lt"/>
              <a:ea typeface="+mn-ea"/>
              <a:cs typeface="+mn-cs"/>
            </a:endParaRPr>
          </a:p>
        </p:txBody>
      </p:sp>
      <p:sp>
        <p:nvSpPr>
          <p:cNvPr id="3" name="Zástupný symbol pro obsah 2"/>
          <p:cNvSpPr>
            <a:spLocks noGrp="1"/>
          </p:cNvSpPr>
          <p:nvPr>
            <p:ph idx="1"/>
          </p:nvPr>
        </p:nvSpPr>
        <p:spPr>
          <a:xfrm>
            <a:off x="2483768" y="1700808"/>
            <a:ext cx="6347048" cy="4525963"/>
          </a:xfrm>
        </p:spPr>
        <p:txBody>
          <a:bodyPr>
            <a:normAutofit lnSpcReduction="10000"/>
          </a:bodyPr>
          <a:lstStyle/>
          <a:p>
            <a:r>
              <a:rPr lang="cs-CZ" dirty="0" smtClean="0"/>
              <a:t>velký </a:t>
            </a:r>
            <a:r>
              <a:rPr lang="cs-CZ" dirty="0"/>
              <a:t>vliv </a:t>
            </a:r>
            <a:r>
              <a:rPr lang="cs-CZ" dirty="0" smtClean="0"/>
              <a:t>na jeho </a:t>
            </a:r>
            <a:r>
              <a:rPr lang="cs-CZ" dirty="0"/>
              <a:t>tvorbu měly cesty do Francie, severní Afriky a Tichomoří</a:t>
            </a:r>
          </a:p>
          <a:p>
            <a:r>
              <a:rPr lang="cs-CZ" dirty="0"/>
              <a:t>po druhé světové válce pracoval na ministerstvu informací a byl členem Filmové rady</a:t>
            </a:r>
          </a:p>
          <a:p>
            <a:r>
              <a:rPr lang="cs-CZ" dirty="0"/>
              <a:t>1951 spáchal pod vlivem depresí, špatného zdravotního stavu a </a:t>
            </a:r>
            <a:r>
              <a:rPr lang="cs-CZ" dirty="0" smtClean="0"/>
              <a:t>tíživé </a:t>
            </a:r>
            <a:r>
              <a:rPr lang="cs-CZ" dirty="0"/>
              <a:t>atmosféry 50. let sebevraždu</a:t>
            </a:r>
            <a:endParaRPr lang="cs-CZ" dirty="0" smtClean="0"/>
          </a:p>
        </p:txBody>
      </p:sp>
      <p:pic>
        <p:nvPicPr>
          <p:cNvPr id="2050" name="Picture 2" descr="http://upload.wikimedia.org/wikipedia/commons/thumb/7/7e/Konstantin_Biebl_plaque_2.jpg/220px-Konstantin_Biebl_plaque_2.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1520" y="1772816"/>
            <a:ext cx="2095500" cy="3048001"/>
          </a:xfrm>
          <a:prstGeom prst="rect">
            <a:avLst/>
          </a:prstGeom>
          <a:noFill/>
          <a:extLst>
            <a:ext uri="{909E8E84-426E-40DD-AFC4-6F175D3DCCD1}">
              <a14:hiddenFill xmlns:a14="http://schemas.microsoft.com/office/drawing/2010/main" xmlns="">
                <a:solidFill>
                  <a:srgbClr val="FFFFFF"/>
                </a:solidFill>
              </a14:hiddenFill>
            </a:ext>
          </a:extLst>
        </p:spPr>
      </p:pic>
      <p:sp>
        <p:nvSpPr>
          <p:cNvPr id="4" name="Obdélník 3"/>
          <p:cNvSpPr/>
          <p:nvPr/>
        </p:nvSpPr>
        <p:spPr>
          <a:xfrm>
            <a:off x="251520" y="5157192"/>
            <a:ext cx="2095500" cy="1107996"/>
          </a:xfrm>
          <a:prstGeom prst="rect">
            <a:avLst/>
          </a:prstGeom>
        </p:spPr>
        <p:txBody>
          <a:bodyPr wrap="square">
            <a:spAutoFit/>
          </a:bodyPr>
          <a:lstStyle/>
          <a:p>
            <a:r>
              <a:rPr lang="pl-PL" dirty="0"/>
              <a:t>Pamětní deska na domě Na Výtoni </a:t>
            </a:r>
            <a:r>
              <a:rPr lang="pl-PL" dirty="0" smtClean="0"/>
              <a:t>7</a:t>
            </a:r>
          </a:p>
          <a:p>
            <a:endParaRPr lang="cs-CZ" sz="600" dirty="0" smtClean="0"/>
          </a:p>
          <a:p>
            <a:endParaRPr lang="cs-CZ" sz="600" dirty="0"/>
          </a:p>
          <a:p>
            <a:r>
              <a:rPr lang="cs-CZ" sz="600" dirty="0" smtClean="0"/>
              <a:t>http</a:t>
            </a:r>
            <a:r>
              <a:rPr lang="cs-CZ" sz="600" dirty="0"/>
              <a:t>://upload.wikimedia.org/wikipedia/commons/thumb/7/7e/Konstantin_Biebl_plaque_2.jpg/220px-Konstantin_Biebl_plaque_2.jpg</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r>
              <a:rPr lang="cs-CZ" dirty="0" smtClean="0">
                <a:effectLst>
                  <a:outerShdw blurRad="38100" dist="38100" dir="2700000" algn="tl">
                    <a:srgbClr val="000000">
                      <a:alpha val="43137"/>
                    </a:srgbClr>
                  </a:outerShdw>
                </a:effectLst>
              </a:rPr>
              <a:t>Dílo - I. období</a:t>
            </a:r>
            <a:endParaRPr lang="cs-CZ"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lnSpcReduction="10000"/>
          </a:bodyPr>
          <a:lstStyle/>
          <a:p>
            <a:r>
              <a:rPr lang="cs-CZ" u="sng" dirty="0"/>
              <a:t>1. období - proletářská poezie</a:t>
            </a:r>
          </a:p>
          <a:p>
            <a:r>
              <a:rPr lang="cs-CZ" b="1" dirty="0"/>
              <a:t>Cesta k lidem </a:t>
            </a:r>
            <a:r>
              <a:rPr lang="cs-CZ" dirty="0"/>
              <a:t>- podobá se tvorbě Jiřího Wolkera, je plná lásky a důvěry k lidem i věcem, které ho obklopují</a:t>
            </a:r>
          </a:p>
          <a:p>
            <a:r>
              <a:rPr lang="cs-CZ" b="1" dirty="0"/>
              <a:t>Věrný hlas </a:t>
            </a:r>
            <a:r>
              <a:rPr lang="cs-CZ" dirty="0"/>
              <a:t>– sbírka proletářské poezie je věnována památce Jiřího Wolkera. </a:t>
            </a:r>
          </a:p>
          <a:p>
            <a:r>
              <a:rPr lang="cs-CZ" dirty="0"/>
              <a:t>proletářskou poezii psal déle než ostatní básníci (a to i v době ovlivněné zejména poetismem) - např. sbírka </a:t>
            </a:r>
            <a:r>
              <a:rPr lang="cs-CZ" b="1" dirty="0"/>
              <a:t>Zlom</a:t>
            </a:r>
            <a:endParaRPr lang="cs-CZ" b="1"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628800"/>
            <a:ext cx="6264696" cy="4525963"/>
          </a:xfrm>
        </p:spPr>
        <p:txBody>
          <a:bodyPr>
            <a:normAutofit lnSpcReduction="10000"/>
          </a:bodyPr>
          <a:lstStyle/>
          <a:p>
            <a:r>
              <a:rPr lang="cs-CZ" u="sng" dirty="0"/>
              <a:t>2. období - poetismus</a:t>
            </a:r>
          </a:p>
          <a:p>
            <a:r>
              <a:rPr lang="cs-CZ" b="1" dirty="0"/>
              <a:t>Zloděj z Bagdadu </a:t>
            </a:r>
            <a:r>
              <a:rPr lang="cs-CZ" dirty="0"/>
              <a:t>- první sbírka částečně ovlivněná poetismem. Důvodem k napsání byla smrt milované dívky – plná osobní bolestí ze smrti jeho první lásky. Jsou zde patrny vlivy poetismu.</a:t>
            </a:r>
          </a:p>
          <a:p>
            <a:r>
              <a:rPr lang="cs-CZ" b="1" dirty="0"/>
              <a:t>Zlatými řetězy </a:t>
            </a:r>
            <a:r>
              <a:rPr lang="cs-CZ" dirty="0"/>
              <a:t>- již převládá poetismus</a:t>
            </a:r>
            <a:endParaRPr lang="cs-CZ" dirty="0" smtClean="0"/>
          </a:p>
        </p:txBody>
      </p:sp>
      <p:sp>
        <p:nvSpPr>
          <p:cNvPr id="4" name="Nadpis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pPr lvl="0">
              <a:defRPr/>
            </a:pPr>
            <a:r>
              <a:rPr lang="cs-CZ" dirty="0">
                <a:effectLst>
                  <a:outerShdw blurRad="38100" dist="38100" dir="2700000" algn="tl">
                    <a:srgbClr val="000000">
                      <a:alpha val="43137"/>
                    </a:srgbClr>
                  </a:outerShdw>
                </a:effectLst>
              </a:rPr>
              <a:t>Dílo - </a:t>
            </a:r>
            <a:r>
              <a:rPr lang="cs-CZ" dirty="0" smtClean="0">
                <a:effectLst>
                  <a:outerShdw blurRad="38100" dist="38100" dir="2700000" algn="tl">
                    <a:srgbClr val="000000">
                      <a:alpha val="43137"/>
                    </a:srgbClr>
                  </a:outerShdw>
                </a:effectLst>
              </a:rPr>
              <a:t>II</a:t>
            </a:r>
            <a:r>
              <a:rPr lang="cs-CZ" dirty="0">
                <a:effectLst>
                  <a:outerShdw blurRad="38100" dist="38100" dir="2700000" algn="tl">
                    <a:srgbClr val="000000">
                      <a:alpha val="43137"/>
                    </a:srgbClr>
                  </a:outerShdw>
                </a:effectLst>
              </a:rPr>
              <a:t>. období</a:t>
            </a:r>
          </a:p>
        </p:txBody>
      </p:sp>
      <p:pic>
        <p:nvPicPr>
          <p:cNvPr id="3074" name="Picture 2" descr="File:Konstantin Biebl house plaque.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20562" r="20562"/>
          <a:stretch/>
        </p:blipFill>
        <p:spPr bwMode="auto">
          <a:xfrm>
            <a:off x="6300192" y="1988840"/>
            <a:ext cx="2471057" cy="3147864"/>
          </a:xfrm>
          <a:prstGeom prst="rect">
            <a:avLst/>
          </a:prstGeom>
          <a:noFill/>
          <a:extLst>
            <a:ext uri="{909E8E84-426E-40DD-AFC4-6F175D3DCCD1}">
              <a14:hiddenFill xmlns:a14="http://schemas.microsoft.com/office/drawing/2010/main" xmlns="">
                <a:solidFill>
                  <a:srgbClr val="FFFFFF"/>
                </a:solidFill>
              </a14:hiddenFill>
            </a:ext>
          </a:extLst>
        </p:spPr>
      </p:pic>
      <p:sp>
        <p:nvSpPr>
          <p:cNvPr id="5" name="Obdélník 4"/>
          <p:cNvSpPr/>
          <p:nvPr/>
        </p:nvSpPr>
        <p:spPr>
          <a:xfrm>
            <a:off x="5868144" y="5229200"/>
            <a:ext cx="3096344" cy="1015663"/>
          </a:xfrm>
          <a:prstGeom prst="rect">
            <a:avLst/>
          </a:prstGeom>
        </p:spPr>
        <p:txBody>
          <a:bodyPr wrap="square">
            <a:spAutoFit/>
          </a:bodyPr>
          <a:lstStyle/>
          <a:p>
            <a:r>
              <a:rPr lang="cs-CZ" dirty="0"/>
              <a:t>Pamětní deska a busta básníka Konstantina Biebla na jeho rodném domě v </a:t>
            </a:r>
            <a:r>
              <a:rPr lang="cs-CZ" dirty="0" smtClean="0"/>
              <a:t>Slavětíně</a:t>
            </a:r>
          </a:p>
          <a:p>
            <a:r>
              <a:rPr lang="cs-CZ" sz="600" dirty="0"/>
              <a:t>http://upload.wikimedia.org/wikipedia/commons/d/d2/Konstantin_Biebl_house_plaque.JPG</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r>
              <a:rPr lang="cs-CZ" b="1" dirty="0">
                <a:effectLst>
                  <a:outerShdw blurRad="38100" dist="38100" dir="2700000" algn="tl">
                    <a:srgbClr val="000000">
                      <a:alpha val="43137"/>
                    </a:srgbClr>
                  </a:outerShdw>
                </a:effectLst>
              </a:rPr>
              <a:t>S lodí, jež dováží čaj a </a:t>
            </a:r>
            <a:r>
              <a:rPr lang="cs-CZ" b="1" dirty="0" smtClean="0">
                <a:effectLst>
                  <a:outerShdw blurRad="38100" dist="38100" dir="2700000" algn="tl">
                    <a:srgbClr val="000000">
                      <a:alpha val="43137"/>
                    </a:srgbClr>
                  </a:outerShdw>
                </a:effectLst>
              </a:rPr>
              <a:t>kávu</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57200" y="1600200"/>
            <a:ext cx="8166323" cy="4997152"/>
          </a:xfrm>
        </p:spPr>
        <p:txBody>
          <a:bodyPr>
            <a:normAutofit fontScale="85000" lnSpcReduction="10000"/>
          </a:bodyPr>
          <a:lstStyle/>
          <a:p>
            <a:r>
              <a:rPr lang="cs-CZ" dirty="0" smtClean="0"/>
              <a:t>sbírka </a:t>
            </a:r>
            <a:r>
              <a:rPr lang="cs-CZ" dirty="0"/>
              <a:t>vyšla na základě cesty na Cejlon, Sumatru a Jávu, obsahuje prvky jak sociální (vykořisťování domorodého obyvatelstva), tak i básně  hravé. </a:t>
            </a:r>
          </a:p>
          <a:p>
            <a:r>
              <a:rPr lang="cs-CZ" dirty="0"/>
              <a:t>Věnoval ji Karlu </a:t>
            </a:r>
            <a:r>
              <a:rPr lang="cs-CZ" dirty="0" err="1"/>
              <a:t>Teigemu</a:t>
            </a:r>
            <a:r>
              <a:rPr lang="cs-CZ" dirty="0"/>
              <a:t>. Sbírka je rozdělena na 3 části.</a:t>
            </a:r>
          </a:p>
          <a:p>
            <a:r>
              <a:rPr lang="cs-CZ" dirty="0"/>
              <a:t>1. Vzpomínky na rodný kraj, milostná lyrika, ale i vzpomínky na válku.</a:t>
            </a:r>
          </a:p>
          <a:p>
            <a:r>
              <a:rPr lang="cs-CZ" dirty="0"/>
              <a:t>2. Motivy  a zážitky z </a:t>
            </a:r>
            <a:r>
              <a:rPr lang="cs-CZ" dirty="0" smtClean="0"/>
              <a:t>cesty do </a:t>
            </a:r>
            <a:r>
              <a:rPr lang="cs-CZ" dirty="0"/>
              <a:t>Tichomoří</a:t>
            </a:r>
            <a:r>
              <a:rPr lang="cs-CZ" dirty="0" smtClean="0"/>
              <a:t>,</a:t>
            </a:r>
            <a:br>
              <a:rPr lang="cs-CZ" dirty="0" smtClean="0"/>
            </a:br>
            <a:r>
              <a:rPr lang="cs-CZ" dirty="0" smtClean="0"/>
              <a:t> </a:t>
            </a:r>
            <a:r>
              <a:rPr lang="cs-CZ" dirty="0"/>
              <a:t>patrný je obdiv ke kultuře primitivních </a:t>
            </a:r>
            <a:r>
              <a:rPr lang="cs-CZ" dirty="0" smtClean="0"/>
              <a:t/>
            </a:r>
            <a:br>
              <a:rPr lang="cs-CZ" dirty="0" smtClean="0"/>
            </a:br>
            <a:r>
              <a:rPr lang="cs-CZ" dirty="0" smtClean="0"/>
              <a:t>národů</a:t>
            </a:r>
            <a:r>
              <a:rPr lang="cs-CZ" dirty="0"/>
              <a:t>.</a:t>
            </a:r>
          </a:p>
          <a:p>
            <a:r>
              <a:rPr lang="cs-CZ" dirty="0"/>
              <a:t>3. Obsahuje verše o pobytu v exotických </a:t>
            </a:r>
            <a:r>
              <a:rPr lang="cs-CZ" dirty="0" smtClean="0"/>
              <a:t/>
            </a:r>
            <a:br>
              <a:rPr lang="cs-CZ" dirty="0" smtClean="0"/>
            </a:br>
            <a:r>
              <a:rPr lang="cs-CZ" dirty="0" smtClean="0"/>
              <a:t>zemích</a:t>
            </a:r>
            <a:r>
              <a:rPr lang="cs-CZ" dirty="0"/>
              <a:t>. Básně jsou výrazné svojí </a:t>
            </a:r>
            <a:r>
              <a:rPr lang="cs-CZ" dirty="0" smtClean="0"/>
              <a:t/>
            </a:r>
            <a:br>
              <a:rPr lang="cs-CZ" dirty="0" smtClean="0"/>
            </a:br>
            <a:r>
              <a:rPr lang="cs-CZ" dirty="0" smtClean="0"/>
              <a:t>smyslovostí</a:t>
            </a:r>
            <a:r>
              <a:rPr lang="cs-CZ" dirty="0"/>
              <a:t>, častá je hra se slovy.</a:t>
            </a:r>
          </a:p>
        </p:txBody>
      </p:sp>
      <p:pic>
        <p:nvPicPr>
          <p:cNvPr id="5" name="Obrázek 4"/>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516216" y="3717032"/>
            <a:ext cx="2160240" cy="2985881"/>
          </a:xfrm>
          <a:prstGeom prst="rect">
            <a:avLst/>
          </a:prstGeom>
        </p:spPr>
      </p:pic>
      <p:sp>
        <p:nvSpPr>
          <p:cNvPr id="4" name="Obdélník 3"/>
          <p:cNvSpPr/>
          <p:nvPr/>
        </p:nvSpPr>
        <p:spPr>
          <a:xfrm>
            <a:off x="5148064" y="6429092"/>
            <a:ext cx="1368152" cy="276999"/>
          </a:xfrm>
          <a:prstGeom prst="rect">
            <a:avLst/>
          </a:prstGeom>
        </p:spPr>
        <p:txBody>
          <a:bodyPr wrap="square">
            <a:spAutoFit/>
          </a:bodyPr>
          <a:lstStyle/>
          <a:p>
            <a:r>
              <a:rPr lang="cs-CZ" sz="600" dirty="0"/>
              <a:t>http://ztichlaklika.cz/_cache/13103948594294.upl_600_600.JPG</a:t>
            </a:r>
          </a:p>
        </p:txBody>
      </p:sp>
    </p:spTree>
    <p:extLst>
      <p:ext uri="{BB962C8B-B14F-4D97-AF65-F5344CB8AC3E}">
        <p14:creationId xmlns:p14="http://schemas.microsoft.com/office/powerpoint/2010/main" xmlns="" val="37452282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r>
              <a:rPr lang="cs-CZ" b="1" dirty="0">
                <a:effectLst>
                  <a:outerShdw blurRad="38100" dist="38100" dir="2700000" algn="tl">
                    <a:srgbClr val="000000">
                      <a:alpha val="43137"/>
                    </a:srgbClr>
                  </a:outerShdw>
                </a:effectLst>
              </a:rPr>
              <a:t>S lodí, jež dováží čaj a </a:t>
            </a:r>
            <a:r>
              <a:rPr lang="cs-CZ" b="1" dirty="0" smtClean="0">
                <a:effectLst>
                  <a:outerShdw blurRad="38100" dist="38100" dir="2700000" algn="tl">
                    <a:srgbClr val="000000">
                      <a:alpha val="43137"/>
                    </a:srgbClr>
                  </a:outerShdw>
                </a:effectLst>
              </a:rPr>
              <a:t>kávu</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57200" y="1600200"/>
            <a:ext cx="8166323" cy="4997152"/>
          </a:xfrm>
        </p:spPr>
        <p:txBody>
          <a:bodyPr>
            <a:normAutofit fontScale="55000" lnSpcReduction="20000"/>
          </a:bodyPr>
          <a:lstStyle/>
          <a:p>
            <a:pPr marL="0" indent="0">
              <a:buNone/>
            </a:pPr>
            <a:r>
              <a:rPr lang="cs-CZ" b="1" dirty="0" smtClean="0">
                <a:latin typeface="Segoe Print" pitchFamily="2" charset="0"/>
              </a:rPr>
              <a:t>S </a:t>
            </a:r>
            <a:r>
              <a:rPr lang="cs-CZ" b="1" dirty="0">
                <a:latin typeface="Segoe Print" pitchFamily="2" charset="0"/>
              </a:rPr>
              <a:t>lodí jež dováží čaj a kávu </a:t>
            </a:r>
          </a:p>
          <a:p>
            <a:pPr marL="0" indent="0">
              <a:buNone/>
            </a:pPr>
            <a:r>
              <a:rPr lang="cs-CZ" b="1" dirty="0">
                <a:latin typeface="Segoe Print" pitchFamily="2" charset="0"/>
              </a:rPr>
              <a:t>pojedu jednou na dalekou Jávu </a:t>
            </a:r>
          </a:p>
          <a:p>
            <a:pPr marL="0" indent="0">
              <a:buNone/>
            </a:pPr>
            <a:endParaRPr lang="cs-CZ" b="1" dirty="0">
              <a:latin typeface="Segoe Print" pitchFamily="2" charset="0"/>
            </a:endParaRPr>
          </a:p>
          <a:p>
            <a:pPr marL="0" indent="0">
              <a:buNone/>
            </a:pPr>
            <a:r>
              <a:rPr lang="cs-CZ" b="1" dirty="0">
                <a:latin typeface="Segoe Print" pitchFamily="2" charset="0"/>
              </a:rPr>
              <a:t>Za měsíc loď když vypluje z Janova </a:t>
            </a:r>
          </a:p>
          <a:p>
            <a:pPr marL="0" indent="0">
              <a:buNone/>
            </a:pPr>
            <a:r>
              <a:rPr lang="cs-CZ" b="1" dirty="0">
                <a:latin typeface="Segoe Print" pitchFamily="2" charset="0"/>
              </a:rPr>
              <a:t>stane u zeleného ostrova </a:t>
            </a:r>
          </a:p>
          <a:p>
            <a:pPr marL="0" indent="0">
              <a:buNone/>
            </a:pPr>
            <a:endParaRPr lang="cs-CZ" b="1" dirty="0">
              <a:latin typeface="Segoe Print" pitchFamily="2" charset="0"/>
            </a:endParaRPr>
          </a:p>
          <a:p>
            <a:pPr marL="0" indent="0">
              <a:buNone/>
            </a:pPr>
            <a:r>
              <a:rPr lang="cs-CZ" b="1" dirty="0" err="1">
                <a:latin typeface="Segoe Print" pitchFamily="2" charset="0"/>
              </a:rPr>
              <a:t>Pojedem</a:t>
            </a:r>
            <a:r>
              <a:rPr lang="cs-CZ" b="1" dirty="0">
                <a:latin typeface="Segoe Print" pitchFamily="2" charset="0"/>
              </a:rPr>
              <a:t> spolu já a ty </a:t>
            </a:r>
          </a:p>
          <a:p>
            <a:pPr marL="0" indent="0">
              <a:buNone/>
            </a:pPr>
            <a:r>
              <a:rPr lang="cs-CZ" b="1" dirty="0">
                <a:latin typeface="Segoe Print" pitchFamily="2" charset="0"/>
              </a:rPr>
              <a:t>vezmeš si jen kufřík a svoje rty </a:t>
            </a:r>
          </a:p>
          <a:p>
            <a:pPr marL="0" indent="0">
              <a:buNone/>
            </a:pPr>
            <a:endParaRPr lang="cs-CZ" b="1" dirty="0">
              <a:latin typeface="Segoe Print" pitchFamily="2" charset="0"/>
            </a:endParaRPr>
          </a:p>
          <a:p>
            <a:pPr marL="0" indent="0">
              <a:buNone/>
            </a:pPr>
            <a:r>
              <a:rPr lang="cs-CZ" b="1" dirty="0" err="1">
                <a:latin typeface="Segoe Print" pitchFamily="2" charset="0"/>
              </a:rPr>
              <a:t>Pojedem</a:t>
            </a:r>
            <a:r>
              <a:rPr lang="cs-CZ" b="1" dirty="0">
                <a:latin typeface="Segoe Print" pitchFamily="2" charset="0"/>
              </a:rPr>
              <a:t> okolo pyramid </a:t>
            </a:r>
          </a:p>
          <a:p>
            <a:pPr marL="0" indent="0">
              <a:buNone/>
            </a:pPr>
            <a:r>
              <a:rPr lang="cs-CZ" b="1" dirty="0">
                <a:latin typeface="Segoe Print" pitchFamily="2" charset="0"/>
              </a:rPr>
              <a:t>loď počká až přejde Mojžíš a jeho lid </a:t>
            </a:r>
          </a:p>
          <a:p>
            <a:pPr marL="0" indent="0">
              <a:buNone/>
            </a:pPr>
            <a:endParaRPr lang="cs-CZ" b="1" dirty="0">
              <a:latin typeface="Segoe Print" pitchFamily="2" charset="0"/>
            </a:endParaRPr>
          </a:p>
          <a:p>
            <a:pPr marL="0" indent="0">
              <a:buNone/>
            </a:pPr>
            <a:r>
              <a:rPr lang="cs-CZ" b="1" dirty="0">
                <a:latin typeface="Segoe Print" pitchFamily="2" charset="0"/>
              </a:rPr>
              <a:t>S vysokou holí zaprášenými opánky </a:t>
            </a:r>
          </a:p>
          <a:p>
            <a:pPr marL="0" indent="0">
              <a:buNone/>
            </a:pPr>
            <a:r>
              <a:rPr lang="cs-CZ" b="1" dirty="0">
                <a:latin typeface="Segoe Print" pitchFamily="2" charset="0"/>
              </a:rPr>
              <a:t>jde první přes mořskou trávu a rozkvetlé </a:t>
            </a:r>
            <a:r>
              <a:rPr lang="cs-CZ" b="1" dirty="0" smtClean="0">
                <a:latin typeface="Segoe Print" pitchFamily="2" charset="0"/>
              </a:rPr>
              <a:t/>
            </a:r>
            <a:br>
              <a:rPr lang="cs-CZ" b="1" dirty="0" smtClean="0">
                <a:latin typeface="Segoe Print" pitchFamily="2" charset="0"/>
              </a:rPr>
            </a:br>
            <a:r>
              <a:rPr lang="cs-CZ" b="1" dirty="0" smtClean="0">
                <a:latin typeface="Segoe Print" pitchFamily="2" charset="0"/>
              </a:rPr>
              <a:t>				    sasanky </a:t>
            </a:r>
            <a:endParaRPr lang="cs-CZ" b="1" dirty="0">
              <a:latin typeface="Segoe Print" pitchFamily="2" charset="0"/>
            </a:endParaRPr>
          </a:p>
          <a:p>
            <a:pPr marL="0" indent="0">
              <a:buNone/>
            </a:pPr>
            <a:endParaRPr lang="cs-CZ" b="1" dirty="0">
              <a:latin typeface="Segoe Print" pitchFamily="2" charset="0"/>
            </a:endParaRPr>
          </a:p>
          <a:p>
            <a:pPr marL="0" indent="0">
              <a:buNone/>
            </a:pPr>
            <a:r>
              <a:rPr lang="cs-CZ" b="1" dirty="0">
                <a:latin typeface="Segoe Print" pitchFamily="2" charset="0"/>
              </a:rPr>
              <a:t>Hejno ryb na suchu zvedá svá křídla jako ptáci </a:t>
            </a:r>
          </a:p>
          <a:p>
            <a:pPr marL="0" indent="0">
              <a:buNone/>
            </a:pPr>
            <a:r>
              <a:rPr lang="cs-CZ" b="1" dirty="0">
                <a:latin typeface="Segoe Print" pitchFamily="2" charset="0"/>
              </a:rPr>
              <a:t>letí za vodou a ve vlnách se ztrácí</a:t>
            </a:r>
          </a:p>
        </p:txBody>
      </p:sp>
      <p:pic>
        <p:nvPicPr>
          <p:cNvPr id="6" name="Obrázek 5"/>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580112" y="1700808"/>
            <a:ext cx="3122116" cy="3960440"/>
          </a:xfrm>
          <a:prstGeom prst="rect">
            <a:avLst/>
          </a:prstGeom>
        </p:spPr>
      </p:pic>
      <p:sp>
        <p:nvSpPr>
          <p:cNvPr id="4" name="Obdélník 3"/>
          <p:cNvSpPr/>
          <p:nvPr/>
        </p:nvSpPr>
        <p:spPr>
          <a:xfrm>
            <a:off x="8072412" y="5661248"/>
            <a:ext cx="629816" cy="461665"/>
          </a:xfrm>
          <a:prstGeom prst="rect">
            <a:avLst/>
          </a:prstGeom>
        </p:spPr>
        <p:txBody>
          <a:bodyPr wrap="square">
            <a:spAutoFit/>
          </a:bodyPr>
          <a:lstStyle/>
          <a:p>
            <a:r>
              <a:rPr lang="cs-CZ" sz="600" dirty="0"/>
              <a:t>http://www.labyrint.net/upload/1249636488.jpg</a:t>
            </a:r>
          </a:p>
        </p:txBody>
      </p:sp>
    </p:spTree>
    <p:extLst>
      <p:ext uri="{BB962C8B-B14F-4D97-AF65-F5344CB8AC3E}">
        <p14:creationId xmlns:p14="http://schemas.microsoft.com/office/powerpoint/2010/main" xmlns="" val="38522260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r>
              <a:rPr lang="cs-CZ" b="1" dirty="0" smtClean="0">
                <a:effectLst>
                  <a:outerShdw blurRad="38100" dist="38100" dir="2700000" algn="tl">
                    <a:srgbClr val="000000">
                      <a:alpha val="43137"/>
                    </a:srgbClr>
                  </a:outerShdw>
                </a:effectLst>
              </a:rPr>
              <a:t>Nový Ikaros</a:t>
            </a: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57201" y="1600200"/>
            <a:ext cx="7499176" cy="4997152"/>
          </a:xfrm>
        </p:spPr>
        <p:txBody>
          <a:bodyPr>
            <a:normAutofit/>
          </a:bodyPr>
          <a:lstStyle/>
          <a:p>
            <a:r>
              <a:rPr lang="cs-CZ" dirty="0" smtClean="0"/>
              <a:t>polytematická </a:t>
            </a:r>
            <a:r>
              <a:rPr lang="cs-CZ" dirty="0"/>
              <a:t>báseň – umělecky nejvyzrálejší dílo tohoto období, inspiruje se </a:t>
            </a:r>
            <a:r>
              <a:rPr lang="cs-CZ" dirty="0" err="1"/>
              <a:t>Apollinairovým</a:t>
            </a:r>
            <a:r>
              <a:rPr lang="cs-CZ" dirty="0"/>
              <a:t> </a:t>
            </a:r>
            <a:r>
              <a:rPr lang="cs-CZ" dirty="0" smtClean="0"/>
              <a:t/>
            </a:r>
            <a:br>
              <a:rPr lang="cs-CZ" dirty="0" smtClean="0"/>
            </a:br>
            <a:r>
              <a:rPr lang="cs-CZ" dirty="0" smtClean="0"/>
              <a:t>Pásmem. Básník</a:t>
            </a:r>
            <a:r>
              <a:rPr lang="cs-CZ" dirty="0"/>
              <a:t>, </a:t>
            </a:r>
            <a:r>
              <a:rPr lang="cs-CZ" dirty="0" smtClean="0"/>
              <a:t/>
            </a:r>
            <a:br>
              <a:rPr lang="cs-CZ" dirty="0" smtClean="0"/>
            </a:br>
            <a:r>
              <a:rPr lang="cs-CZ" dirty="0" smtClean="0"/>
              <a:t>podobný </a:t>
            </a:r>
            <a:r>
              <a:rPr lang="cs-CZ" dirty="0"/>
              <a:t>Ikarovi, se </a:t>
            </a:r>
            <a:r>
              <a:rPr lang="cs-CZ" dirty="0" smtClean="0"/>
              <a:t/>
            </a:r>
            <a:br>
              <a:rPr lang="cs-CZ" dirty="0" smtClean="0"/>
            </a:br>
            <a:r>
              <a:rPr lang="cs-CZ" dirty="0" smtClean="0"/>
              <a:t>svobodně </a:t>
            </a:r>
            <a:r>
              <a:rPr lang="cs-CZ" dirty="0"/>
              <a:t>vznáší </a:t>
            </a:r>
            <a:r>
              <a:rPr lang="cs-CZ" dirty="0" smtClean="0"/>
              <a:t/>
            </a:r>
            <a:br>
              <a:rPr lang="cs-CZ" dirty="0" smtClean="0"/>
            </a:br>
            <a:r>
              <a:rPr lang="cs-CZ" dirty="0" smtClean="0"/>
              <a:t>v </a:t>
            </a:r>
            <a:r>
              <a:rPr lang="cs-CZ" dirty="0"/>
              <a:t>čase i v prostoru. </a:t>
            </a:r>
            <a:br>
              <a:rPr lang="cs-CZ" dirty="0"/>
            </a:br>
            <a:r>
              <a:rPr lang="cs-CZ" dirty="0" smtClean="0"/>
              <a:t>Vedle </a:t>
            </a:r>
            <a:r>
              <a:rPr lang="cs-CZ" dirty="0"/>
              <a:t>hravého </a:t>
            </a:r>
            <a:r>
              <a:rPr lang="cs-CZ" dirty="0" smtClean="0"/>
              <a:t/>
            </a:r>
            <a:br>
              <a:rPr lang="cs-CZ" dirty="0" smtClean="0"/>
            </a:br>
            <a:r>
              <a:rPr lang="cs-CZ" dirty="0" smtClean="0"/>
              <a:t>poetismu </a:t>
            </a:r>
            <a:r>
              <a:rPr lang="cs-CZ" dirty="0"/>
              <a:t>se objevuje i nový umělecký směr - </a:t>
            </a:r>
            <a:r>
              <a:rPr lang="cs-CZ" b="1" dirty="0">
                <a:effectLst>
                  <a:outerShdw blurRad="38100" dist="38100" dir="2700000" algn="tl">
                    <a:srgbClr val="000000">
                      <a:alpha val="43137"/>
                    </a:srgbClr>
                  </a:outerShdw>
                </a:effectLst>
              </a:rPr>
              <a:t>surrealismus</a:t>
            </a:r>
          </a:p>
        </p:txBody>
      </p:sp>
      <p:pic>
        <p:nvPicPr>
          <p:cNvPr id="2050" name="Picture 2" descr="https://encrypted-tbn3.gstatic.com/images?q=tbn:ANd9GcTDLg98QAGMU53UHuS1QbeJiqfZmwlUPpLGsHQWo6VlJHZ5gKL3OQ"/>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488108" y="2924944"/>
            <a:ext cx="4217718" cy="3546326"/>
          </a:xfrm>
          <a:prstGeom prst="rect">
            <a:avLst/>
          </a:prstGeom>
          <a:noFill/>
          <a:extLst>
            <a:ext uri="{909E8E84-426E-40DD-AFC4-6F175D3DCCD1}">
              <a14:hiddenFill xmlns:a14="http://schemas.microsoft.com/office/drawing/2010/main" xmlns="">
                <a:solidFill>
                  <a:srgbClr val="FFFFFF"/>
                </a:solidFill>
              </a14:hiddenFill>
            </a:ext>
          </a:extLst>
        </p:spPr>
      </p:pic>
      <p:sp>
        <p:nvSpPr>
          <p:cNvPr id="4" name="Obdélník 3"/>
          <p:cNvSpPr/>
          <p:nvPr/>
        </p:nvSpPr>
        <p:spPr>
          <a:xfrm>
            <a:off x="4572000" y="6498197"/>
            <a:ext cx="2592288" cy="184666"/>
          </a:xfrm>
          <a:prstGeom prst="rect">
            <a:avLst/>
          </a:prstGeom>
        </p:spPr>
        <p:txBody>
          <a:bodyPr wrap="square">
            <a:spAutoFit/>
          </a:bodyPr>
          <a:lstStyle/>
          <a:p>
            <a:r>
              <a:rPr lang="cs-CZ" sz="600" dirty="0"/>
              <a:t>http://www.eshop-rychle.cz/fotky10186/fotos/_vyrd11_605110308a.jpg</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r>
              <a:rPr lang="cs-CZ" b="1" dirty="0">
                <a:effectLst>
                  <a:outerShdw blurRad="38100" dist="38100" dir="2700000" algn="tl">
                    <a:srgbClr val="000000">
                      <a:alpha val="43137"/>
                    </a:srgbClr>
                  </a:outerShdw>
                </a:effectLst>
              </a:rPr>
              <a:t>Nový Ikaros</a:t>
            </a:r>
          </a:p>
        </p:txBody>
      </p:sp>
      <p:sp>
        <p:nvSpPr>
          <p:cNvPr id="3" name="Zástupný symbol pro obsah 2"/>
          <p:cNvSpPr>
            <a:spLocks noGrp="1"/>
          </p:cNvSpPr>
          <p:nvPr>
            <p:ph idx="1"/>
          </p:nvPr>
        </p:nvSpPr>
        <p:spPr>
          <a:xfrm>
            <a:off x="457201" y="1600200"/>
            <a:ext cx="3898776" cy="4997152"/>
          </a:xfrm>
        </p:spPr>
        <p:txBody>
          <a:bodyPr>
            <a:noAutofit/>
          </a:bodyPr>
          <a:lstStyle/>
          <a:p>
            <a:pPr marL="0" indent="0">
              <a:buNone/>
            </a:pPr>
            <a:r>
              <a:rPr lang="cs-CZ" sz="1600" dirty="0" smtClean="0">
                <a:latin typeface="Segoe Print" pitchFamily="2" charset="0"/>
              </a:rPr>
              <a:t>Jdeš </a:t>
            </a:r>
            <a:r>
              <a:rPr lang="cs-CZ" sz="1600" dirty="0">
                <a:latin typeface="Segoe Print" pitchFamily="2" charset="0"/>
              </a:rPr>
              <a:t>kolem bývalých škol teď vojenských nemocnic</a:t>
            </a:r>
          </a:p>
          <a:p>
            <a:pPr marL="0" indent="0">
              <a:buNone/>
            </a:pPr>
            <a:r>
              <a:rPr lang="cs-CZ" sz="1600" dirty="0">
                <a:latin typeface="Segoe Print" pitchFamily="2" charset="0"/>
              </a:rPr>
              <a:t>těch strašných zásobáren smrti</a:t>
            </a:r>
          </a:p>
          <a:p>
            <a:pPr marL="0" indent="0">
              <a:buNone/>
            </a:pPr>
            <a:r>
              <a:rPr lang="cs-CZ" sz="1600" dirty="0">
                <a:latin typeface="Segoe Print" pitchFamily="2" charset="0"/>
              </a:rPr>
              <a:t>kde do hlavy raněný učitel vyvolává žáky</a:t>
            </a:r>
          </a:p>
          <a:p>
            <a:pPr marL="0" indent="0">
              <a:buNone/>
            </a:pPr>
            <a:r>
              <a:rPr lang="cs-CZ" sz="1600" dirty="0">
                <a:latin typeface="Segoe Print" pitchFamily="2" charset="0"/>
              </a:rPr>
              <a:t>a lékař aby ho utišil mu špatně odpovídá</a:t>
            </a:r>
          </a:p>
          <a:p>
            <a:pPr marL="0" indent="0">
              <a:buNone/>
            </a:pPr>
            <a:r>
              <a:rPr lang="cs-CZ" sz="1600" dirty="0">
                <a:latin typeface="Segoe Print" pitchFamily="2" charset="0"/>
              </a:rPr>
              <a:t>nemůže si vzpomenout jak skončila třetí punská válka</a:t>
            </a:r>
          </a:p>
          <a:p>
            <a:pPr marL="0" indent="0">
              <a:buNone/>
            </a:pPr>
            <a:r>
              <a:rPr lang="cs-CZ" sz="1600" dirty="0">
                <a:latin typeface="Segoe Print" pitchFamily="2" charset="0"/>
              </a:rPr>
              <a:t>umí sice dobře číst a počítat</a:t>
            </a:r>
          </a:p>
          <a:p>
            <a:pPr marL="0" indent="0">
              <a:buNone/>
            </a:pPr>
            <a:r>
              <a:rPr lang="cs-CZ" sz="1600" dirty="0">
                <a:latin typeface="Segoe Print" pitchFamily="2" charset="0"/>
              </a:rPr>
              <a:t>ale neumí nazpaměť báseň od Jaroslava Vrchlického</a:t>
            </a:r>
            <a:r>
              <a:rPr lang="cs-CZ" sz="1600" dirty="0" smtClean="0">
                <a:latin typeface="Segoe Print" pitchFamily="2" charset="0"/>
              </a:rPr>
              <a:t>:</a:t>
            </a:r>
          </a:p>
          <a:p>
            <a:pPr marL="0" indent="0">
              <a:buNone/>
            </a:pPr>
            <a:r>
              <a:rPr lang="cs-CZ" sz="1600" dirty="0">
                <a:latin typeface="Segoe Print" pitchFamily="2" charset="0"/>
              </a:rPr>
              <a:t>Vřel cirkus jako váza přeplněná</a:t>
            </a:r>
          </a:p>
          <a:p>
            <a:pPr marL="0" indent="0">
              <a:buNone/>
            </a:pPr>
            <a:r>
              <a:rPr lang="cs-CZ" sz="1600" dirty="0">
                <a:latin typeface="Segoe Print" pitchFamily="2" charset="0"/>
              </a:rPr>
              <a:t>a do arény tiše vešla žena</a:t>
            </a:r>
          </a:p>
          <a:p>
            <a:pPr marL="0" indent="0">
              <a:buNone/>
            </a:pPr>
            <a:r>
              <a:rPr lang="cs-CZ" sz="1600" dirty="0">
                <a:latin typeface="Segoe Print" pitchFamily="2" charset="0"/>
              </a:rPr>
              <a:t>za každou ruku jedno dítě vedla</a:t>
            </a:r>
          </a:p>
          <a:p>
            <a:pPr marL="0" indent="0">
              <a:buNone/>
            </a:pPr>
            <a:r>
              <a:rPr lang="cs-CZ" sz="1600" dirty="0">
                <a:latin typeface="Segoe Print" pitchFamily="2" charset="0"/>
              </a:rPr>
              <a:t>tam v poli co hlína stříká jako černá voda v které se brodí koně</a:t>
            </a:r>
          </a:p>
          <a:p>
            <a:pPr marL="0" indent="0">
              <a:buNone/>
            </a:pPr>
            <a:endParaRPr lang="cs-CZ" sz="1600" dirty="0">
              <a:latin typeface="Segoe Print" pitchFamily="2" charset="0"/>
            </a:endParaRPr>
          </a:p>
        </p:txBody>
      </p:sp>
      <p:sp>
        <p:nvSpPr>
          <p:cNvPr id="5" name="Zástupný symbol pro obsah 2"/>
          <p:cNvSpPr txBox="1">
            <a:spLocks/>
          </p:cNvSpPr>
          <p:nvPr/>
        </p:nvSpPr>
        <p:spPr>
          <a:xfrm>
            <a:off x="4572000" y="2132856"/>
            <a:ext cx="4392488" cy="459248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cs-CZ" sz="1600" dirty="0" smtClean="0">
                <a:latin typeface="Segoe Print" pitchFamily="2" charset="0"/>
              </a:rPr>
              <a:t>kde </a:t>
            </a:r>
            <a:r>
              <a:rPr lang="cs-CZ" sz="1600" dirty="0" err="1" smtClean="0">
                <a:latin typeface="Segoe Print" pitchFamily="2" charset="0"/>
              </a:rPr>
              <a:t>nájenníci</a:t>
            </a:r>
            <a:r>
              <a:rPr lang="cs-CZ" sz="1600" dirty="0" smtClean="0">
                <a:latin typeface="Segoe Print" pitchFamily="2" charset="0"/>
              </a:rPr>
              <a:t> z pátého patra se stěhují do sklepů</a:t>
            </a:r>
          </a:p>
          <a:p>
            <a:pPr marL="0" indent="0">
              <a:buFont typeface="Arial" pitchFamily="34" charset="0"/>
              <a:buNone/>
            </a:pPr>
            <a:r>
              <a:rPr lang="cs-CZ" sz="1600" dirty="0" smtClean="0">
                <a:latin typeface="Segoe Print" pitchFamily="2" charset="0"/>
              </a:rPr>
              <a:t>kolem mihnuvší se duše jejich domovníka</a:t>
            </a:r>
          </a:p>
          <a:p>
            <a:pPr marL="0" indent="0">
              <a:buFont typeface="Arial" pitchFamily="34" charset="0"/>
              <a:buNone/>
            </a:pPr>
            <a:r>
              <a:rPr lang="cs-CZ" sz="1600" dirty="0" smtClean="0">
                <a:latin typeface="Segoe Print" pitchFamily="2" charset="0"/>
              </a:rPr>
              <a:t>jež letí do nebe s lopatou</a:t>
            </a:r>
          </a:p>
          <a:p>
            <a:pPr marL="0" indent="0">
              <a:buFont typeface="Arial" pitchFamily="34" charset="0"/>
              <a:buNone/>
            </a:pPr>
            <a:r>
              <a:rPr lang="cs-CZ" sz="1600" dirty="0" smtClean="0">
                <a:latin typeface="Segoe Print" pitchFamily="2" charset="0"/>
              </a:rPr>
              <a:t>mezi uhlím květákem červenou řípou a zpívajícími brambory</a:t>
            </a:r>
          </a:p>
          <a:p>
            <a:pPr marL="0" indent="0">
              <a:buFont typeface="Arial" pitchFamily="34" charset="0"/>
              <a:buNone/>
            </a:pPr>
            <a:r>
              <a:rPr lang="cs-CZ" sz="1600" dirty="0" smtClean="0">
                <a:latin typeface="Segoe Print" pitchFamily="2" charset="0"/>
              </a:rPr>
              <a:t>Ty prcháš promáčen v železném lijáku olova</a:t>
            </a:r>
          </a:p>
          <a:p>
            <a:pPr marL="0" indent="0">
              <a:buFont typeface="Arial" pitchFamily="34" charset="0"/>
              <a:buNone/>
            </a:pPr>
            <a:r>
              <a:rPr lang="cs-CZ" sz="1600" dirty="0" smtClean="0">
                <a:latin typeface="Segoe Print" pitchFamily="2" charset="0"/>
              </a:rPr>
              <a:t>tou nejhroznější řeží v světové válce</a:t>
            </a:r>
          </a:p>
          <a:p>
            <a:pPr marL="0" indent="0">
              <a:buFont typeface="Arial" pitchFamily="34" charset="0"/>
              <a:buNone/>
            </a:pPr>
            <a:r>
              <a:rPr lang="cs-CZ" sz="1600" dirty="0" smtClean="0">
                <a:latin typeface="Segoe Print" pitchFamily="2" charset="0"/>
              </a:rPr>
              <a:t>tam co houkají nejtěžší děla ty sovy od </a:t>
            </a:r>
            <a:r>
              <a:rPr lang="cs-CZ" sz="1600" dirty="0" err="1" smtClean="0">
                <a:latin typeface="Segoe Print" pitchFamily="2" charset="0"/>
              </a:rPr>
              <a:t>Verdunu</a:t>
            </a:r>
            <a:endParaRPr lang="cs-CZ" sz="1600" dirty="0" smtClean="0">
              <a:latin typeface="Segoe Print" pitchFamily="2" charset="0"/>
            </a:endParaRPr>
          </a:p>
          <a:p>
            <a:pPr marL="0" indent="0">
              <a:buFont typeface="Arial" pitchFamily="34" charset="0"/>
              <a:buNone/>
            </a:pPr>
            <a:r>
              <a:rPr lang="cs-CZ" sz="1600" dirty="0" smtClean="0">
                <a:latin typeface="Segoe Print" pitchFamily="2" charset="0"/>
              </a:rPr>
              <a:t>kde živí leží</a:t>
            </a:r>
          </a:p>
          <a:p>
            <a:pPr marL="0" indent="0">
              <a:buFont typeface="Arial" pitchFamily="34" charset="0"/>
              <a:buNone/>
            </a:pPr>
            <a:r>
              <a:rPr lang="cs-CZ" sz="1600" dirty="0" smtClean="0">
                <a:latin typeface="Segoe Print" pitchFamily="2" charset="0"/>
              </a:rPr>
              <a:t>kde mrtví stojí</a:t>
            </a:r>
          </a:p>
          <a:p>
            <a:pPr marL="0" indent="0">
              <a:buFont typeface="Arial" pitchFamily="34" charset="0"/>
              <a:buNone/>
            </a:pPr>
            <a:r>
              <a:rPr lang="cs-CZ" sz="1600" dirty="0" smtClean="0">
                <a:latin typeface="Segoe Print" pitchFamily="2" charset="0"/>
              </a:rPr>
              <a:t>kde stojí mrtví Francouzové</a:t>
            </a:r>
          </a:p>
          <a:p>
            <a:pPr marL="0" indent="0">
              <a:buFont typeface="Arial" pitchFamily="34" charset="0"/>
              <a:buNone/>
            </a:pPr>
            <a:r>
              <a:rPr lang="cs-CZ" sz="1600" dirty="0" smtClean="0">
                <a:latin typeface="Segoe Print" pitchFamily="2" charset="0"/>
              </a:rPr>
              <a:t>kde stojí mrtví Němci</a:t>
            </a:r>
            <a:endParaRPr lang="cs-CZ" sz="1600" dirty="0">
              <a:latin typeface="Segoe Print" pitchFamily="2" charset="0"/>
            </a:endParaRPr>
          </a:p>
        </p:txBody>
      </p:sp>
    </p:spTree>
    <p:extLst>
      <p:ext uri="{BB962C8B-B14F-4D97-AF65-F5344CB8AC3E}">
        <p14:creationId xmlns:p14="http://schemas.microsoft.com/office/powerpoint/2010/main" xmlns="" val="2050694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628800"/>
            <a:ext cx="5040560" cy="4525963"/>
          </a:xfrm>
        </p:spPr>
        <p:txBody>
          <a:bodyPr>
            <a:normAutofit/>
          </a:bodyPr>
          <a:lstStyle/>
          <a:p>
            <a:r>
              <a:rPr lang="cs-CZ" u="sng" dirty="0"/>
              <a:t>3. období -  surrealismus</a:t>
            </a:r>
          </a:p>
          <a:p>
            <a:r>
              <a:rPr lang="cs-CZ" b="1" dirty="0"/>
              <a:t>Nebe, peklo, ráj  </a:t>
            </a:r>
            <a:r>
              <a:rPr lang="cs-CZ" dirty="0"/>
              <a:t>– již silné prvky surrealismu </a:t>
            </a:r>
          </a:p>
          <a:p>
            <a:r>
              <a:rPr lang="cs-CZ" b="1" dirty="0"/>
              <a:t>Zrcadlo noci </a:t>
            </a:r>
          </a:p>
          <a:p>
            <a:r>
              <a:rPr lang="cs-CZ" dirty="0"/>
              <a:t>po těchto sbírkách následuje dlouhá umělecká odmlka</a:t>
            </a:r>
            <a:endParaRPr lang="cs-CZ" dirty="0" smtClean="0"/>
          </a:p>
        </p:txBody>
      </p:sp>
      <p:sp>
        <p:nvSpPr>
          <p:cNvPr id="4" name="Nadpis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pPr lvl="0">
              <a:defRPr/>
            </a:pPr>
            <a:r>
              <a:rPr lang="cs-CZ" dirty="0">
                <a:effectLst>
                  <a:outerShdw blurRad="38100" dist="38100" dir="2700000" algn="tl">
                    <a:srgbClr val="000000">
                      <a:alpha val="43137"/>
                    </a:srgbClr>
                  </a:outerShdw>
                </a:effectLst>
              </a:rPr>
              <a:t>Dílo - </a:t>
            </a:r>
            <a:r>
              <a:rPr lang="cs-CZ" dirty="0" smtClean="0">
                <a:effectLst>
                  <a:outerShdw blurRad="38100" dist="38100" dir="2700000" algn="tl">
                    <a:srgbClr val="000000">
                      <a:alpha val="43137"/>
                    </a:srgbClr>
                  </a:outerShdw>
                </a:effectLst>
              </a:rPr>
              <a:t>III</a:t>
            </a:r>
            <a:r>
              <a:rPr lang="cs-CZ" dirty="0">
                <a:effectLst>
                  <a:outerShdw blurRad="38100" dist="38100" dir="2700000" algn="tl">
                    <a:srgbClr val="000000">
                      <a:alpha val="43137"/>
                    </a:srgbClr>
                  </a:outerShdw>
                </a:effectLst>
              </a:rPr>
              <a:t>. období</a:t>
            </a:r>
          </a:p>
        </p:txBody>
      </p:sp>
      <p:pic>
        <p:nvPicPr>
          <p:cNvPr id="6" name="Obrázek 5"/>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652120" y="1803644"/>
            <a:ext cx="3119224" cy="4688584"/>
          </a:xfrm>
          <a:prstGeom prst="rect">
            <a:avLst/>
          </a:prstGeom>
        </p:spPr>
      </p:pic>
      <p:sp>
        <p:nvSpPr>
          <p:cNvPr id="2" name="Obdélník 1"/>
          <p:cNvSpPr/>
          <p:nvPr/>
        </p:nvSpPr>
        <p:spPr>
          <a:xfrm>
            <a:off x="4499992" y="6122896"/>
            <a:ext cx="989856" cy="369332"/>
          </a:xfrm>
          <a:prstGeom prst="rect">
            <a:avLst/>
          </a:prstGeom>
        </p:spPr>
        <p:txBody>
          <a:bodyPr wrap="square">
            <a:spAutoFit/>
          </a:bodyPr>
          <a:lstStyle/>
          <a:p>
            <a:r>
              <a:rPr lang="cs-CZ" sz="600" dirty="0" smtClean="0"/>
              <a:t>http://www.artbook.cz/images/Foto/b/102060.jpg</a:t>
            </a:r>
            <a:endParaRPr lang="cs-CZ" sz="600" dirty="0"/>
          </a:p>
        </p:txBody>
      </p:sp>
    </p:spTree>
    <p:extLst>
      <p:ext uri="{BB962C8B-B14F-4D97-AF65-F5344CB8AC3E}">
        <p14:creationId xmlns:p14="http://schemas.microsoft.com/office/powerpoint/2010/main" xmlns="" val="31551753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628800"/>
            <a:ext cx="5040560" cy="4525963"/>
          </a:xfrm>
        </p:spPr>
        <p:txBody>
          <a:bodyPr>
            <a:normAutofit fontScale="92500" lnSpcReduction="20000"/>
          </a:bodyPr>
          <a:lstStyle/>
          <a:p>
            <a:r>
              <a:rPr lang="cs-CZ" u="sng" dirty="0"/>
              <a:t>4. období - poválečné</a:t>
            </a:r>
          </a:p>
          <a:p>
            <a:r>
              <a:rPr lang="cs-CZ" b="1" dirty="0"/>
              <a:t>Bez obav  </a:t>
            </a:r>
            <a:r>
              <a:rPr lang="cs-CZ" dirty="0"/>
              <a:t>– vyšla po roce 1951, shrnuje verše z celého desetiletí. Básník v ní vzpomíná a zároveň se hlásí k budování nové </a:t>
            </a:r>
            <a:r>
              <a:rPr lang="cs-CZ" dirty="0" smtClean="0"/>
              <a:t>společnosti a  </a:t>
            </a:r>
            <a:r>
              <a:rPr lang="cs-CZ" dirty="0"/>
              <a:t>k obraně míru. Odmítá ale schematismus </a:t>
            </a:r>
            <a:r>
              <a:rPr lang="cs-CZ" dirty="0" smtClean="0"/>
              <a:t>typický </a:t>
            </a:r>
            <a:r>
              <a:rPr lang="cs-CZ" dirty="0"/>
              <a:t>pro umění 50. let, a proto byl řadou socialistických kritiků odmítnut.</a:t>
            </a:r>
            <a:endParaRPr lang="cs-CZ" dirty="0" smtClean="0"/>
          </a:p>
        </p:txBody>
      </p:sp>
      <p:sp>
        <p:nvSpPr>
          <p:cNvPr id="4" name="Nadpis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pPr lvl="0">
              <a:defRPr/>
            </a:pPr>
            <a:r>
              <a:rPr lang="cs-CZ" dirty="0">
                <a:effectLst>
                  <a:outerShdw blurRad="38100" dist="38100" dir="2700000" algn="tl">
                    <a:srgbClr val="000000">
                      <a:alpha val="43137"/>
                    </a:srgbClr>
                  </a:outerShdw>
                </a:effectLst>
              </a:rPr>
              <a:t>Dílo - </a:t>
            </a:r>
            <a:r>
              <a:rPr lang="cs-CZ" dirty="0" smtClean="0">
                <a:effectLst>
                  <a:outerShdw blurRad="38100" dist="38100" dir="2700000" algn="tl">
                    <a:srgbClr val="000000">
                      <a:alpha val="43137"/>
                    </a:srgbClr>
                  </a:outerShdw>
                </a:effectLst>
              </a:rPr>
              <a:t>IV. </a:t>
            </a:r>
            <a:r>
              <a:rPr lang="cs-CZ" dirty="0">
                <a:effectLst>
                  <a:outerShdw blurRad="38100" dist="38100" dir="2700000" algn="tl">
                    <a:srgbClr val="000000">
                      <a:alpha val="43137"/>
                    </a:srgbClr>
                  </a:outerShdw>
                </a:effectLst>
              </a:rPr>
              <a:t>období</a:t>
            </a:r>
          </a:p>
        </p:txBody>
      </p:sp>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7380312" y="1781461"/>
            <a:ext cx="1404156" cy="2193994"/>
          </a:xfrm>
          <a:prstGeom prst="rect">
            <a:avLst/>
          </a:prstGeom>
        </p:spPr>
      </p:pic>
      <p:pic>
        <p:nvPicPr>
          <p:cNvPr id="5" name="Obrázek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580112" y="3717032"/>
            <a:ext cx="2063874" cy="2755378"/>
          </a:xfrm>
          <a:prstGeom prst="rect">
            <a:avLst/>
          </a:prstGeom>
        </p:spPr>
      </p:pic>
      <p:sp>
        <p:nvSpPr>
          <p:cNvPr id="7" name="TextovéPole 6"/>
          <p:cNvSpPr txBox="1"/>
          <p:nvPr/>
        </p:nvSpPr>
        <p:spPr>
          <a:xfrm>
            <a:off x="6732240" y="6021288"/>
            <a:ext cx="2232248"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cs-CZ" dirty="0" smtClean="0"/>
              <a:t>hrob </a:t>
            </a:r>
            <a:r>
              <a:rPr lang="cs-CZ" dirty="0" err="1" smtClean="0"/>
              <a:t>Konstanina</a:t>
            </a:r>
            <a:r>
              <a:rPr lang="cs-CZ" dirty="0" smtClean="0"/>
              <a:t> Biebla</a:t>
            </a:r>
            <a:endParaRPr lang="cs-CZ" dirty="0"/>
          </a:p>
        </p:txBody>
      </p:sp>
      <p:sp>
        <p:nvSpPr>
          <p:cNvPr id="6" name="Obdélník 5"/>
          <p:cNvSpPr/>
          <p:nvPr/>
        </p:nvSpPr>
        <p:spPr>
          <a:xfrm>
            <a:off x="6516216" y="1781461"/>
            <a:ext cx="720080" cy="567419"/>
          </a:xfrm>
          <a:prstGeom prst="rect">
            <a:avLst/>
          </a:prstGeom>
        </p:spPr>
        <p:txBody>
          <a:bodyPr wrap="square">
            <a:spAutoFit/>
          </a:bodyPr>
          <a:lstStyle/>
          <a:p>
            <a:r>
              <a:rPr lang="cs-CZ" sz="600" dirty="0"/>
              <a:t>http://www.sorela.cz/files/pictures/articlesthumbs2/131_bieblstredni.jpg</a:t>
            </a:r>
          </a:p>
        </p:txBody>
      </p:sp>
      <p:sp>
        <p:nvSpPr>
          <p:cNvPr id="8" name="Obdélník 7"/>
          <p:cNvSpPr/>
          <p:nvPr/>
        </p:nvSpPr>
        <p:spPr>
          <a:xfrm>
            <a:off x="4302224" y="6159787"/>
            <a:ext cx="1277888" cy="369332"/>
          </a:xfrm>
          <a:prstGeom prst="rect">
            <a:avLst/>
          </a:prstGeom>
        </p:spPr>
        <p:txBody>
          <a:bodyPr wrap="square">
            <a:spAutoFit/>
          </a:bodyPr>
          <a:lstStyle/>
          <a:p>
            <a:r>
              <a:rPr lang="cs-CZ" sz="600" dirty="0"/>
              <a:t>http://upload.wikimedia.org/wikipedia/commons/2/2f/Konstantin_Biebl_grave.JPG</a:t>
            </a:r>
          </a:p>
        </p:txBody>
      </p:sp>
    </p:spTree>
    <p:extLst>
      <p:ext uri="{BB962C8B-B14F-4D97-AF65-F5344CB8AC3E}">
        <p14:creationId xmlns:p14="http://schemas.microsoft.com/office/powerpoint/2010/main" xmlns="" val="4771302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628800"/>
            <a:ext cx="8208912" cy="4525963"/>
          </a:xfrm>
        </p:spPr>
        <p:txBody>
          <a:bodyPr>
            <a:normAutofit fontScale="92500"/>
          </a:bodyPr>
          <a:lstStyle/>
          <a:p>
            <a:r>
              <a:rPr lang="cs-CZ" dirty="0" smtClean="0"/>
              <a:t>Byl členem Devětsilu</a:t>
            </a:r>
            <a:r>
              <a:rPr lang="cs-CZ" dirty="0" smtClean="0"/>
              <a:t>?	</a:t>
            </a:r>
            <a:endParaRPr lang="cs-CZ" dirty="0" smtClean="0"/>
          </a:p>
          <a:p>
            <a:r>
              <a:rPr lang="cs-CZ" dirty="0" smtClean="0"/>
              <a:t>Podnikl cestu do Austrálie</a:t>
            </a:r>
            <a:r>
              <a:rPr lang="cs-CZ" dirty="0" smtClean="0"/>
              <a:t>?</a:t>
            </a:r>
            <a:r>
              <a:rPr lang="cs-CZ" dirty="0" smtClean="0"/>
              <a:t>	</a:t>
            </a:r>
            <a:r>
              <a:rPr lang="cs-CZ" dirty="0" smtClean="0"/>
              <a:t>	</a:t>
            </a:r>
            <a:endParaRPr lang="cs-CZ" dirty="0" smtClean="0"/>
          </a:p>
          <a:p>
            <a:r>
              <a:rPr lang="cs-CZ" dirty="0" smtClean="0"/>
              <a:t>Kritizoval nástup KSČ</a:t>
            </a:r>
            <a:r>
              <a:rPr lang="cs-CZ" dirty="0" smtClean="0"/>
              <a:t>?	</a:t>
            </a:r>
            <a:r>
              <a:rPr lang="cs-CZ" dirty="0" smtClean="0"/>
              <a:t> </a:t>
            </a:r>
          </a:p>
          <a:p>
            <a:r>
              <a:rPr lang="cs-CZ" dirty="0" smtClean="0"/>
              <a:t>Psal proletářskou poezii</a:t>
            </a:r>
            <a:r>
              <a:rPr lang="cs-CZ" dirty="0" smtClean="0"/>
              <a:t>?	</a:t>
            </a:r>
            <a:r>
              <a:rPr lang="cs-CZ" dirty="0" smtClean="0"/>
              <a:t> </a:t>
            </a:r>
          </a:p>
          <a:p>
            <a:r>
              <a:rPr lang="cs-CZ" dirty="0" smtClean="0"/>
              <a:t>Je sbírka Zloděj z Bagdádu ovlivněna poetismem?</a:t>
            </a:r>
          </a:p>
          <a:p>
            <a:r>
              <a:rPr lang="cs-CZ" dirty="0" smtClean="0"/>
              <a:t>Je sbírka </a:t>
            </a:r>
            <a:r>
              <a:rPr lang="cs-CZ" dirty="0" smtClean="0"/>
              <a:t>S lodí </a:t>
            </a:r>
            <a:r>
              <a:rPr lang="cs-CZ" dirty="0" smtClean="0"/>
              <a:t>jež dováží čaj a kávu inspirovaná cestou do Tichomoří?</a:t>
            </a:r>
          </a:p>
          <a:p>
            <a:r>
              <a:rPr lang="cs-CZ" dirty="0" smtClean="0"/>
              <a:t>Je Nový </a:t>
            </a:r>
            <a:r>
              <a:rPr lang="cs-CZ" dirty="0" smtClean="0"/>
              <a:t>Ikaros </a:t>
            </a:r>
            <a:r>
              <a:rPr lang="cs-CZ" dirty="0" smtClean="0"/>
              <a:t> </a:t>
            </a:r>
            <a:r>
              <a:rPr lang="cs-CZ" dirty="0" smtClean="0"/>
              <a:t>futuristická </a:t>
            </a:r>
            <a:r>
              <a:rPr lang="cs-CZ" dirty="0" smtClean="0"/>
              <a:t>sbírka?</a:t>
            </a:r>
            <a:endParaRPr lang="cs-CZ" dirty="0"/>
          </a:p>
        </p:txBody>
      </p:sp>
      <p:sp>
        <p:nvSpPr>
          <p:cNvPr id="4" name="Nadpis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lstStyle/>
          <a:p>
            <a:pPr lvl="0">
              <a:defRPr/>
            </a:pPr>
            <a:r>
              <a:rPr lang="cs-CZ" dirty="0" smtClean="0">
                <a:effectLst>
                  <a:outerShdw blurRad="38100" dist="38100" dir="2700000" algn="tl">
                    <a:srgbClr val="000000">
                      <a:alpha val="43137"/>
                    </a:srgbClr>
                  </a:outerShdw>
                </a:effectLst>
              </a:rPr>
              <a:t>Otázky ANO / NE</a:t>
            </a:r>
            <a:endParaRPr lang="cs-CZ"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16497818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endParaRPr lang="cs-CZ" dirty="0"/>
          </a:p>
        </p:txBody>
      </p:sp>
      <p:sp>
        <p:nvSpPr>
          <p:cNvPr id="4" name="Zástupný symbol pro obsah 2"/>
          <p:cNvSpPr txBox="1">
            <a:spLocks/>
          </p:cNvSpPr>
          <p:nvPr/>
        </p:nvSpPr>
        <p:spPr>
          <a:xfrm>
            <a:off x="452437" y="1700808"/>
            <a:ext cx="8229600" cy="4525963"/>
          </a:xfrm>
          <a:prstGeom prst="rect">
            <a:avLst/>
          </a:prstGeom>
        </p:spPr>
        <p:txBody>
          <a:bodyPr>
            <a:normAutofit fontScale="85000" lnSpcReduction="20000"/>
          </a:bodyPr>
          <a:lstStyle/>
          <a:p>
            <a:pPr marL="457200" lvl="0" indent="-457200">
              <a:spcBef>
                <a:spcPct val="20000"/>
              </a:spcBef>
              <a:buFont typeface="Arial" pitchFamily="34" charset="0"/>
              <a:buChar char="•"/>
            </a:pPr>
            <a:r>
              <a:rPr lang="cs-CZ" sz="3200" dirty="0" smtClean="0"/>
              <a:t>VLADIMÍR PROKOP. Přehled české literatury 20. století. 1. </a:t>
            </a:r>
            <a:r>
              <a:rPr lang="cs-CZ" sz="3200" dirty="0" err="1" smtClean="0"/>
              <a:t>vyd</a:t>
            </a:r>
            <a:r>
              <a:rPr lang="cs-CZ" sz="3200" dirty="0" smtClean="0"/>
              <a:t>. Karlovy Vary: </a:t>
            </a:r>
            <a:r>
              <a:rPr lang="cs-CZ" sz="3200" dirty="0" err="1" smtClean="0"/>
              <a:t>O</a:t>
            </a:r>
            <a:r>
              <a:rPr lang="cs-CZ" sz="3200" dirty="0" smtClean="0"/>
              <a:t>.K.soft, 2008. </a:t>
            </a:r>
          </a:p>
          <a:p>
            <a:pPr marL="457200" lvl="0" indent="-457200">
              <a:spcBef>
                <a:spcPct val="20000"/>
              </a:spcBef>
              <a:buFont typeface="Arial" pitchFamily="34" charset="0"/>
              <a:buChar char="•"/>
            </a:pPr>
            <a:r>
              <a:rPr lang="cs-CZ" sz="3200" dirty="0" smtClean="0"/>
              <a:t>Literatura pro 3. ročník středních škol. 1. </a:t>
            </a:r>
            <a:r>
              <a:rPr lang="cs-CZ" sz="3200" dirty="0" err="1" smtClean="0"/>
              <a:t>vyd</a:t>
            </a:r>
            <a:r>
              <a:rPr lang="cs-CZ" sz="3200" dirty="0" smtClean="0"/>
              <a:t>. Brno: </a:t>
            </a:r>
            <a:r>
              <a:rPr lang="cs-CZ" sz="3200" dirty="0" err="1" smtClean="0"/>
              <a:t>Didaktis</a:t>
            </a:r>
            <a:r>
              <a:rPr lang="cs-CZ" sz="3200" dirty="0" smtClean="0"/>
              <a:t>, 2009. ISBN 978-80-7358-135-0.</a:t>
            </a:r>
          </a:p>
          <a:p>
            <a:pPr marL="457200" lvl="0" indent="-457200">
              <a:spcBef>
                <a:spcPct val="20000"/>
              </a:spcBef>
              <a:buFont typeface="Arial" pitchFamily="34" charset="0"/>
              <a:buChar char="•"/>
            </a:pPr>
            <a:r>
              <a:rPr lang="cs-CZ" sz="3200" dirty="0" smtClean="0"/>
              <a:t>Zdroje obrázků použitých knih citovány přímo v textu</a:t>
            </a:r>
          </a:p>
          <a:p>
            <a:pPr marL="457200" lvl="0" indent="-457200">
              <a:spcBef>
                <a:spcPct val="20000"/>
              </a:spcBef>
              <a:buFont typeface="Arial" pitchFamily="34" charset="0"/>
              <a:buChar char="•"/>
            </a:pPr>
            <a:endParaRPr lang="cs-CZ" sz="3200" dirty="0" smtClean="0"/>
          </a:p>
          <a:p>
            <a:pPr marL="457200" lvl="0" indent="-457200">
              <a:spcBef>
                <a:spcPct val="20000"/>
              </a:spcBef>
              <a:buFont typeface="Arial" pitchFamily="34" charset="0"/>
              <a:buChar char="•"/>
            </a:pPr>
            <a:r>
              <a:rPr lang="cs-CZ" sz="3200" dirty="0" smtClean="0"/>
              <a:t>KONSTANTIN </a:t>
            </a:r>
            <a:r>
              <a:rPr lang="cs-CZ" sz="3200" dirty="0" smtClean="0"/>
              <a:t>BIEBL. </a:t>
            </a:r>
            <a:r>
              <a:rPr lang="cs-CZ" sz="3200" smtClean="0"/>
              <a:t>Nový </a:t>
            </a:r>
            <a:r>
              <a:rPr lang="cs-CZ" sz="3200" dirty="0" err="1" smtClean="0"/>
              <a:t>I</a:t>
            </a:r>
            <a:r>
              <a:rPr lang="cs-CZ" sz="3200" smtClean="0"/>
              <a:t>karos</a:t>
            </a:r>
            <a:r>
              <a:rPr lang="cs-CZ" sz="3200" dirty="0" smtClean="0"/>
              <a:t>. Československý </a:t>
            </a:r>
            <a:r>
              <a:rPr lang="cs-CZ" sz="3200" dirty="0" smtClean="0"/>
              <a:t>spisovatel. ISBN 978-80-89482-50-4. </a:t>
            </a:r>
          </a:p>
          <a:p>
            <a:pPr marL="457200" lvl="0" indent="-457200">
              <a:spcBef>
                <a:spcPct val="20000"/>
              </a:spcBef>
            </a:pPr>
            <a:endParaRPr lang="cs-CZ" sz="3200" dirty="0" smtClean="0"/>
          </a:p>
          <a:p>
            <a:pPr marL="457200" lvl="0" indent="-457200">
              <a:spcBef>
                <a:spcPct val="20000"/>
              </a:spcBef>
              <a:buFont typeface="Arial" pitchFamily="34" charset="0"/>
              <a:buChar char="•"/>
            </a:pPr>
            <a:r>
              <a:rPr lang="cs-CZ" sz="3200" dirty="0" smtClean="0"/>
              <a:t>KONSTANTIN BIEBL. </a:t>
            </a:r>
            <a:r>
              <a:rPr lang="cs-CZ" sz="3200" dirty="0" smtClean="0"/>
              <a:t>S </a:t>
            </a:r>
            <a:r>
              <a:rPr lang="cs-CZ" sz="3200" dirty="0" smtClean="0"/>
              <a:t>lodí jež dováží čaj a </a:t>
            </a:r>
            <a:r>
              <a:rPr lang="cs-CZ" sz="3200" dirty="0" smtClean="0"/>
              <a:t>kávu. </a:t>
            </a:r>
            <a:r>
              <a:rPr lang="cs-CZ" sz="3200" dirty="0" smtClean="0"/>
              <a:t>4. </a:t>
            </a:r>
            <a:r>
              <a:rPr lang="cs-CZ" sz="3200" dirty="0" err="1" smtClean="0"/>
              <a:t>vyd</a:t>
            </a:r>
            <a:r>
              <a:rPr lang="cs-CZ" sz="3200" dirty="0" smtClean="0"/>
              <a:t>. </a:t>
            </a:r>
            <a:r>
              <a:rPr lang="cs-CZ" sz="3200" dirty="0" smtClean="0"/>
              <a:t>Praha</a:t>
            </a:r>
            <a:r>
              <a:rPr lang="cs-CZ" sz="3200" dirty="0" smtClean="0"/>
              <a:t>: </a:t>
            </a:r>
            <a:r>
              <a:rPr lang="cs-CZ" sz="3200" dirty="0" smtClean="0"/>
              <a:t>Československý </a:t>
            </a:r>
            <a:r>
              <a:rPr lang="cs-CZ" sz="3200" dirty="0" smtClean="0"/>
              <a:t>spisovatel, 1961.</a:t>
            </a:r>
            <a:endParaRPr lang="cs-CZ" sz="3200" dirty="0" smtClean="0"/>
          </a:p>
          <a:p>
            <a:pPr marL="457200" lvl="0" indent="-457200">
              <a:spcBef>
                <a:spcPct val="20000"/>
              </a:spcBef>
              <a:buFont typeface="Arial" pitchFamily="34" charset="0"/>
              <a:buChar char="•"/>
            </a:pPr>
            <a:endParaRPr lang="cs-CZ" sz="3200" dirty="0" smtClean="0"/>
          </a:p>
          <a:p>
            <a:pPr marL="457200" lvl="0" indent="-457200">
              <a:spcBef>
                <a:spcPct val="20000"/>
              </a:spcBef>
              <a:buFont typeface="Arial" pitchFamily="34" charset="0"/>
              <a:buChar char="•"/>
            </a:pP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a:p>
            <a:pPr marL="457200" marR="0" lvl="0" indent="-4572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Rectangle 2"/>
          <p:cNvSpPr txBox="1">
            <a:spLocks noChangeArrowheads="1"/>
          </p:cNvSpPr>
          <p:nvPr/>
        </p:nvSpPr>
        <p:spPr>
          <a:xfrm>
            <a:off x="445435" y="556078"/>
            <a:ext cx="8229600" cy="13716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3400" b="1" dirty="0" smtClean="0"/>
              <a:t>Zdroje:</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525" y="0"/>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 name="Picture 46" descr="logo_pruhl"/>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969398" y="256721"/>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423353459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243</TotalTime>
  <Words>883</Words>
  <Application>Microsoft Office PowerPoint</Application>
  <PresentationFormat>Předvádění na obrazovce (4:3)</PresentationFormat>
  <Paragraphs>130</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Snímek 1</vt:lpstr>
      <vt:lpstr>Konstantin Biebl</vt:lpstr>
      <vt:lpstr>Život</vt:lpstr>
      <vt:lpstr>Život</vt:lpstr>
      <vt:lpstr>Dílo - I. období</vt:lpstr>
      <vt:lpstr>Dílo - II. období</vt:lpstr>
      <vt:lpstr>S lodí, jež dováží čaj a kávu</vt:lpstr>
      <vt:lpstr>S lodí, jež dováží čaj a kávu</vt:lpstr>
      <vt:lpstr>Nový Ikaros</vt:lpstr>
      <vt:lpstr>Nový Ikaros</vt:lpstr>
      <vt:lpstr>Dílo - III. období</vt:lpstr>
      <vt:lpstr>Dílo - IV. období</vt:lpstr>
      <vt:lpstr>Otázky ANO / NE</vt:lpstr>
      <vt:lpstr>Snímek 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David</dc:creator>
  <cp:lastModifiedBy>Lenka</cp:lastModifiedBy>
  <cp:revision>24</cp:revision>
  <dcterms:created xsi:type="dcterms:W3CDTF">2011-02-02T19:28:22Z</dcterms:created>
  <dcterms:modified xsi:type="dcterms:W3CDTF">2012-11-19T22:35:16Z</dcterms:modified>
</cp:coreProperties>
</file>