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62" r:id="rId3"/>
    <p:sldId id="256" r:id="rId4"/>
    <p:sldId id="263" r:id="rId5"/>
    <p:sldId id="267" r:id="rId6"/>
    <p:sldId id="266" r:id="rId7"/>
    <p:sldId id="268" r:id="rId8"/>
    <p:sldId id="271" r:id="rId9"/>
    <p:sldId id="272" r:id="rId10"/>
    <p:sldId id="273" r:id="rId11"/>
    <p:sldId id="274" r:id="rId12"/>
    <p:sldId id="275" r:id="rId13"/>
    <p:sldId id="269" r:id="rId14"/>
    <p:sldId id="278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9999"/>
    <a:srgbClr val="FF5050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5050">
                <a:lumMod val="67000"/>
                <a:lumOff val="33000"/>
              </a:srgbClr>
            </a:gs>
            <a:gs pos="50000">
              <a:srgbClr val="FF9999">
                <a:lumMod val="67000"/>
                <a:lumOff val="33000"/>
              </a:srgbClr>
            </a:gs>
            <a:gs pos="100000">
              <a:srgbClr val="FFFFFF">
                <a:lumMod val="41000"/>
                <a:lumOff val="59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zechfolks.com/plus/wp-content/uploads/2011/04/Obr.-01-Ji%C5%99%C3%AD-Wolker.jp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779081242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Wolker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19.11.2012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Wolker, proletářská poezie, sociální balady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výkladu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21860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Wolker</a:t>
            </a:r>
            <a:endParaRPr lang="cs-CZ" sz="72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800" b="1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800" b="1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48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1900 - 1924</a:t>
            </a:r>
            <a:endParaRPr lang="cs-CZ" sz="48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Narodil se v Prostějově v dobře situované rodině, v mládí chodil do Sokola a věnoval se skautingu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Už na gymnáziu se u něj projevilo literární a výtvarné nadání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 Praze studoval práva, ale zároveň navštěvoval přednášky F. X. Šaldy na Filosofické fakultě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spojil se s Devětsilem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File:Tatranska Polianka Jiri Wolk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5380" y="1723441"/>
            <a:ext cx="2081420" cy="249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605380" y="4437112"/>
            <a:ext cx="20814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Bronzová busta Jiřího </a:t>
            </a:r>
            <a:r>
              <a:rPr lang="cs-CZ" b="1" dirty="0" smtClean="0"/>
              <a:t>Wolkra </a:t>
            </a:r>
            <a:r>
              <a:rPr lang="cs-CZ" b="1" dirty="0"/>
              <a:t>z </a:t>
            </a:r>
            <a:r>
              <a:rPr lang="cs-CZ" b="1" dirty="0" err="1"/>
              <a:t>Tatranskej</a:t>
            </a:r>
            <a:r>
              <a:rPr lang="cs-CZ" b="1" dirty="0"/>
              <a:t> </a:t>
            </a:r>
            <a:r>
              <a:rPr lang="cs-CZ" b="1" dirty="0" err="1" smtClean="0"/>
              <a:t>Polianky</a:t>
            </a:r>
            <a:endParaRPr lang="cs-CZ" b="1" dirty="0" smtClean="0"/>
          </a:p>
          <a:p>
            <a:endParaRPr lang="cs-CZ" sz="600" dirty="0" smtClean="0"/>
          </a:p>
          <a:p>
            <a:r>
              <a:rPr lang="cs-CZ" sz="600" dirty="0" smtClean="0"/>
              <a:t>http</a:t>
            </a:r>
            <a:r>
              <a:rPr lang="cs-CZ" sz="600" dirty="0"/>
              <a:t>://upload.wikimedia.org/wikipedia/commons/7/73/Tatranska_Polianka_Jiri_Wolker.jpg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297289" y="1846956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1921 vstoupil do KSČ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Devětsil opustil poté, co se tento umělecký spolek přiklonil k poetismu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1923 onemocněl tuberkulózou, asi rok se léčil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dlouho pobýval v Tatranské </a:t>
            </a:r>
            <a:r>
              <a:rPr lang="cs-CZ" dirty="0" err="1" smtClean="0">
                <a:solidFill>
                  <a:schemeClr val="tx1"/>
                </a:solidFill>
              </a:rPr>
              <a:t>Poljance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1924 zemřel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99592" y="2636912"/>
            <a:ext cx="187220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Podobizna Jiřího Wolkera </a:t>
            </a:r>
            <a:r>
              <a:rPr lang="cs-CZ" dirty="0" smtClean="0"/>
              <a:t>na</a:t>
            </a:r>
          </a:p>
          <a:p>
            <a:endParaRPr lang="cs-CZ" b="1" dirty="0" smtClean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://czechfolks.com/plus/wp-content/uploads/2011/04/Obr.-01-Ji%C5%99%C3%AD-Wolker.jpg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07275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98884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>
                <a:solidFill>
                  <a:schemeClr val="tx1"/>
                </a:solidFill>
                <a:latin typeface="Segoe Print" pitchFamily="2" charset="0"/>
              </a:rPr>
              <a:t>Vlastní epitaf: </a:t>
            </a:r>
            <a:endParaRPr lang="cs-CZ" dirty="0" smtClean="0">
              <a:solidFill>
                <a:schemeClr val="tx1"/>
              </a:solidFill>
              <a:latin typeface="Segoe Print" pitchFamily="2" charset="0"/>
            </a:endParaRPr>
          </a:p>
          <a:p>
            <a:pPr algn="l"/>
            <a:endParaRPr lang="cs-CZ" sz="2800" dirty="0" smtClean="0">
              <a:solidFill>
                <a:schemeClr val="tx1"/>
              </a:solidFill>
              <a:latin typeface="Segoe Print" pitchFamily="2" charset="0"/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  <a:t>Zde </a:t>
            </a:r>
            <a:r>
              <a:rPr lang="cs-CZ" sz="2800" dirty="0">
                <a:solidFill>
                  <a:schemeClr val="tx1"/>
                </a:solidFill>
                <a:latin typeface="Segoe Print" pitchFamily="2" charset="0"/>
              </a:rPr>
              <a:t>leží Jiří Wolker, </a:t>
            </a:r>
            <a: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  <a:t>básník</a:t>
            </a:r>
            <a:r>
              <a:rPr lang="cs-CZ" sz="2800" dirty="0">
                <a:solidFill>
                  <a:schemeClr val="tx1"/>
                </a:solidFill>
                <a:latin typeface="Segoe Print" pitchFamily="2" charset="0"/>
              </a:rPr>
              <a:t>, jenž miloval </a:t>
            </a:r>
            <a: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  <a:t>svět </a:t>
            </a:r>
            <a:b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  <a:t>a </a:t>
            </a:r>
            <a:r>
              <a:rPr lang="cs-CZ" sz="2800" dirty="0">
                <a:solidFill>
                  <a:schemeClr val="tx1"/>
                </a:solidFill>
                <a:latin typeface="Segoe Print" pitchFamily="2" charset="0"/>
              </a:rPr>
              <a:t>pro spravedlnost jeho </a:t>
            </a:r>
            <a: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  <a:t>šel </a:t>
            </a:r>
            <a:r>
              <a:rPr lang="cs-CZ" sz="2800" dirty="0">
                <a:solidFill>
                  <a:schemeClr val="tx1"/>
                </a:solidFill>
                <a:latin typeface="Segoe Print" pitchFamily="2" charset="0"/>
              </a:rPr>
              <a:t>se bít</a:t>
            </a:r>
            <a: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  <a:t>.</a:t>
            </a:r>
            <a:r>
              <a:rPr lang="cs-CZ" sz="2800" dirty="0">
                <a:solidFill>
                  <a:schemeClr val="tx1"/>
                </a:solidFill>
                <a:latin typeface="Segoe Print" pitchFamily="2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2800" dirty="0">
                <a:solidFill>
                  <a:schemeClr val="tx1"/>
                </a:solidFill>
                <a:latin typeface="Segoe Print" pitchFamily="2" charset="0"/>
              </a:rPr>
              <a:t>Dřív než </a:t>
            </a:r>
            <a:r>
              <a:rPr lang="cs-CZ" sz="2800" dirty="0" err="1">
                <a:solidFill>
                  <a:schemeClr val="tx1"/>
                </a:solidFill>
                <a:latin typeface="Segoe Print" pitchFamily="2" charset="0"/>
              </a:rPr>
              <a:t>moh</a:t>
            </a:r>
            <a:r>
              <a:rPr lang="cs-CZ" sz="2800" dirty="0">
                <a:solidFill>
                  <a:schemeClr val="tx1"/>
                </a:solidFill>
                <a:latin typeface="Segoe Print" pitchFamily="2" charset="0"/>
              </a:rPr>
              <a:t>' srdce </a:t>
            </a:r>
            <a: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  <a:t>k </a:t>
            </a:r>
            <a:r>
              <a:rPr lang="cs-CZ" sz="2800" dirty="0">
                <a:solidFill>
                  <a:schemeClr val="tx1"/>
                </a:solidFill>
                <a:latin typeface="Segoe Print" pitchFamily="2" charset="0"/>
              </a:rPr>
              <a:t>boji vytasit</a:t>
            </a:r>
            <a: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  <a:t>, </a:t>
            </a:r>
            <a:b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Segoe Print" pitchFamily="2" charset="0"/>
              </a:rPr>
              <a:t>zemřel </a:t>
            </a:r>
            <a:r>
              <a:rPr lang="cs-CZ" sz="2800" dirty="0">
                <a:solidFill>
                  <a:schemeClr val="tx1"/>
                </a:solidFill>
                <a:latin typeface="Segoe Print" pitchFamily="2" charset="0"/>
              </a:rPr>
              <a:t>- mlád dvacet čtyři let</a:t>
            </a:r>
          </a:p>
        </p:txBody>
      </p:sp>
      <p:sp>
        <p:nvSpPr>
          <p:cNvPr id="2" name="Obdélník 1"/>
          <p:cNvSpPr/>
          <p:nvPr/>
        </p:nvSpPr>
        <p:spPr>
          <a:xfrm>
            <a:off x="6660232" y="5122304"/>
            <a:ext cx="202656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Pamětní deska na Jiřího Wolkera u jezírka v Tatranské </a:t>
            </a:r>
            <a:r>
              <a:rPr lang="cs-CZ" b="1" dirty="0" err="1" smtClean="0"/>
              <a:t>Poliance</a:t>
            </a:r>
            <a:endParaRPr lang="cs-CZ" b="1" dirty="0" smtClean="0"/>
          </a:p>
          <a:p>
            <a:r>
              <a:rPr lang="cs-CZ" sz="600" dirty="0" smtClean="0"/>
              <a:t>http</a:t>
            </a:r>
            <a:r>
              <a:rPr lang="cs-CZ" sz="600" dirty="0"/>
              <a:t>://upload.wikimedia.org/wikipedia/commons/b/b1/Slovakia_Tatranska_Polianka_92.JPG</a:t>
            </a:r>
          </a:p>
        </p:txBody>
      </p:sp>
      <p:pic>
        <p:nvPicPr>
          <p:cNvPr id="2050" name="Picture 2" descr="File:Slovakia Tatranska Polianka 9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2" t="12773" r="11488"/>
          <a:stretch/>
        </p:blipFill>
        <p:spPr bwMode="auto">
          <a:xfrm>
            <a:off x="5148064" y="1988840"/>
            <a:ext cx="3793424" cy="291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60740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2022248"/>
            <a:ext cx="4114800" cy="18288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raná tvorba – hlavními tématy je dospívání, duševní proměny mladého chlapce, první lásky, dekadentní pocity</a:t>
            </a:r>
          </a:p>
        </p:txBody>
      </p:sp>
      <p:pic>
        <p:nvPicPr>
          <p:cNvPr id="3074" name="Picture 2" descr="http://carpe.cz/carpe-diem/img/knihy/jiri_wolk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0382" y="2276871"/>
            <a:ext cx="3836418" cy="3849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155067" y="5129239"/>
            <a:ext cx="260486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Obal CD edice klubové poezie nakladatelství </a:t>
            </a:r>
            <a:r>
              <a:rPr lang="cs-CZ" b="1" dirty="0" err="1" smtClean="0"/>
              <a:t>Carpe</a:t>
            </a:r>
            <a:r>
              <a:rPr lang="cs-CZ" b="1" dirty="0" smtClean="0"/>
              <a:t> </a:t>
            </a:r>
            <a:r>
              <a:rPr lang="cs-CZ" b="1" dirty="0" err="1" smtClean="0"/>
              <a:t>diem</a:t>
            </a:r>
            <a:endParaRPr lang="cs-CZ" b="1" dirty="0" smtClean="0"/>
          </a:p>
          <a:p>
            <a:r>
              <a:rPr lang="cs-CZ" sz="600" dirty="0" smtClean="0"/>
              <a:t>http</a:t>
            </a:r>
            <a:r>
              <a:rPr lang="cs-CZ" sz="600" dirty="0"/>
              <a:t>://carpe.cz/carpe-diem/img/knihy/jiri_wolker.jpg</a:t>
            </a:r>
          </a:p>
        </p:txBody>
      </p:sp>
    </p:spTree>
    <p:extLst>
      <p:ext uri="{BB962C8B-B14F-4D97-AF65-F5344CB8AC3E}">
        <p14:creationId xmlns:p14="http://schemas.microsoft.com/office/powerpoint/2010/main" xmlns="" val="1031578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Host do domu - 1921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95773" y="1600200"/>
            <a:ext cx="5200363" cy="496093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optimismus, pokora, touha spojit se s kolektivem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důraz na prosté věci, každodennost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prvky vitalismu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víra v budoucnost a harmonii světa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láska k přírodě i k obyčejným věcem, které člověka obklopují (poštovní schránka, okno, kupé…)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vrcholem sbírky je polytematická báseň Svatý Kopeček (inspirace </a:t>
            </a:r>
            <a:r>
              <a:rPr lang="cs-CZ" sz="3000" dirty="0" err="1" smtClean="0">
                <a:solidFill>
                  <a:schemeClr val="tx1"/>
                </a:solidFill>
              </a:rPr>
              <a:t>Apollinairem</a:t>
            </a:r>
            <a:r>
              <a:rPr lang="cs-CZ" sz="3000" dirty="0" smtClean="0">
                <a:solidFill>
                  <a:schemeClr val="tx1"/>
                </a:solidFill>
              </a:rPr>
              <a:t>)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endParaRPr lang="cs-CZ" sz="3000" dirty="0">
              <a:solidFill>
                <a:schemeClr val="tx1"/>
              </a:solidFill>
            </a:endParaRPr>
          </a:p>
        </p:txBody>
      </p:sp>
      <p:pic>
        <p:nvPicPr>
          <p:cNvPr id="7171" name="Picture 3" descr="http://www.ztichlaklika.cz/_img_cache_eshop/13119492253414.upl_600_6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81093">
            <a:off x="5758820" y="1857300"/>
            <a:ext cx="3037696" cy="450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99992" y="6113828"/>
            <a:ext cx="1205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https://encrypted-tbn2.gstatic.com/images?q=tbn:ANd9GcTssLR4DfMdnMjnBfOitqR1Q-eqyLPuST_WCneE1eXH5mUSLqA2Lg</a:t>
            </a:r>
          </a:p>
        </p:txBody>
      </p:sp>
    </p:spTree>
    <p:extLst>
      <p:ext uri="{BB962C8B-B14F-4D97-AF65-F5344CB8AC3E}">
        <p14:creationId xmlns:p14="http://schemas.microsoft.com/office/powerpoint/2010/main" xmlns="" val="4155229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Host do domu - 1921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963707" y="1600200"/>
            <a:ext cx="7216587" cy="506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cs-CZ" sz="3000" dirty="0" smtClean="0">
                <a:solidFill>
                  <a:schemeClr val="tx1"/>
                </a:solidFill>
                <a:latin typeface="Segoe Print" pitchFamily="2" charset="0"/>
              </a:rPr>
              <a:t>POKORA</a:t>
            </a:r>
          </a:p>
          <a:p>
            <a:pPr>
              <a:lnSpc>
                <a:spcPct val="90000"/>
              </a:lnSpc>
            </a:pPr>
            <a:r>
              <a:rPr lang="cs-CZ" sz="3000" dirty="0" smtClean="0">
                <a:solidFill>
                  <a:schemeClr val="tx1"/>
                </a:solidFill>
                <a:latin typeface="Segoe Print" pitchFamily="2" charset="0"/>
              </a:rPr>
              <a:t>Stanu </a:t>
            </a:r>
            <a:r>
              <a:rPr lang="cs-CZ" sz="3000" dirty="0">
                <a:solidFill>
                  <a:schemeClr val="tx1"/>
                </a:solidFill>
                <a:latin typeface="Segoe Print" pitchFamily="2" charset="0"/>
              </a:rPr>
              <a:t>se menším a ještě menším,</a:t>
            </a:r>
          </a:p>
          <a:p>
            <a:pPr>
              <a:lnSpc>
                <a:spcPct val="90000"/>
              </a:lnSpc>
            </a:pPr>
            <a:r>
              <a:rPr lang="cs-CZ" sz="3000" dirty="0">
                <a:solidFill>
                  <a:schemeClr val="tx1"/>
                </a:solidFill>
                <a:latin typeface="Segoe Print" pitchFamily="2" charset="0"/>
              </a:rPr>
              <a:t>až budu nejmenším na celém světě.</a:t>
            </a:r>
          </a:p>
          <a:p>
            <a:pPr>
              <a:lnSpc>
                <a:spcPct val="90000"/>
              </a:lnSpc>
            </a:pPr>
            <a:r>
              <a:rPr lang="cs-CZ" sz="3000" dirty="0">
                <a:solidFill>
                  <a:schemeClr val="tx1"/>
                </a:solidFill>
                <a:latin typeface="Segoe Print" pitchFamily="2" charset="0"/>
              </a:rPr>
              <a:t>Po ránu, na louce, v létě</a:t>
            </a:r>
          </a:p>
          <a:p>
            <a:pPr>
              <a:lnSpc>
                <a:spcPct val="90000"/>
              </a:lnSpc>
            </a:pPr>
            <a:r>
              <a:rPr lang="cs-CZ" sz="3000" dirty="0">
                <a:solidFill>
                  <a:schemeClr val="tx1"/>
                </a:solidFill>
                <a:latin typeface="Segoe Print" pitchFamily="2" charset="0"/>
              </a:rPr>
              <a:t>po kvítku vztáhnu se nejmenším.</a:t>
            </a:r>
          </a:p>
          <a:p>
            <a:pPr>
              <a:lnSpc>
                <a:spcPct val="90000"/>
              </a:lnSpc>
            </a:pPr>
            <a:r>
              <a:rPr lang="cs-CZ" sz="3000" dirty="0">
                <a:solidFill>
                  <a:schemeClr val="tx1"/>
                </a:solidFill>
                <a:latin typeface="Segoe Print" pitchFamily="2" charset="0"/>
              </a:rPr>
              <a:t>Zašeptám, až se obejmu s ním:</a:t>
            </a:r>
          </a:p>
          <a:p>
            <a:pPr>
              <a:lnSpc>
                <a:spcPct val="90000"/>
              </a:lnSpc>
            </a:pPr>
            <a:r>
              <a:rPr lang="cs-CZ" sz="3000" dirty="0">
                <a:solidFill>
                  <a:schemeClr val="tx1"/>
                </a:solidFill>
                <a:latin typeface="Segoe Print" pitchFamily="2" charset="0"/>
              </a:rPr>
              <a:t>"Chlapečku bosý,</a:t>
            </a:r>
          </a:p>
          <a:p>
            <a:pPr>
              <a:lnSpc>
                <a:spcPct val="90000"/>
              </a:lnSpc>
            </a:pPr>
            <a:r>
              <a:rPr lang="cs-CZ" sz="3000" dirty="0">
                <a:solidFill>
                  <a:schemeClr val="tx1"/>
                </a:solidFill>
                <a:latin typeface="Segoe Print" pitchFamily="2" charset="0"/>
              </a:rPr>
              <a:t>nebe dlaň o tebe opřelo si</a:t>
            </a:r>
          </a:p>
          <a:p>
            <a:pPr>
              <a:lnSpc>
                <a:spcPct val="90000"/>
              </a:lnSpc>
            </a:pPr>
            <a:r>
              <a:rPr lang="cs-CZ" sz="3000" dirty="0">
                <a:solidFill>
                  <a:schemeClr val="tx1"/>
                </a:solidFill>
                <a:latin typeface="Segoe Print" pitchFamily="2" charset="0"/>
              </a:rPr>
              <a:t>kapičkou rosy,</a:t>
            </a:r>
          </a:p>
          <a:p>
            <a:pPr>
              <a:lnSpc>
                <a:spcPct val="90000"/>
              </a:lnSpc>
            </a:pPr>
            <a:r>
              <a:rPr lang="cs-CZ" sz="3000" dirty="0">
                <a:solidFill>
                  <a:schemeClr val="tx1"/>
                </a:solidFill>
                <a:latin typeface="Segoe Print" pitchFamily="2" charset="0"/>
              </a:rPr>
              <a:t>aby nespadlo."</a:t>
            </a:r>
          </a:p>
        </p:txBody>
      </p:sp>
    </p:spTree>
    <p:extLst>
      <p:ext uri="{BB962C8B-B14F-4D97-AF65-F5344CB8AC3E}">
        <p14:creationId xmlns:p14="http://schemas.microsoft.com/office/powerpoint/2010/main" xmlns="" val="2569841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Host do domu - 1921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46314" y="1600200"/>
            <a:ext cx="4341710" cy="506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cs-CZ" sz="1900" dirty="0" smtClean="0">
                <a:solidFill>
                  <a:schemeClr val="tx1"/>
                </a:solidFill>
                <a:latin typeface="Segoe Print" pitchFamily="2" charset="0"/>
              </a:rPr>
              <a:t>POŠTOVNÍ SCHRÁNKA</a:t>
            </a:r>
            <a:endParaRPr lang="cs-CZ" sz="1900" dirty="0">
              <a:solidFill>
                <a:schemeClr val="tx1"/>
              </a:solidFill>
              <a:latin typeface="Segoe Print" pitchFamily="2" charset="0"/>
            </a:endParaRPr>
          </a:p>
          <a:p>
            <a:pPr>
              <a:lnSpc>
                <a:spcPct val="90000"/>
              </a:lnSpc>
            </a:pPr>
            <a:endParaRPr lang="cs-CZ" sz="19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900" dirty="0">
                <a:solidFill>
                  <a:schemeClr val="tx1"/>
                </a:solidFill>
                <a:latin typeface="Segoe Print" pitchFamily="2" charset="0"/>
              </a:rPr>
              <a:t>Poštovní schránka na rohu ulice,</a:t>
            </a:r>
          </a:p>
          <a:p>
            <a:pPr algn="l">
              <a:lnSpc>
                <a:spcPct val="90000"/>
              </a:lnSpc>
            </a:pPr>
            <a:r>
              <a:rPr lang="cs-CZ" sz="1900" dirty="0">
                <a:solidFill>
                  <a:schemeClr val="tx1"/>
                </a:solidFill>
                <a:latin typeface="Segoe Print" pitchFamily="2" charset="0"/>
              </a:rPr>
              <a:t>to není nějaká lecjaká věc.</a:t>
            </a:r>
          </a:p>
          <a:p>
            <a:pPr algn="l">
              <a:lnSpc>
                <a:spcPct val="90000"/>
              </a:lnSpc>
            </a:pPr>
            <a:r>
              <a:rPr lang="cs-CZ" sz="1900" dirty="0">
                <a:solidFill>
                  <a:schemeClr val="tx1"/>
                </a:solidFill>
                <a:latin typeface="Segoe Print" pitchFamily="2" charset="0"/>
              </a:rPr>
              <a:t>Kvete modře,</a:t>
            </a:r>
          </a:p>
          <a:p>
            <a:pPr algn="l">
              <a:lnSpc>
                <a:spcPct val="90000"/>
              </a:lnSpc>
            </a:pPr>
            <a:r>
              <a:rPr lang="cs-CZ" sz="1900" dirty="0">
                <a:solidFill>
                  <a:schemeClr val="tx1"/>
                </a:solidFill>
                <a:latin typeface="Segoe Print" pitchFamily="2" charset="0"/>
              </a:rPr>
              <a:t>lidé si jí váží velice,</a:t>
            </a:r>
          </a:p>
          <a:p>
            <a:pPr algn="l">
              <a:lnSpc>
                <a:spcPct val="90000"/>
              </a:lnSpc>
            </a:pPr>
            <a:r>
              <a:rPr lang="cs-CZ" sz="1900" dirty="0">
                <a:solidFill>
                  <a:schemeClr val="tx1"/>
                </a:solidFill>
                <a:latin typeface="Segoe Print" pitchFamily="2" charset="0"/>
              </a:rPr>
              <a:t>svěřují se jí docela,</a:t>
            </a:r>
          </a:p>
          <a:p>
            <a:pPr algn="l">
              <a:lnSpc>
                <a:spcPct val="90000"/>
              </a:lnSpc>
            </a:pPr>
            <a:r>
              <a:rPr lang="cs-CZ" sz="1900" dirty="0">
                <a:solidFill>
                  <a:schemeClr val="tx1"/>
                </a:solidFill>
                <a:latin typeface="Segoe Print" pitchFamily="2" charset="0"/>
              </a:rPr>
              <a:t>Psaníčka do ní házejí ze dvou stran,</a:t>
            </a:r>
          </a:p>
          <a:p>
            <a:pPr algn="l">
              <a:lnSpc>
                <a:spcPct val="90000"/>
              </a:lnSpc>
            </a:pPr>
            <a:r>
              <a:rPr lang="cs-CZ" sz="1900" dirty="0">
                <a:solidFill>
                  <a:schemeClr val="tx1"/>
                </a:solidFill>
                <a:latin typeface="Segoe Print" pitchFamily="2" charset="0"/>
              </a:rPr>
              <a:t>z jedné smutná a z druhé veselá.</a:t>
            </a:r>
          </a:p>
          <a:p>
            <a:pPr>
              <a:lnSpc>
                <a:spcPct val="90000"/>
              </a:lnSpc>
            </a:pPr>
            <a:endParaRPr lang="cs-CZ" sz="1200" dirty="0">
              <a:solidFill>
                <a:schemeClr val="tx1"/>
              </a:solidFill>
              <a:latin typeface="Viner Hand ITC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88024" y="3140968"/>
            <a:ext cx="4248472" cy="3263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1900" dirty="0">
                <a:latin typeface="Segoe Print" pitchFamily="2" charset="0"/>
              </a:rPr>
              <a:t>Psaníčka jsou bílá jako pel</a:t>
            </a:r>
          </a:p>
          <a:p>
            <a:pPr>
              <a:lnSpc>
                <a:spcPct val="90000"/>
              </a:lnSpc>
            </a:pPr>
            <a:r>
              <a:rPr lang="cs-CZ" sz="1900" dirty="0">
                <a:latin typeface="Segoe Print" pitchFamily="2" charset="0"/>
              </a:rPr>
              <a:t>a čekají na vlaky, lodě a člověka,</a:t>
            </a:r>
          </a:p>
          <a:p>
            <a:pPr>
              <a:lnSpc>
                <a:spcPct val="90000"/>
              </a:lnSpc>
            </a:pPr>
            <a:r>
              <a:rPr lang="cs-CZ" sz="1900" dirty="0">
                <a:latin typeface="Segoe Print" pitchFamily="2" charset="0"/>
              </a:rPr>
              <a:t>aby jak čmelák a vítr je do dálek rozesel,</a:t>
            </a:r>
          </a:p>
          <a:p>
            <a:pPr>
              <a:lnSpc>
                <a:spcPct val="90000"/>
              </a:lnSpc>
            </a:pPr>
            <a:r>
              <a:rPr lang="cs-CZ" sz="1900" dirty="0">
                <a:latin typeface="Segoe Print" pitchFamily="2" charset="0"/>
              </a:rPr>
              <a:t>- tam, kde jsou srdce,</a:t>
            </a:r>
          </a:p>
          <a:p>
            <a:pPr>
              <a:lnSpc>
                <a:spcPct val="90000"/>
              </a:lnSpc>
            </a:pPr>
            <a:r>
              <a:rPr lang="cs-CZ" sz="1900" dirty="0">
                <a:latin typeface="Segoe Print" pitchFamily="2" charset="0"/>
              </a:rPr>
              <a:t>blizny červené,</a:t>
            </a:r>
          </a:p>
          <a:p>
            <a:pPr>
              <a:lnSpc>
                <a:spcPct val="90000"/>
              </a:lnSpc>
            </a:pPr>
            <a:r>
              <a:rPr lang="cs-CZ" sz="1900" dirty="0">
                <a:latin typeface="Segoe Print" pitchFamily="2" charset="0"/>
              </a:rPr>
              <a:t>schované v růžovém okvětí.</a:t>
            </a:r>
          </a:p>
          <a:p>
            <a:pPr>
              <a:lnSpc>
                <a:spcPct val="90000"/>
              </a:lnSpc>
            </a:pPr>
            <a:endParaRPr lang="cs-CZ" sz="1900" dirty="0">
              <a:latin typeface="Segoe Print" pitchFamily="2" charset="0"/>
            </a:endParaRPr>
          </a:p>
          <a:p>
            <a:pPr>
              <a:lnSpc>
                <a:spcPct val="90000"/>
              </a:lnSpc>
            </a:pPr>
            <a:r>
              <a:rPr lang="cs-CZ" sz="1900" dirty="0">
                <a:latin typeface="Segoe Print" pitchFamily="2" charset="0"/>
              </a:rPr>
              <a:t>Když na ně psaní doletí,</a:t>
            </a:r>
          </a:p>
          <a:p>
            <a:pPr>
              <a:lnSpc>
                <a:spcPct val="90000"/>
              </a:lnSpc>
            </a:pPr>
            <a:r>
              <a:rPr lang="cs-CZ" sz="1900" dirty="0">
                <a:latin typeface="Segoe Print" pitchFamily="2" charset="0"/>
              </a:rPr>
              <a:t>narostou na nich plody</a:t>
            </a:r>
          </a:p>
          <a:p>
            <a:pPr>
              <a:lnSpc>
                <a:spcPct val="90000"/>
              </a:lnSpc>
            </a:pPr>
            <a:r>
              <a:rPr lang="cs-CZ" sz="1900" dirty="0">
                <a:latin typeface="Segoe Print" pitchFamily="2" charset="0"/>
              </a:rPr>
              <a:t>sladké nebo trpké.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55099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Host do domu - 1921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46314" y="1600200"/>
            <a:ext cx="4341710" cy="506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tx1"/>
                </a:solidFill>
                <a:latin typeface="Segoe Print" pitchFamily="2" charset="0"/>
              </a:rPr>
              <a:t>ŽNĚ</a:t>
            </a:r>
            <a:endParaRPr lang="cs-CZ" sz="2400" dirty="0">
              <a:solidFill>
                <a:schemeClr val="tx1"/>
              </a:solidFill>
              <a:latin typeface="Segoe Print" pitchFamily="2" charset="0"/>
            </a:endParaRPr>
          </a:p>
          <a:p>
            <a:pPr algn="l"/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Slunce je veliký básník</a:t>
            </a:r>
            <a:br>
              <a:rPr lang="cs-CZ" sz="2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a napsalo krásnou báseň</a:t>
            </a:r>
            <a:br>
              <a:rPr lang="cs-CZ" sz="2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zlatým perem</a:t>
            </a:r>
            <a:br>
              <a:rPr lang="cs-CZ" sz="2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na naši zem. </a:t>
            </a:r>
          </a:p>
          <a:p>
            <a:pPr algn="l"/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Muži bez kabátů,</a:t>
            </a:r>
            <a:br>
              <a:rPr lang="cs-CZ" sz="2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ženy s červenými šátky,</a:t>
            </a:r>
            <a:br>
              <a:rPr lang="cs-CZ" sz="2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děcka na mámině sukni</a:t>
            </a:r>
            <a:br>
              <a:rPr lang="cs-CZ" sz="2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přes celý den</a:t>
            </a:r>
            <a:br>
              <a:rPr lang="cs-CZ" sz="2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jen</a:t>
            </a:r>
            <a:br>
              <a:rPr lang="cs-CZ" sz="2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2400" dirty="0">
                <a:solidFill>
                  <a:schemeClr val="tx1"/>
                </a:solidFill>
                <a:latin typeface="Segoe Print" pitchFamily="2" charset="0"/>
              </a:rPr>
              <a:t>čtou a čtou a čtou. </a:t>
            </a:r>
          </a:p>
          <a:p>
            <a:r>
              <a:rPr lang="cs-CZ" sz="2000" dirty="0">
                <a:latin typeface="Segoe Print" pitchFamily="2" charset="0"/>
              </a:rPr>
              <a:t/>
            </a:r>
            <a:br>
              <a:rPr lang="cs-CZ" sz="2000" dirty="0">
                <a:latin typeface="Segoe Print" pitchFamily="2" charset="0"/>
              </a:rPr>
            </a:br>
            <a:endParaRPr lang="cs-CZ" sz="2000" dirty="0">
              <a:latin typeface="Segoe Print" pitchFamily="2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582616" y="2060848"/>
            <a:ext cx="4248472" cy="50229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dirty="0">
                <a:latin typeface="Segoe Print" pitchFamily="2" charset="0"/>
              </a:rPr>
              <a:t>Na kopečku nad polem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také já chci říkat tu báseň,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volat,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aby stařečci v dědině až na práh vyšli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a slyšeli, co slunce napsalo,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ale slova jsou tak veliká,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že neprojdou mými ústy,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a jen cítím, že jsem: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klas v řadě,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písmeno,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vykřičník!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55130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Těžká hodina - 1922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707904" y="1589314"/>
            <a:ext cx="5200363" cy="49609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proletářská poezie, sociální motivy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touha po spravedlivějším světě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zdůrazňuje obětavost jedince ve prospěch kolektivu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navazuje na tradici české balady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nejznámější balady:</a:t>
            </a:r>
          </a:p>
          <a:p>
            <a:pPr marL="914400" lvl="1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Balada o nenarozeném dítěti</a:t>
            </a:r>
          </a:p>
          <a:p>
            <a:pPr marL="914400" lvl="1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Balada o snu</a:t>
            </a:r>
          </a:p>
          <a:p>
            <a:pPr marL="914400" lvl="1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Balada o očích topičových 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endParaRPr lang="cs-CZ" sz="3000" dirty="0" smtClean="0">
              <a:solidFill>
                <a:schemeClr val="tx1"/>
              </a:solidFill>
            </a:endParaRP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endParaRPr lang="cs-CZ" sz="3000" dirty="0">
              <a:solidFill>
                <a:schemeClr val="tx1"/>
              </a:solidFill>
            </a:endParaRPr>
          </a:p>
        </p:txBody>
      </p:sp>
      <p:pic>
        <p:nvPicPr>
          <p:cNvPr id="4098" name="Picture 2" descr="http://www.ebookeater.cz/upload/img/catalog/products/gallery/detail/201207/122-119-1341235065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113110">
            <a:off x="471736" y="1798088"/>
            <a:ext cx="3095625" cy="461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5254" y="6161166"/>
            <a:ext cx="773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http://www.ebookeater.cz/upload/img/catalog/products/gallery/detail/201207/122-119-1341235065.png</a:t>
            </a:r>
          </a:p>
        </p:txBody>
      </p:sp>
    </p:spTree>
    <p:extLst>
      <p:ext uri="{BB962C8B-B14F-4D97-AF65-F5344CB8AC3E}">
        <p14:creationId xmlns:p14="http://schemas.microsoft.com/office/powerpoint/2010/main" xmlns="" val="34018567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Těžká hodina - 1922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46314" y="1600200"/>
            <a:ext cx="4341710" cy="506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500" dirty="0" smtClean="0">
                <a:solidFill>
                  <a:schemeClr val="tx1"/>
                </a:solidFill>
                <a:latin typeface="Segoe Print" pitchFamily="2" charset="0"/>
              </a:rPr>
              <a:t>TĚŽKÁ HODINA</a:t>
            </a:r>
          </a:p>
          <a:p>
            <a:endParaRPr lang="cs-CZ" sz="1500" dirty="0">
              <a:solidFill>
                <a:schemeClr val="tx1"/>
              </a:solidFill>
              <a:latin typeface="Segoe Print" pitchFamily="2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Segoe Print" pitchFamily="2" charset="0"/>
              </a:rPr>
              <a:t>Přišel </a:t>
            </a:r>
            <a:r>
              <a:rPr lang="cs-CZ" sz="1500" dirty="0">
                <a:solidFill>
                  <a:schemeClr val="tx1"/>
                </a:solidFill>
                <a:latin typeface="Segoe Print" pitchFamily="2" charset="0"/>
              </a:rPr>
              <a:t>jsem na svět,</a:t>
            </a:r>
          </a:p>
          <a:p>
            <a:r>
              <a:rPr lang="cs-CZ" sz="1500" dirty="0">
                <a:solidFill>
                  <a:schemeClr val="tx1"/>
                </a:solidFill>
                <a:latin typeface="Segoe Print" pitchFamily="2" charset="0"/>
              </a:rPr>
              <a:t>abych si postavil život</a:t>
            </a:r>
          </a:p>
          <a:p>
            <a:r>
              <a:rPr lang="cs-CZ" sz="1500" dirty="0">
                <a:solidFill>
                  <a:schemeClr val="tx1"/>
                </a:solidFill>
                <a:latin typeface="Segoe Print" pitchFamily="2" charset="0"/>
              </a:rPr>
              <a:t>dle obrazu srdce svého.</a:t>
            </a:r>
          </a:p>
          <a:p>
            <a:r>
              <a:rPr lang="cs-CZ" sz="1500" dirty="0">
                <a:solidFill>
                  <a:schemeClr val="tx1"/>
                </a:solidFill>
                <a:latin typeface="Segoe Print" pitchFamily="2" charset="0"/>
              </a:rPr>
              <a:t>Chlapecké srdce je písnička na začátku,</a:t>
            </a:r>
          </a:p>
          <a:p>
            <a:r>
              <a:rPr lang="cs-CZ" sz="1500" dirty="0">
                <a:solidFill>
                  <a:schemeClr val="tx1"/>
                </a:solidFill>
                <a:latin typeface="Segoe Print" pitchFamily="2" charset="0"/>
              </a:rPr>
              <a:t>plán pro zámek, který bys lidem jak milé dal k svátku,</a:t>
            </a:r>
          </a:p>
          <a:p>
            <a:r>
              <a:rPr lang="cs-CZ" sz="1500" dirty="0">
                <a:solidFill>
                  <a:schemeClr val="tx1"/>
                </a:solidFill>
                <a:latin typeface="Segoe Print" pitchFamily="2" charset="0"/>
              </a:rPr>
              <a:t>ale mužovo srdce jsou ruce a mozoly,</a:t>
            </a:r>
          </a:p>
          <a:p>
            <a:r>
              <a:rPr lang="cs-CZ" sz="1500" dirty="0">
                <a:solidFill>
                  <a:schemeClr val="tx1"/>
                </a:solidFill>
                <a:latin typeface="Segoe Print" pitchFamily="2" charset="0"/>
              </a:rPr>
              <a:t>které se krví svou do cihel probolí,</a:t>
            </a:r>
          </a:p>
          <a:p>
            <a:r>
              <a:rPr lang="cs-CZ" sz="1500" dirty="0">
                <a:solidFill>
                  <a:schemeClr val="tx1"/>
                </a:solidFill>
                <a:latin typeface="Segoe Print" pitchFamily="2" charset="0"/>
              </a:rPr>
              <a:t>aby tu stála alespoň skutečná hospoda u silnice</a:t>
            </a:r>
          </a:p>
          <a:p>
            <a:r>
              <a:rPr lang="cs-CZ" sz="1500" dirty="0">
                <a:solidFill>
                  <a:schemeClr val="tx1"/>
                </a:solidFill>
                <a:latin typeface="Segoe Print" pitchFamily="2" charset="0"/>
              </a:rPr>
              <a:t>pro ušlé poutníky a pro poutnice.</a:t>
            </a:r>
          </a:p>
          <a:p>
            <a:r>
              <a:rPr lang="cs-CZ" sz="1500" dirty="0">
                <a:solidFill>
                  <a:schemeClr val="tx1"/>
                </a:solidFill>
                <a:latin typeface="Segoe Print" pitchFamily="2" charset="0"/>
              </a:rPr>
              <a:t>Dnes je má těžká hodina. Chlapecké srdce mi zemřelo a sám v rakvi je vynáším,</a:t>
            </a:r>
          </a:p>
          <a:p>
            <a:r>
              <a:rPr lang="cs-CZ" sz="1500" dirty="0" smtClean="0">
                <a:solidFill>
                  <a:schemeClr val="tx1"/>
                </a:solidFill>
                <a:latin typeface="Segoe Print" pitchFamily="2" charset="0"/>
              </a:rPr>
              <a:t>a zemřelým trpě, trpím i tím, které mi v prsou se roditi počíná.</a:t>
            </a:r>
            <a:endParaRPr lang="cs-CZ" sz="1500" dirty="0">
              <a:solidFill>
                <a:schemeClr val="tx1"/>
              </a:solidFill>
              <a:latin typeface="Segoe Print" pitchFamily="2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88024" y="1600200"/>
            <a:ext cx="424847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dirty="0" smtClean="0">
                <a:latin typeface="Segoe Print" pitchFamily="2" charset="0"/>
              </a:rPr>
              <a:t>Dnes je má těžká hodina;</a:t>
            </a:r>
          </a:p>
          <a:p>
            <a:pPr algn="ctr"/>
            <a:r>
              <a:rPr lang="cs-CZ" sz="1500" dirty="0" smtClean="0">
                <a:latin typeface="Segoe Print" pitchFamily="2" charset="0"/>
              </a:rPr>
              <a:t>jedno srdce jsem pohřbil a druhé ještě nemám,</a:t>
            </a:r>
          </a:p>
          <a:p>
            <a:pPr algn="ctr"/>
            <a:r>
              <a:rPr lang="cs-CZ" sz="1500" dirty="0" smtClean="0">
                <a:latin typeface="Segoe Print" pitchFamily="2" charset="0"/>
              </a:rPr>
              <a:t>zesláblý </a:t>
            </a:r>
            <a:r>
              <a:rPr lang="cs-CZ" sz="1500" dirty="0">
                <a:latin typeface="Segoe Print" pitchFamily="2" charset="0"/>
              </a:rPr>
              <a:t>úzkosti, zesláblý samotou</a:t>
            </a:r>
          </a:p>
          <a:p>
            <a:pPr algn="ctr"/>
            <a:r>
              <a:rPr lang="cs-CZ" sz="1500" dirty="0">
                <a:latin typeface="Segoe Print" pitchFamily="2" charset="0"/>
              </a:rPr>
              <a:t>marně se braním studeným stěnám</a:t>
            </a:r>
          </a:p>
          <a:p>
            <a:pPr algn="ctr"/>
            <a:r>
              <a:rPr lang="cs-CZ" sz="1500" dirty="0">
                <a:latin typeface="Segoe Print" pitchFamily="2" charset="0"/>
              </a:rPr>
              <a:t>pokoje svého</a:t>
            </a:r>
          </a:p>
          <a:p>
            <a:pPr algn="ctr"/>
            <a:r>
              <a:rPr lang="cs-CZ" sz="1500" dirty="0">
                <a:latin typeface="Segoe Print" pitchFamily="2" charset="0"/>
              </a:rPr>
              <a:t>uštěpačného.</a:t>
            </a:r>
          </a:p>
          <a:p>
            <a:pPr algn="ctr"/>
            <a:r>
              <a:rPr lang="cs-CZ" sz="1500" dirty="0">
                <a:latin typeface="Segoe Print" pitchFamily="2" charset="0"/>
              </a:rPr>
              <a:t>Milenčin dopise, lampo, kniho kamarádova,</a:t>
            </a:r>
          </a:p>
          <a:p>
            <a:pPr algn="ctr"/>
            <a:r>
              <a:rPr lang="cs-CZ" sz="1500" dirty="0">
                <a:latin typeface="Segoe Print" pitchFamily="2" charset="0"/>
              </a:rPr>
              <a:t>věci zrozené z lásky, světla a víry,</a:t>
            </a:r>
          </a:p>
          <a:p>
            <a:pPr algn="ctr"/>
            <a:r>
              <a:rPr lang="cs-CZ" sz="1500" dirty="0">
                <a:latin typeface="Segoe Print" pitchFamily="2" charset="0"/>
              </a:rPr>
              <a:t>dnes při mně stůjte a třikrát mi věrnější buďte,</a:t>
            </a:r>
          </a:p>
          <a:p>
            <a:pPr algn="ctr"/>
            <a:r>
              <a:rPr lang="cs-CZ" sz="1500" dirty="0">
                <a:latin typeface="Segoe Print" pitchFamily="2" charset="0"/>
              </a:rPr>
              <a:t>když zůstal jsem na světě sirý,</a:t>
            </a:r>
          </a:p>
          <a:p>
            <a:pPr algn="ctr"/>
            <a:r>
              <a:rPr lang="cs-CZ" sz="1500" dirty="0">
                <a:latin typeface="Segoe Print" pitchFamily="2" charset="0"/>
              </a:rPr>
              <a:t>a modlete se,</a:t>
            </a:r>
          </a:p>
          <a:p>
            <a:pPr algn="ctr"/>
            <a:r>
              <a:rPr lang="cs-CZ" sz="1500" dirty="0">
                <a:latin typeface="Segoe Print" pitchFamily="2" charset="0"/>
              </a:rPr>
              <a:t>aby mi narostlo srdce statečné a nesmlouvavé, a věřte dnes za mě, že tomu tak bude,</a:t>
            </a:r>
          </a:p>
          <a:p>
            <a:pPr algn="ctr"/>
            <a:r>
              <a:rPr lang="cs-CZ" sz="1500" dirty="0">
                <a:latin typeface="Segoe Print" pitchFamily="2" charset="0"/>
              </a:rPr>
              <a:t>a věřte dnes za mě, že postavím dle obrazu jeho život člověka spravedlivého.</a:t>
            </a:r>
          </a:p>
          <a:p>
            <a:pPr algn="ctr"/>
            <a:r>
              <a:rPr lang="cs-CZ" sz="1500" dirty="0">
                <a:latin typeface="Segoe Print" pitchFamily="2" charset="0"/>
              </a:rPr>
              <a:t>Já mužné srdce ještě nemám,</a:t>
            </a:r>
          </a:p>
          <a:p>
            <a:pPr algn="ctr"/>
            <a:r>
              <a:rPr lang="cs-CZ" sz="1500" dirty="0">
                <a:latin typeface="Segoe Print" pitchFamily="2" charset="0"/>
              </a:rPr>
              <a:t>sám v těžké své hodině;</a:t>
            </a:r>
          </a:p>
          <a:p>
            <a:pPr algn="ctr"/>
            <a:r>
              <a:rPr lang="cs-CZ" sz="1500" dirty="0">
                <a:latin typeface="Segoe Print" pitchFamily="2" charset="0"/>
              </a:rPr>
              <a:t>a proto nevěřím.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224572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Pohádky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45435" y="1600200"/>
            <a:ext cx="4846645" cy="48543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inspirace Andersenem a Wildem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sociální náměty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hrdiny nejsou nadpřirozené postavy, ale obyčejní lidé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mezi nejznámější patří O milionáři, který ukradl slunce</a:t>
            </a:r>
            <a:endParaRPr lang="cs-CZ" sz="3000" dirty="0">
              <a:solidFill>
                <a:schemeClr val="tx1"/>
              </a:solidFill>
            </a:endParaRPr>
          </a:p>
        </p:txBody>
      </p:sp>
      <p:pic>
        <p:nvPicPr>
          <p:cNvPr id="5122" name="Picture 2" descr="File:Jiri Wolker statue in Prostejo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2594" y="1700808"/>
            <a:ext cx="3574206" cy="4765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57999" y="5368549"/>
            <a:ext cx="1489281" cy="92333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Socha Jiřího Wolkera v Prostějově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112594" y="6562636"/>
            <a:ext cx="357420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http://upload.wikimedia.org/wikipedia/commons/9/90/Jiri_Wolker_statue_in_Prostejov.jpg</a:t>
            </a:r>
          </a:p>
        </p:txBody>
      </p:sp>
    </p:spTree>
    <p:extLst>
      <p:ext uri="{BB962C8B-B14F-4D97-AF65-F5344CB8AC3E}">
        <p14:creationId xmlns:p14="http://schemas.microsoft.com/office/powerpoint/2010/main" xmlns="" val="8717440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 ANO /NE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45435" y="1600200"/>
            <a:ext cx="8241365" cy="48543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2204864"/>
            <a:ext cx="77048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Byl členem KSČ?</a:t>
            </a:r>
          </a:p>
          <a:p>
            <a:r>
              <a:rPr lang="cs-CZ" sz="3600" dirty="0" smtClean="0"/>
              <a:t>Byl členem Devětsilu?</a:t>
            </a:r>
          </a:p>
          <a:p>
            <a:r>
              <a:rPr lang="cs-CZ" sz="3600" dirty="0" smtClean="0"/>
              <a:t>Je Host do domu surrealistická sbírka?</a:t>
            </a:r>
          </a:p>
          <a:p>
            <a:r>
              <a:rPr lang="cs-CZ" sz="3600" dirty="0" smtClean="0"/>
              <a:t>Sbíral a upravoval lidové pohádky?</a:t>
            </a:r>
          </a:p>
          <a:p>
            <a:r>
              <a:rPr lang="cs-CZ" sz="3600" dirty="0" smtClean="0"/>
              <a:t>Obsahuje Těžká hodina sociální balady?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43019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VLADIMÍR PROKOP. Přehled české literatury 20. století.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Karlovy Vary: </a:t>
            </a:r>
            <a:r>
              <a:rPr lang="cs-CZ" sz="3200" dirty="0" err="1" smtClean="0"/>
              <a:t>O</a:t>
            </a:r>
            <a:r>
              <a:rPr lang="cs-CZ" sz="32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Literatura pro 3. ročník středních škol.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obrázků použitých knih citovány přímo v </a:t>
            </a:r>
            <a:r>
              <a:rPr lang="cs-CZ" sz="3200" dirty="0" smtClean="0"/>
              <a:t>textu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JIŘÍ WOLKER. </a:t>
            </a:r>
            <a:r>
              <a:rPr lang="cs-CZ" sz="3200" i="1" dirty="0" smtClean="0"/>
              <a:t>Host do domu</a:t>
            </a:r>
            <a:r>
              <a:rPr lang="cs-CZ" sz="3200" dirty="0" smtClean="0"/>
              <a:t>. 2.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Brno, 2008. ISBN 9788073995348. 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JIŘÍ WOLKER. </a:t>
            </a:r>
            <a:r>
              <a:rPr lang="cs-CZ" sz="3200" i="1" dirty="0" smtClean="0"/>
              <a:t>Těžká hodina.</a:t>
            </a:r>
            <a:r>
              <a:rPr lang="cs-CZ" sz="3200" dirty="0" smtClean="0"/>
              <a:t> </a:t>
            </a:r>
            <a:r>
              <a:rPr lang="cs-CZ" sz="3200" dirty="0" smtClean="0"/>
              <a:t>4.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Brno, 2010. </a:t>
            </a:r>
            <a:r>
              <a:rPr lang="cs-CZ" sz="3200" dirty="0" smtClean="0"/>
              <a:t>ISBN 9788073991593 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968289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897</Words>
  <Application>Microsoft Office PowerPoint</Application>
  <PresentationFormat>Předvádění na obrazovce (4:3)</PresentationFormat>
  <Paragraphs>157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   Jiří Wolker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15</cp:revision>
  <dcterms:created xsi:type="dcterms:W3CDTF">2012-10-31T21:07:35Z</dcterms:created>
  <dcterms:modified xsi:type="dcterms:W3CDTF">2012-11-19T23:04:18Z</dcterms:modified>
</cp:coreProperties>
</file>