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2" r:id="rId3"/>
    <p:sldId id="256" r:id="rId4"/>
    <p:sldId id="278" r:id="rId5"/>
    <p:sldId id="263" r:id="rId6"/>
    <p:sldId id="266" r:id="rId7"/>
    <p:sldId id="276" r:id="rId8"/>
    <p:sldId id="277" r:id="rId9"/>
    <p:sldId id="268" r:id="rId10"/>
    <p:sldId id="279" r:id="rId11"/>
    <p:sldId id="282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rtbohemia.cz/authors/capek-josef/foto/22-foto1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.idnes.cz/07/061/maxi/OFF1b695d_02ks_2capek.jpg" TargetMode="External"/><Relationship Id="rId2" Type="http://schemas.openxmlformats.org/officeDocument/2006/relationships/hyperlink" Target="http://oidnes.cz/10/052/maxi/JAZ332b57_k_cap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hyperlink" Target="http://www.artbanking.cz/images/novinky/malaFantomas.jpg" TargetMode="External"/><Relationship Id="rId4" Type="http://schemas.openxmlformats.org/officeDocument/2006/relationships/hyperlink" Target="http://nd03.jxs.cz/912/596/7ce475c97b_63593649_o2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Josef Čapek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Josef Čapek, výtvarné umění, Pejsek a kočička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6680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72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72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Josef Čapek</a:t>
            </a:r>
            <a:b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1887-1945</a:t>
            </a:r>
            <a:endParaRPr lang="cs-CZ" sz="7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Život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434171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narodil se v Hronově jako prostřední ze tří dětí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kvůli špatnému prospěchu se vyučil tkalcem a dva roky pracoval jako dělník v prádelně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1904 nastoupil na Uměleckoprůmyslovou školu v </a:t>
            </a:r>
            <a:r>
              <a:rPr lang="cs-CZ" dirty="0" smtClean="0">
                <a:solidFill>
                  <a:schemeClr val="tx1"/>
                </a:solidFill>
              </a:rPr>
              <a:t>Praze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" name="Picture 2" descr="File:Karel Josef Capkovi radi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8310" y="2515784"/>
            <a:ext cx="3906157" cy="3051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75245" y="5589240"/>
            <a:ext cx="2592288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Josef Čapek se svým bratrem Karlem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662603" y="2054119"/>
            <a:ext cx="1061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http://upload.wikimedia.org/wikipedia/commons/9/93/Karel_Josef_Capkovi_radio.jpg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434171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po návratu z Francie a Španělska se stal zakládajícím členem výtvarné skupiny Tvrdošíjní, pracoval jako redaktor  časopisu Umělecký měsíčník</a:t>
            </a:r>
          </a:p>
        </p:txBody>
      </p:sp>
      <p:pic>
        <p:nvPicPr>
          <p:cNvPr id="2052" name="Picture 4" descr="http://www.antikbuddha.com/photos/263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3296" y="1633871"/>
            <a:ext cx="3617829" cy="4819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Život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710452" y="6466791"/>
            <a:ext cx="170993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http://www.antikbuddha.com/photos/26364.jpg</a:t>
            </a:r>
          </a:p>
        </p:txBody>
      </p:sp>
    </p:spTree>
    <p:extLst>
      <p:ext uri="{BB962C8B-B14F-4D97-AF65-F5344CB8AC3E}">
        <p14:creationId xmlns:p14="http://schemas.microsoft.com/office/powerpoint/2010/main" xmlns="" val="284896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1999" y="1846956"/>
            <a:ext cx="4435151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zabýval se malířstvím, knižní grafikou, pracoval jako scénický výtvarník pro Národní divadlo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1. 9. 1939 byl pro své protinacistické smýšlení zatčen a vězněn v různých koncentračních táborech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zemřel v dubnu 1945 v </a:t>
            </a:r>
            <a:r>
              <a:rPr lang="cs-CZ" dirty="0" err="1" smtClean="0">
                <a:solidFill>
                  <a:schemeClr val="tx1"/>
                </a:solidFill>
              </a:rPr>
              <a:t>Bergen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>
                <a:solidFill>
                  <a:schemeClr val="tx1"/>
                </a:solidFill>
              </a:rPr>
              <a:t>B</a:t>
            </a:r>
            <a:r>
              <a:rPr lang="cs-CZ" dirty="0" err="1" smtClean="0">
                <a:solidFill>
                  <a:schemeClr val="tx1"/>
                </a:solidFill>
              </a:rPr>
              <a:t>elsenu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na tyfus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Život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13587" y="2996952"/>
            <a:ext cx="2592288" cy="14773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Grafika Josefa Čapka – autoportrét na</a:t>
            </a:r>
          </a:p>
          <a:p>
            <a:r>
              <a:rPr lang="cs-CZ" dirty="0">
                <a:hlinkClick r:id="rId2"/>
              </a:rPr>
              <a:t>http://www.artbohemia.cz/authors/capek-josef/foto/22-foto1.jpg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072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Tvorba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1600200"/>
            <a:ext cx="352839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s bratrem Karlem napsal krátké prózy Krakonošova zahrada a Zářivé hlubiny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dramata Lásky hra osudná, Ze života hmyzu, Adam stvořitel</a:t>
            </a:r>
          </a:p>
        </p:txBody>
      </p:sp>
      <p:pic>
        <p:nvPicPr>
          <p:cNvPr id="2050" name="Picture 2" descr="File:D&amp;uring;m Karla &amp;Ccaron;apka, Praha, 2011 (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00200"/>
            <a:ext cx="3626768" cy="462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21394" y="5385990"/>
            <a:ext cx="1656184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Pamětní deska na domě bratří Čapkových v Praze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44208" y="6309320"/>
            <a:ext cx="224259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http://upload.wikimedia.org/wikipedia/commons/2/20/D%C5%AFm_Karla_%C4%8Capka%2C_Praha%2C_2011_%281%29.JPG</a:t>
            </a:r>
          </a:p>
        </p:txBody>
      </p:sp>
    </p:spTree>
    <p:extLst>
      <p:ext uri="{BB962C8B-B14F-4D97-AF65-F5344CB8AC3E}">
        <p14:creationId xmlns:p14="http://schemas.microsoft.com/office/powerpoint/2010/main" xmlns="" val="103157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1600200"/>
            <a:ext cx="8147248" cy="4637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psal zejména lyrické prózy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err="1">
                <a:solidFill>
                  <a:schemeClr val="tx1"/>
                </a:solidFill>
              </a:rPr>
              <a:t>Lelio</a:t>
            </a:r>
            <a:r>
              <a:rPr lang="cs-CZ" sz="3000" dirty="0">
                <a:solidFill>
                  <a:schemeClr val="tx1"/>
                </a:solidFill>
              </a:rPr>
              <a:t> - vychází z prožitku první světové války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Soubor expresionisticky laděných povídek, zachycuje absurditu, úzkost, </a:t>
            </a:r>
            <a:r>
              <a:rPr lang="cs-CZ" sz="3000" dirty="0" smtClean="0">
                <a:solidFill>
                  <a:schemeClr val="tx1"/>
                </a:solidFill>
              </a:rPr>
              <a:t>beznaděj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baladický příběh Stín kapradiny – příběh dvou mladíků – pytláků, kteří prchají před spravedlností, na útěku se ale dopouštějí dalších zločinů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spojil pasáže líčící přírodu, reflexivní pasáže a dramatický </a:t>
            </a:r>
            <a:r>
              <a:rPr lang="cs-CZ" sz="3000" dirty="0" smtClean="0">
                <a:solidFill>
                  <a:schemeClr val="tx1"/>
                </a:solidFill>
              </a:rPr>
              <a:t>děj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Tvorba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332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1600200"/>
            <a:ext cx="4536504" cy="4637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b="1" dirty="0">
                <a:solidFill>
                  <a:schemeClr val="tx1"/>
                </a:solidFill>
              </a:rPr>
              <a:t>Kulhavý poutník </a:t>
            </a:r>
            <a:r>
              <a:rPr lang="cs-CZ" sz="3000" dirty="0">
                <a:solidFill>
                  <a:schemeClr val="tx1"/>
                </a:solidFill>
              </a:rPr>
              <a:t>– esejistická kniha s existenciální </a:t>
            </a:r>
            <a:r>
              <a:rPr lang="cs-CZ" sz="3000" dirty="0" smtClean="0">
                <a:solidFill>
                  <a:schemeClr val="tx1"/>
                </a:solidFill>
              </a:rPr>
              <a:t>tematikou; meditace </a:t>
            </a:r>
            <a:r>
              <a:rPr lang="cs-CZ" sz="3000" dirty="0">
                <a:solidFill>
                  <a:schemeClr val="tx1"/>
                </a:solidFill>
              </a:rPr>
              <a:t>o životě, snaha nezpronevěřit se svědomí a </a:t>
            </a:r>
            <a:r>
              <a:rPr lang="cs-CZ" sz="3000" dirty="0" smtClean="0">
                <a:solidFill>
                  <a:schemeClr val="tx1"/>
                </a:solidFill>
              </a:rPr>
              <a:t>lidství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1946 vyšla sbírka </a:t>
            </a:r>
            <a:r>
              <a:rPr lang="cs-CZ" sz="3000" b="1" dirty="0">
                <a:solidFill>
                  <a:schemeClr val="tx1"/>
                </a:solidFill>
              </a:rPr>
              <a:t>Básně</a:t>
            </a:r>
            <a:r>
              <a:rPr lang="cs-CZ" sz="3000" dirty="0">
                <a:solidFill>
                  <a:schemeClr val="tx1"/>
                </a:solidFill>
              </a:rPr>
              <a:t> z koncentračního tábora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Tvorba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4098" name="Picture 2" descr="File:Hronov pametni deska Josefa &amp;Ccaron;ap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2533" y="1720521"/>
            <a:ext cx="3213990" cy="428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63888" y="5467232"/>
            <a:ext cx="1656184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/>
              <a:t>Pamětní deska na budově Střední průmyslové školy v </a:t>
            </a:r>
            <a:r>
              <a:rPr lang="cs-CZ" sz="1600" dirty="0" smtClean="0"/>
              <a:t>Hronově</a:t>
            </a:r>
          </a:p>
        </p:txBody>
      </p:sp>
      <p:sp>
        <p:nvSpPr>
          <p:cNvPr id="3" name="Obdélník 2"/>
          <p:cNvSpPr/>
          <p:nvPr/>
        </p:nvSpPr>
        <p:spPr>
          <a:xfrm>
            <a:off x="6372200" y="6005841"/>
            <a:ext cx="21602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http://upload.wikimedia.org/wikipedia/commons/6/66/Hronov_pametni_deska_Josefa_%C4%8Capka.JPG</a:t>
            </a:r>
          </a:p>
        </p:txBody>
      </p:sp>
    </p:spTree>
    <p:extLst>
      <p:ext uri="{BB962C8B-B14F-4D97-AF65-F5344CB8AC3E}">
        <p14:creationId xmlns:p14="http://schemas.microsoft.com/office/powerpoint/2010/main" xmlns="" val="410625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95773" y="1600200"/>
            <a:ext cx="4624299" cy="49609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Povídání </a:t>
            </a:r>
            <a:r>
              <a:rPr lang="cs-CZ" sz="3000" dirty="0">
                <a:solidFill>
                  <a:schemeClr val="tx1"/>
                </a:solidFill>
              </a:rPr>
              <a:t>o pejskovi a kočičce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Pohádka </a:t>
            </a:r>
            <a:r>
              <a:rPr lang="cs-CZ" sz="3000" dirty="0">
                <a:solidFill>
                  <a:schemeClr val="tx1"/>
                </a:solidFill>
              </a:rPr>
              <a:t>o tlustém pradědečkovi a </a:t>
            </a:r>
            <a:r>
              <a:rPr lang="cs-CZ" sz="3000" dirty="0" smtClean="0">
                <a:solidFill>
                  <a:schemeClr val="tx1"/>
                </a:solidFill>
              </a:rPr>
              <a:t>loupežnících</a:t>
            </a: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849024"/>
            <a:ext cx="3262174" cy="4277072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69234" y="26064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Tvorba pro děti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300192" y="6309320"/>
            <a:ext cx="221399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http://www.artbos.cz/Fotografie/Zbozi/Original/poopak.jpg</a:t>
            </a:r>
          </a:p>
        </p:txBody>
      </p:sp>
    </p:spTree>
    <p:extLst>
      <p:ext uri="{BB962C8B-B14F-4D97-AF65-F5344CB8AC3E}">
        <p14:creationId xmlns:p14="http://schemas.microsoft.com/office/powerpoint/2010/main" xmlns="" val="415522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Výtvarné dílo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95773" y="1600200"/>
            <a:ext cx="5200363" cy="49609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na jeho výtvarnou tvorbu </a:t>
            </a:r>
            <a:r>
              <a:rPr lang="cs-CZ" sz="3000" dirty="0" smtClean="0">
                <a:solidFill>
                  <a:schemeClr val="tx1"/>
                </a:solidFill>
              </a:rPr>
              <a:t>měli </a:t>
            </a:r>
            <a:r>
              <a:rPr lang="cs-CZ" sz="3000" dirty="0">
                <a:solidFill>
                  <a:schemeClr val="tx1"/>
                </a:solidFill>
              </a:rPr>
              <a:t>vliv francouzští malíři. 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později byl ovlivněn kubismem.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426839" y="3547534"/>
            <a:ext cx="374881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Odkazy na známá výtvarná díla Josefa Čapka:</a:t>
            </a:r>
          </a:p>
          <a:p>
            <a:r>
              <a:rPr lang="cs-CZ" sz="2400" dirty="0" err="1" smtClean="0">
                <a:hlinkClick r:id="rId2"/>
              </a:rPr>
              <a:t>Kolovrátkář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Koupel nohou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Oheň</a:t>
            </a:r>
            <a:r>
              <a:rPr lang="cs-CZ" sz="2400" dirty="0"/>
              <a:t>	</a:t>
            </a:r>
            <a:endParaRPr lang="cs-CZ" sz="2400" dirty="0" smtClean="0"/>
          </a:p>
          <a:p>
            <a:r>
              <a:rPr lang="cs-CZ" sz="2400" dirty="0" err="1" smtClean="0">
                <a:hlinkClick r:id="rId5"/>
              </a:rPr>
              <a:t>Fantomas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5122" name="Picture 2" descr="File:Josef Capek monumen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25453"/>
            <a:ext cx="3178696" cy="4238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74432" y="5939314"/>
            <a:ext cx="3312368" cy="33855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Pomník Josefa Čapka na Vinohradech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56179" y="2780928"/>
            <a:ext cx="80243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http://upload.wikimedia.org/wikipedia/commons/2/2c/Josef_Capek_monument.JPG</a:t>
            </a:r>
          </a:p>
        </p:txBody>
      </p:sp>
    </p:spTree>
    <p:extLst>
      <p:ext uri="{BB962C8B-B14F-4D97-AF65-F5344CB8AC3E}">
        <p14:creationId xmlns:p14="http://schemas.microsoft.com/office/powerpoint/2010/main" xmlns="" val="116359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3" y="1600200"/>
            <a:ext cx="8242853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95773" y="1600200"/>
            <a:ext cx="8203061" cy="49609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9567" y="26064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Otázky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2060848"/>
            <a:ext cx="82089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Jaká díla napsal spolu se svým mladším bratrem?</a:t>
            </a:r>
          </a:p>
          <a:p>
            <a:r>
              <a:rPr lang="cs-CZ" sz="2800" dirty="0" smtClean="0"/>
              <a:t>Jakým druhem umění se proslavil (vedle literatury)?</a:t>
            </a:r>
          </a:p>
          <a:p>
            <a:r>
              <a:rPr lang="cs-CZ" sz="2800" dirty="0" smtClean="0"/>
              <a:t>Jak se jmenuje jeho nejznámější kniha pro děti?</a:t>
            </a:r>
          </a:p>
          <a:p>
            <a:r>
              <a:rPr lang="cs-CZ" sz="2800" dirty="0" smtClean="0"/>
              <a:t>Proč  se dostal do koncentračního tábora?</a:t>
            </a:r>
          </a:p>
          <a:p>
            <a:r>
              <a:rPr lang="cs-CZ" sz="2800" dirty="0" smtClean="0"/>
              <a:t>O čem pojednává baladický příběh Stín kapradiny?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65570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http://commons.wikimedia.org/wiki/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20.11. </a:t>
            </a:r>
            <a:r>
              <a:rPr lang="cs-CZ" sz="3200" smtClean="0"/>
              <a:t>2012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2091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501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    Josef Čapek 1887-1945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19</cp:revision>
  <dcterms:created xsi:type="dcterms:W3CDTF">2012-10-31T21:07:35Z</dcterms:created>
  <dcterms:modified xsi:type="dcterms:W3CDTF">2012-11-19T23:25:41Z</dcterms:modified>
</cp:coreProperties>
</file>