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82" r:id="rId2"/>
    <p:sldId id="262" r:id="rId3"/>
    <p:sldId id="256" r:id="rId4"/>
    <p:sldId id="278" r:id="rId5"/>
    <p:sldId id="266" r:id="rId6"/>
    <p:sldId id="276" r:id="rId7"/>
    <p:sldId id="280" r:id="rId8"/>
    <p:sldId id="281" r:id="rId9"/>
    <p:sldId id="277" r:id="rId10"/>
    <p:sldId id="284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898B35-3DC4-4585-9E34-3EB82B344D8C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B8165F-7F6E-4A4F-AE03-C3C82C6591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http://cs.wikipedia.org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8165F-7F6E-4A4F-AE03-C3C82C65911F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6B69-E6C7-4149-B2CE-FB5017DCF5F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ojeco.cz/Attach/photos/pers3951f5a9eb523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908720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POLÁČEK, Karel. Bylo nás pět. Olomouc : Satira-humor, 1991. ISBN: </a:t>
            </a:r>
            <a:r>
              <a:rPr lang="cs-CZ" dirty="0" smtClean="0"/>
              <a:t>80-900348-1-0</a:t>
            </a:r>
            <a:endParaRPr lang="cs-CZ" dirty="0"/>
          </a:p>
        </p:txBody>
      </p:sp>
      <p:graphicFrame>
        <p:nvGraphicFramePr>
          <p:cNvPr id="3" name="Group 40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Karel Poláček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Karel Poláček, demokratický proud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6027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Poláček</a:t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1892 </a:t>
            </a:r>
            <a: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1944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434171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narodil se v Rychnově nad Kněžnou v rodině židovského živnostníka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nedokončil studia práv, po vypuknutí 1. světové války musel narukovat na frontu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od 1920 pracuje jako novinář, psal do Lidových novin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patřil mezi tzv. Pátečníky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868144" y="3068960"/>
            <a:ext cx="1944216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Portrét Karla Poláčka na </a:t>
            </a:r>
          </a:p>
          <a:p>
            <a:r>
              <a:rPr lang="cs-CZ" dirty="0">
                <a:hlinkClick r:id="rId2"/>
              </a:rPr>
              <a:t>http://www.cojeco.cz/Attach//photos/pers3951f5a9eb523.jpg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355976" y="1600199"/>
            <a:ext cx="4330824" cy="478112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jako </a:t>
            </a:r>
            <a:r>
              <a:rPr lang="cs-CZ" dirty="0">
                <a:solidFill>
                  <a:schemeClr val="tx1"/>
                </a:solidFill>
              </a:rPr>
              <a:t>Žid nesmí po okupaci vykonávat profesi novináře, pracoval jako zaměstnanec Židovské obce při registraci zabavených knihoven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1943 odchází do Terezína a do Osvětimi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zemřel </a:t>
            </a:r>
            <a:r>
              <a:rPr lang="cs-CZ" dirty="0">
                <a:solidFill>
                  <a:schemeClr val="tx1"/>
                </a:solidFill>
              </a:rPr>
              <a:t>na počátku 1945 v koncentračním táboře Dora u Buchenwaldu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593436"/>
            <a:ext cx="3518587" cy="510195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27584" y="6603054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" dirty="0"/>
              <a:t>http://upload.wikimedia.org/wikipedia/commons/4/46/Karel_polacek_1892_1945.jpg</a:t>
            </a:r>
          </a:p>
        </p:txBody>
      </p:sp>
    </p:spTree>
    <p:extLst>
      <p:ext uri="{BB962C8B-B14F-4D97-AF65-F5344CB8AC3E}">
        <p14:creationId xmlns:p14="http://schemas.microsoft.com/office/powerpoint/2010/main" xmlns="" val="284896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1600200"/>
            <a:ext cx="3960440" cy="47811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zobrazoval </a:t>
            </a:r>
            <a:r>
              <a:rPr lang="cs-CZ" sz="3000" dirty="0">
                <a:solidFill>
                  <a:schemeClr val="tx1"/>
                </a:solidFill>
              </a:rPr>
              <a:t>zejména život střední vrstvy v maloměstském prostředí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výborný vypravěč, jeho humor je inteligentní, milý ale místy i satirický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popisuje určité profesní skupiny či zájmové skupiny (fotbaloví fanoušci)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70358" y="5101623"/>
            <a:ext cx="2304256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Synagoga v Rychnově nad Kněžnou</a:t>
            </a:r>
            <a:endParaRPr lang="cs-CZ" dirty="0"/>
          </a:p>
        </p:txBody>
      </p:sp>
      <p:pic>
        <p:nvPicPr>
          <p:cNvPr id="2050" name="Picture 2" descr="File:Rychnov synagoga 079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00"/>
          <a:stretch/>
        </p:blipFill>
        <p:spPr bwMode="auto">
          <a:xfrm>
            <a:off x="4283969" y="1700808"/>
            <a:ext cx="4476992" cy="333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83969" y="5147789"/>
            <a:ext cx="12961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http://upload.wikimedia.org/wikipedia/commons/f/fe/Rychnov_synagoga_0797.JPG</a:t>
            </a:r>
          </a:p>
        </p:txBody>
      </p:sp>
    </p:spTree>
    <p:extLst>
      <p:ext uri="{BB962C8B-B14F-4D97-AF65-F5344CB8AC3E}">
        <p14:creationId xmlns:p14="http://schemas.microsoft.com/office/powerpoint/2010/main" xmlns="" val="103157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720345" y="1772816"/>
            <a:ext cx="5976664" cy="4637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pentalogie Okresní město, Hrdinové táhnou do boje, Podzemní město, Vyprodáno – obraz Rychnova za 1. světové války, kritizuje zatuchlou atmosféru města, maloměšťáctví, stereotyp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převládá humorná </a:t>
            </a:r>
            <a:r>
              <a:rPr lang="cs-CZ" sz="3000" dirty="0" smtClean="0">
                <a:solidFill>
                  <a:schemeClr val="tx1"/>
                </a:solidFill>
              </a:rPr>
              <a:t>nadsázka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Povídkové knihy Povídky pana kočkodana, </a:t>
            </a:r>
            <a:r>
              <a:rPr lang="cs-CZ" sz="3000" dirty="0" err="1">
                <a:solidFill>
                  <a:schemeClr val="tx1"/>
                </a:solidFill>
              </a:rPr>
              <a:t>Michelup</a:t>
            </a:r>
            <a:r>
              <a:rPr lang="cs-CZ" sz="3000" dirty="0">
                <a:solidFill>
                  <a:schemeClr val="tx1"/>
                </a:solidFill>
              </a:rPr>
              <a:t> a motocykl</a:t>
            </a:r>
          </a:p>
        </p:txBody>
      </p:sp>
      <p:pic>
        <p:nvPicPr>
          <p:cNvPr id="1026" name="Picture 2" descr="http://www.antikvariatik.cz/fotovelke/512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00947">
            <a:off x="469046" y="2400102"/>
            <a:ext cx="2204649" cy="31379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1121326">
            <a:off x="236977" y="5564514"/>
            <a:ext cx="1673856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http://www.antikvariatik.cz/fotovelke/5128.jpg</a:t>
            </a:r>
          </a:p>
        </p:txBody>
      </p:sp>
    </p:spTree>
    <p:extLst>
      <p:ext uri="{BB962C8B-B14F-4D97-AF65-F5344CB8AC3E}">
        <p14:creationId xmlns:p14="http://schemas.microsoft.com/office/powerpoint/2010/main" xmlns="" val="199332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www.valentinska.cz/images/fbc85e12aefc4f3fca0ef4ac84d1fa1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50550">
            <a:off x="4773032" y="4127776"/>
            <a:ext cx="1345233" cy="181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137" y="1948909"/>
            <a:ext cx="2143125" cy="2143125"/>
          </a:xfrm>
          <a:prstGeom prst="rect">
            <a:avLst/>
          </a:prstGeom>
        </p:spPr>
      </p:pic>
      <p:pic>
        <p:nvPicPr>
          <p:cNvPr id="1028" name="Picture 4" descr="http://www.levneknihy.cz/fotocache/bigorig/1080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00740">
            <a:off x="6401002" y="2873682"/>
            <a:ext cx="2003165" cy="179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1600200"/>
            <a:ext cx="4464496" cy="478112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000" dirty="0" smtClean="0">
                <a:solidFill>
                  <a:schemeClr val="tx1"/>
                </a:solidFill>
              </a:rPr>
              <a:t>Bylo nás pět 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humoristická próza, odehrává se v místě jeho dětství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stylizované vyprávění Petra Bajzy (autobiografické rysy) o klukovských nezbednostech, které prožívá se svými čtyřmi kamarády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humorná je i řeč dětských hrdinů – napodobují mluvu dospělých, fráze ze školy</a:t>
            </a: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12518" y="1556373"/>
            <a:ext cx="952500" cy="1390650"/>
          </a:xfrm>
          <a:prstGeom prst="rect">
            <a:avLst/>
          </a:prstGeom>
        </p:spPr>
      </p:pic>
      <p:pic>
        <p:nvPicPr>
          <p:cNvPr id="1026" name="Picture 2" descr="File:Bylo nas pet Rychnov nad Kneznou 201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120"/>
            <a:ext cx="2924866" cy="219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590934" y="6333437"/>
            <a:ext cx="475252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pomník „Bylo nás pět“ v Rychnově nad Kněžnou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940152" y="6715718"/>
            <a:ext cx="3068882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/>
              <a:t>http://upload.wikimedia.org/wikipedia/commons/8/88/Bylo_nas_pet_Rychnov_nad_Kneznou_2011.JPG</a:t>
            </a:r>
          </a:p>
        </p:txBody>
      </p:sp>
      <p:sp>
        <p:nvSpPr>
          <p:cNvPr id="12" name="Obdélník 11"/>
          <p:cNvSpPr/>
          <p:nvPr/>
        </p:nvSpPr>
        <p:spPr>
          <a:xfrm rot="1771123">
            <a:off x="7146715" y="2902363"/>
            <a:ext cx="1656184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/>
              <a:t>http://www.levneknihy.cz/fotocache/bigorig/108067.jpg</a:t>
            </a:r>
          </a:p>
        </p:txBody>
      </p:sp>
      <p:sp>
        <p:nvSpPr>
          <p:cNvPr id="13" name="Obdélník 12"/>
          <p:cNvSpPr/>
          <p:nvPr/>
        </p:nvSpPr>
        <p:spPr>
          <a:xfrm rot="20674463">
            <a:off x="4842985" y="5976346"/>
            <a:ext cx="120532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/>
              <a:t>http://www.valentinska.cz/images/fbc85e12aefc4f3fca0ef4ac84d1fa1c.jpg</a:t>
            </a:r>
          </a:p>
        </p:txBody>
      </p:sp>
      <p:sp>
        <p:nvSpPr>
          <p:cNvPr id="14" name="Obdélník 13"/>
          <p:cNvSpPr/>
          <p:nvPr/>
        </p:nvSpPr>
        <p:spPr>
          <a:xfrm rot="16200000">
            <a:off x="7269445" y="1916754"/>
            <a:ext cx="962981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/>
              <a:t>http://www.databazeknih.cz/images/16_/164/bylo-nas-pet-35558.jpg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93824" y="1604515"/>
            <a:ext cx="214198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/>
              <a:t>http://2.bp.blogspot.com/_KbWBCfJxZbM/TBUuhpg8R0I/AAAAAAAABgw/7TZEKwyv5Jg/s320/Bylo-nas-pet-CD.gif</a:t>
            </a:r>
          </a:p>
        </p:txBody>
      </p:sp>
    </p:spTree>
    <p:extLst>
      <p:ext uri="{BB962C8B-B14F-4D97-AF65-F5344CB8AC3E}">
        <p14:creationId xmlns:p14="http://schemas.microsoft.com/office/powerpoint/2010/main" xmlns="" val="415978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nás pět - úryvek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70519" y="1600200"/>
            <a:ext cx="8147248" cy="4997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Kdo má plavky, ten si oblékne plavky,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Zilvar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z chudobince nemá plavky, pročež se koupá jenom tak. Ale s jásotem se vrháme do vody. Tak jsme se tuhle šli koupat ke Klobouku, byli jsme čtyři. Já,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Bejval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Antonín,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Éda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Kemlink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a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Zilvar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z chudobince. Když jsme šli a bylo horko, tak se mezi nás připletl malý chlapec jménem Venda Štěpánků, že jako taky půjde s námi. My jsme byli neradi, protože je malý chlapec, a kdyby se mu něco stalo, na kom to bude? Na nás! Pročež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Bejval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na něho křikl: "Jedeš!", já jsem taky na něho křikl: "Jedeš!" a všichni jsme na něho křikli: "Jedeš!", ale on nešel pryč, ale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porád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šel s námi. A </a:t>
            </a:r>
            <a:r>
              <a:rPr lang="cs-CZ" sz="2400" dirty="0" err="1">
                <a:solidFill>
                  <a:schemeClr val="tx1"/>
                </a:solidFill>
                <a:latin typeface="Segoe Print" pitchFamily="2" charset="0"/>
              </a:rPr>
              <a:t>porád</a:t>
            </a: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 říkal: "Já taky, já taky." Tak už jsme nic neříkali, ale mluvili jsme spolu. A bylo nás teda pět.</a:t>
            </a:r>
          </a:p>
        </p:txBody>
      </p:sp>
    </p:spTree>
    <p:extLst>
      <p:ext uri="{BB962C8B-B14F-4D97-AF65-F5344CB8AC3E}">
        <p14:creationId xmlns:p14="http://schemas.microsoft.com/office/powerpoint/2010/main" xmlns="" val="282411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13176" y="1716141"/>
            <a:ext cx="4073624" cy="46371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b="1" dirty="0" smtClean="0">
                <a:solidFill>
                  <a:schemeClr val="tx1"/>
                </a:solidFill>
              </a:rPr>
              <a:t>Muži </a:t>
            </a:r>
            <a:r>
              <a:rPr lang="cs-CZ" sz="3000" b="1" dirty="0">
                <a:solidFill>
                  <a:schemeClr val="tx1"/>
                </a:solidFill>
              </a:rPr>
              <a:t>v </a:t>
            </a:r>
            <a:r>
              <a:rPr lang="cs-CZ" sz="3000" b="1" dirty="0" err="1" smtClean="0">
                <a:solidFill>
                  <a:schemeClr val="tx1"/>
                </a:solidFill>
              </a:rPr>
              <a:t>offsidu</a:t>
            </a:r>
            <a:r>
              <a:rPr lang="cs-CZ" sz="3000" b="1" dirty="0" smtClean="0">
                <a:solidFill>
                  <a:schemeClr val="tx1"/>
                </a:solidFill>
              </a:rPr>
              <a:t> </a:t>
            </a:r>
            <a:r>
              <a:rPr lang="cs-CZ" sz="3000" dirty="0">
                <a:solidFill>
                  <a:schemeClr val="tx1"/>
                </a:solidFill>
              </a:rPr>
              <a:t>– osudy fotbalových fanoušků  žižkovské Viktorky a pražské Slavie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b="1" dirty="0" smtClean="0">
                <a:solidFill>
                  <a:schemeClr val="tx1"/>
                </a:solidFill>
              </a:rPr>
              <a:t>Hostinec </a:t>
            </a:r>
            <a:r>
              <a:rPr lang="cs-CZ" sz="3000" b="1" dirty="0">
                <a:solidFill>
                  <a:schemeClr val="tx1"/>
                </a:solidFill>
              </a:rPr>
              <a:t>u kamenného stolu </a:t>
            </a:r>
            <a:r>
              <a:rPr lang="cs-CZ" sz="3000" dirty="0">
                <a:solidFill>
                  <a:schemeClr val="tx1"/>
                </a:solidFill>
              </a:rPr>
              <a:t>– vyšlo za války, kvůli židovským omezením ho nesměl vydat pod vlastním jménem, dílo  podepsal spisovatel Vlastimil Rada</a:t>
            </a:r>
          </a:p>
        </p:txBody>
      </p:sp>
      <p:pic>
        <p:nvPicPr>
          <p:cNvPr id="2050" name="Picture 2" descr="http://data.bux.cz/book/014/833/0148339/lar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09" t="2092"/>
          <a:stretch/>
        </p:blipFill>
        <p:spPr bwMode="auto">
          <a:xfrm rot="698290">
            <a:off x="1126696" y="1953324"/>
            <a:ext cx="2802593" cy="44265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16907056">
            <a:off x="4453" y="3613365"/>
            <a:ext cx="199795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http://data.bux.cz/book/014/833/0148339/large.jpg</a:t>
            </a:r>
          </a:p>
        </p:txBody>
      </p:sp>
    </p:spTree>
    <p:extLst>
      <p:ext uri="{BB962C8B-B14F-4D97-AF65-F5344CB8AC3E}">
        <p14:creationId xmlns:p14="http://schemas.microsoft.com/office/powerpoint/2010/main" xmlns="" val="410625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ANO /NE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716141"/>
            <a:ext cx="8229600" cy="4637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060848"/>
            <a:ext cx="74888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Karel Poláček byl židovského původu.</a:t>
            </a:r>
          </a:p>
          <a:p>
            <a:r>
              <a:rPr lang="cs-CZ" sz="2800" dirty="0" smtClean="0"/>
              <a:t>Pracoval jako právník.</a:t>
            </a:r>
          </a:p>
          <a:p>
            <a:r>
              <a:rPr lang="cs-CZ" sz="2800" dirty="0" smtClean="0"/>
              <a:t>Psal zejména proletářskou poezii.</a:t>
            </a:r>
          </a:p>
          <a:p>
            <a:r>
              <a:rPr lang="cs-CZ" sz="2800" dirty="0" smtClean="0"/>
              <a:t>Jeho knihy jsou psány s humorným nadhledem.</a:t>
            </a:r>
          </a:p>
          <a:p>
            <a:r>
              <a:rPr lang="cs-CZ" sz="2800" dirty="0" smtClean="0"/>
              <a:t>Na své dětství vzpomíná v knize Muži v </a:t>
            </a:r>
            <a:r>
              <a:rPr lang="cs-CZ" sz="2800" dirty="0" err="1" smtClean="0"/>
              <a:t>offsidu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6792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KAREL POLÁČEK. </a:t>
            </a:r>
            <a:r>
              <a:rPr lang="cs-CZ" sz="3200" dirty="0" smtClean="0"/>
              <a:t>Bylo </a:t>
            </a:r>
            <a:r>
              <a:rPr lang="cs-CZ" sz="3200" dirty="0" smtClean="0"/>
              <a:t>nás </a:t>
            </a:r>
            <a:r>
              <a:rPr lang="cs-CZ" sz="3200" dirty="0" smtClean="0"/>
              <a:t>pět. </a:t>
            </a:r>
            <a:r>
              <a:rPr lang="cs-CZ" sz="3200" dirty="0" smtClean="0"/>
              <a:t>Praha</a:t>
            </a:r>
            <a:r>
              <a:rPr lang="cs-CZ" sz="3200" smtClean="0"/>
              <a:t>: </a:t>
            </a:r>
            <a:r>
              <a:rPr lang="cs-CZ" sz="3200" smtClean="0"/>
              <a:t>Albatros</a:t>
            </a:r>
            <a:r>
              <a:rPr lang="cs-CZ" sz="3200" smtClean="0"/>
              <a:t>.</a:t>
            </a:r>
            <a:r>
              <a:rPr lang="cs-CZ" sz="3200" smtClean="0"/>
              <a:t> </a:t>
            </a:r>
            <a:r>
              <a:rPr lang="cs-CZ" sz="3200" dirty="0" smtClean="0"/>
              <a:t>ISBN 8000008580.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</a:t>
            </a:r>
            <a:r>
              <a:rPr lang="cs-CZ" sz="3200" dirty="0" smtClean="0"/>
              <a:t>:// </a:t>
            </a:r>
            <a:r>
              <a:rPr lang="cs-CZ" sz="3200" dirty="0" err="1" smtClean="0"/>
              <a:t>wikipedia.org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20.11. 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4002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692</Words>
  <Application>Microsoft Office PowerPoint</Application>
  <PresentationFormat>Předvádění na obrazovce (4:3)</PresentationFormat>
  <Paragraphs>80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   Karel Poláček  1892 – 1944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19</cp:revision>
  <dcterms:created xsi:type="dcterms:W3CDTF">2012-10-31T21:07:35Z</dcterms:created>
  <dcterms:modified xsi:type="dcterms:W3CDTF">2012-11-19T23:45:08Z</dcterms:modified>
</cp:coreProperties>
</file>