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4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S0Š Net Office, spol. s </a:t>
          </a:r>
          <a:r>
            <a:rPr lang="cs-CZ" sz="1800" dirty="0" err="1" smtClean="0"/>
            <a:t>r.o</a:t>
          </a:r>
          <a:r>
            <a:rPr lang="cs-CZ" sz="1800" dirty="0" smtClean="0"/>
            <a:t>, Orlová Lutyně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Naděžda Tománková 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Národní jazyk a jeho útvary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5355AC-1D7B-4DA0-BF56-A8610E5DFD86}" type="presOf" srcId="{D1D4F407-5343-4D3F-B5B9-D407B03CAEB4}" destId="{AED2198E-93D5-4001-81B4-73124B309672}" srcOrd="1" destOrd="0" presId="urn:microsoft.com/office/officeart/2005/8/layout/target3"/>
    <dgm:cxn modelId="{69E2FC91-8B57-4716-B651-CCE2F45EFF5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AC4BA9-B057-43DA-B351-82BDBD84DBE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CF0816-B033-471E-9BD5-5080F45896DC}" type="presOf" srcId="{D1B46980-6531-4606-95E6-44980827E919}" destId="{6140AFEC-043D-4C43-A2F9-D0F5331DF3A3}" srcOrd="0" destOrd="0" presId="urn:microsoft.com/office/officeart/2005/8/layout/target3"/>
    <dgm:cxn modelId="{E412B496-4F9A-4998-9336-BEC11AFE5091}" type="presOf" srcId="{4C35D32F-0EAB-4CD7-82EE-45574DC2A586}" destId="{890E4F0B-2866-4A3F-A3C7-2A14B1797930}" srcOrd="1" destOrd="0" presId="urn:microsoft.com/office/officeart/2005/8/layout/target3"/>
    <dgm:cxn modelId="{2C2CB832-A48E-47BD-9A63-22A7EB2887F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90C954-EB72-4F72-9D34-186481A90D93}" type="presOf" srcId="{4C35D32F-0EAB-4CD7-82EE-45574DC2A586}" destId="{8BEBB6EC-1DAA-4CAC-8A25-BC0FCBD5DBD5}" srcOrd="0" destOrd="0" presId="urn:microsoft.com/office/officeart/2005/8/layout/target3"/>
    <dgm:cxn modelId="{1F9E4371-6DB6-49F3-BF76-076C65E189BF}" type="presOf" srcId="{B651F6E3-6281-48DB-9319-2AEAFDAE7572}" destId="{619D679B-A015-4ECF-8348-D1034C574F40}" srcOrd="0" destOrd="0" presId="urn:microsoft.com/office/officeart/2005/8/layout/target3"/>
    <dgm:cxn modelId="{1EC457FB-7917-47C5-9F1C-F742447026C5}" type="presOf" srcId="{D1D4F407-5343-4D3F-B5B9-D407B03CAEB4}" destId="{D005CE8C-CC26-4C3E-AC11-E15060ECD759}" srcOrd="0" destOrd="0" presId="urn:microsoft.com/office/officeart/2005/8/layout/target3"/>
    <dgm:cxn modelId="{24C0E799-4488-40EC-A679-9F68BB89B80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A133DB-DED4-41C9-9EBF-4FD54ECB1050}" type="presOf" srcId="{D8197B8C-B260-4A16-BDF4-0947B075E274}" destId="{5A5FFA88-C948-4069-8E93-59FA12366E83}" srcOrd="1" destOrd="0" presId="urn:microsoft.com/office/officeart/2005/8/layout/target3"/>
    <dgm:cxn modelId="{DF90BC85-DAFC-4313-836F-6EC8F355D8B2}" type="presParOf" srcId="{333A1088-737F-45CB-B68E-254E46348037}" destId="{F5ABB229-8D3B-4694-996A-96F23CF14429}" srcOrd="0" destOrd="0" presId="urn:microsoft.com/office/officeart/2005/8/layout/target3"/>
    <dgm:cxn modelId="{C9B7F86B-3561-47AB-9CF6-B8D48CBDD581}" type="presParOf" srcId="{333A1088-737F-45CB-B68E-254E46348037}" destId="{F41139FD-01EE-4571-8B17-4FB00FC51163}" srcOrd="1" destOrd="0" presId="urn:microsoft.com/office/officeart/2005/8/layout/target3"/>
    <dgm:cxn modelId="{1EB85E69-59CC-4E94-9DEB-FA421A0517CB}" type="presParOf" srcId="{333A1088-737F-45CB-B68E-254E46348037}" destId="{D005CE8C-CC26-4C3E-AC11-E15060ECD759}" srcOrd="2" destOrd="0" presId="urn:microsoft.com/office/officeart/2005/8/layout/target3"/>
    <dgm:cxn modelId="{59844B9D-44F6-4C68-935D-DA7B6AC589FD}" type="presParOf" srcId="{333A1088-737F-45CB-B68E-254E46348037}" destId="{2C702D82-9B77-49B7-9568-BB8EB47C3372}" srcOrd="3" destOrd="0" presId="urn:microsoft.com/office/officeart/2005/8/layout/target3"/>
    <dgm:cxn modelId="{FCA334AA-7ABC-4E1E-ACAE-744B85F13CC7}" type="presParOf" srcId="{333A1088-737F-45CB-B68E-254E46348037}" destId="{A52A0455-90FF-4808-ABD0-F02540D31D5A}" srcOrd="4" destOrd="0" presId="urn:microsoft.com/office/officeart/2005/8/layout/target3"/>
    <dgm:cxn modelId="{E953798E-A09D-4720-A47F-8B3703520BBB}" type="presParOf" srcId="{333A1088-737F-45CB-B68E-254E46348037}" destId="{6140AFEC-043D-4C43-A2F9-D0F5331DF3A3}" srcOrd="5" destOrd="0" presId="urn:microsoft.com/office/officeart/2005/8/layout/target3"/>
    <dgm:cxn modelId="{D5B9E59B-52A5-4AE8-A19C-8BA31A290FA7}" type="presParOf" srcId="{333A1088-737F-45CB-B68E-254E46348037}" destId="{9358AC05-5D7D-4327-9F80-1AD486AEA664}" srcOrd="6" destOrd="0" presId="urn:microsoft.com/office/officeart/2005/8/layout/target3"/>
    <dgm:cxn modelId="{05695B07-835C-46B6-A614-A3F262A4C726}" type="presParOf" srcId="{333A1088-737F-45CB-B68E-254E46348037}" destId="{313FC574-E1CD-4FB4-B054-0B805CE0447D}" srcOrd="7" destOrd="0" presId="urn:microsoft.com/office/officeart/2005/8/layout/target3"/>
    <dgm:cxn modelId="{7E25735C-6E55-4506-A73B-2552A66B8687}" type="presParOf" srcId="{333A1088-737F-45CB-B68E-254E46348037}" destId="{619D679B-A015-4ECF-8348-D1034C574F40}" srcOrd="8" destOrd="0" presId="urn:microsoft.com/office/officeart/2005/8/layout/target3"/>
    <dgm:cxn modelId="{ADF6D49A-F2A8-49EF-A83D-5E28FBFBDA9D}" type="presParOf" srcId="{333A1088-737F-45CB-B68E-254E46348037}" destId="{322283A8-4A27-4CDA-BAE3-F381106A9174}" srcOrd="9" destOrd="0" presId="urn:microsoft.com/office/officeart/2005/8/layout/target3"/>
    <dgm:cxn modelId="{B667ADB1-E6C6-4C30-A0CE-F04626A590EA}" type="presParOf" srcId="{333A1088-737F-45CB-B68E-254E46348037}" destId="{FFC9F71D-1B4F-4AD9-A4A6-86ADEFC8AF5C}" srcOrd="10" destOrd="0" presId="urn:microsoft.com/office/officeart/2005/8/layout/target3"/>
    <dgm:cxn modelId="{6DC92192-8951-4BE6-92B8-CCE50DEA7C6A}" type="presParOf" srcId="{333A1088-737F-45CB-B68E-254E46348037}" destId="{25B08C86-7E15-44DC-BE7F-FFB55DD49D12}" srcOrd="11" destOrd="0" presId="urn:microsoft.com/office/officeart/2005/8/layout/target3"/>
    <dgm:cxn modelId="{6FB479C0-1EF8-468E-BB97-342B4F4975E4}" type="presParOf" srcId="{333A1088-737F-45CB-B68E-254E46348037}" destId="{76644BE8-9D7C-4C09-B250-3D10AF48CBB7}" srcOrd="12" destOrd="0" presId="urn:microsoft.com/office/officeart/2005/8/layout/target3"/>
    <dgm:cxn modelId="{B7507123-CCD3-4D58-AEF2-C376CFB6E285}" type="presParOf" srcId="{333A1088-737F-45CB-B68E-254E46348037}" destId="{EE85B701-7295-41C0-BA7A-34D3756A2AE6}" srcOrd="13" destOrd="0" presId="urn:microsoft.com/office/officeart/2005/8/layout/target3"/>
    <dgm:cxn modelId="{B0588D3E-087F-420F-AD47-69286B9A6169}" type="presParOf" srcId="{333A1088-737F-45CB-B68E-254E46348037}" destId="{8BEBB6EC-1DAA-4CAC-8A25-BC0FCBD5DBD5}" srcOrd="14" destOrd="0" presId="urn:microsoft.com/office/officeart/2005/8/layout/target3"/>
    <dgm:cxn modelId="{BEE56622-E057-49C4-B542-CA70D4F34B6A}" type="presParOf" srcId="{333A1088-737F-45CB-B68E-254E46348037}" destId="{AED2198E-93D5-4001-81B4-73124B309672}" srcOrd="15" destOrd="0" presId="urn:microsoft.com/office/officeart/2005/8/layout/target3"/>
    <dgm:cxn modelId="{CAF2EBA0-9C4A-481F-ABFD-BDA8FA99E652}" type="presParOf" srcId="{333A1088-737F-45CB-B68E-254E46348037}" destId="{2BE915AB-18AA-4053-B92C-3BFC9ED204BB}" srcOrd="16" destOrd="0" presId="urn:microsoft.com/office/officeart/2005/8/layout/target3"/>
    <dgm:cxn modelId="{7C99FEE9-6B51-4630-B940-50609B0F5A3F}" type="presParOf" srcId="{333A1088-737F-45CB-B68E-254E46348037}" destId="{6BB5E863-4638-4E1D-BFDE-399D028AC4ED}" srcOrd="17" destOrd="0" presId="urn:microsoft.com/office/officeart/2005/8/layout/target3"/>
    <dgm:cxn modelId="{DBEA9D41-9434-4643-B655-5D02678EFAFB}" type="presParOf" srcId="{333A1088-737F-45CB-B68E-254E46348037}" destId="{5A5FFA88-C948-4069-8E93-59FA12366E83}" srcOrd="18" destOrd="0" presId="urn:microsoft.com/office/officeart/2005/8/layout/target3"/>
    <dgm:cxn modelId="{EF097DF5-F263-4D97-AB1D-BB04706A09F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S0Š Net Office, spol. s </a:t>
          </a:r>
          <a:r>
            <a:rPr lang="cs-CZ" sz="1800" kern="1200" dirty="0" err="1" smtClean="0"/>
            <a:t>r.o</a:t>
          </a:r>
          <a:r>
            <a:rPr lang="cs-CZ" sz="1800" kern="1200" dirty="0" smtClean="0"/>
            <a:t>, Orlová Lutyně</a:t>
          </a:r>
          <a:endParaRPr lang="cs-CZ" sz="18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 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Národní jazyk a jeho útvary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590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8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486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249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42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7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226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54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08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66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69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ED77A-59CD-470A-88D5-AF8D616023C5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4433C-AD70-451D-ADB3-1B3A091FF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124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604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0751409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5593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jazyk a jeho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Národní jazyk </a:t>
            </a:r>
          </a:p>
          <a:p>
            <a:pPr>
              <a:buFontTx/>
              <a:buChar char="-"/>
            </a:pPr>
            <a:r>
              <a:rPr lang="cs-CZ" dirty="0" smtClean="0"/>
              <a:t>jazyk mateřský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nakem národa</a:t>
            </a:r>
          </a:p>
          <a:p>
            <a:pPr marL="0" indent="0">
              <a:buNone/>
            </a:pPr>
            <a:r>
              <a:rPr lang="cs-CZ" dirty="0" smtClean="0"/>
              <a:t>Základní rozdělení: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spisovná čeština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nespisovné útvary jazyka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8407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vznik na základě středočeského nářečí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restižní a reprezentativní útvar jazyka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ednací jazyk na veřejnosti (škola, média)</a:t>
            </a:r>
          </a:p>
          <a:p>
            <a:pPr>
              <a:buFontTx/>
              <a:buChar char="-"/>
            </a:pPr>
            <a:r>
              <a:rPr lang="cs-CZ" b="1" u="sng" dirty="0"/>
              <a:t>h</a:t>
            </a:r>
            <a:r>
              <a:rPr lang="cs-CZ" b="1" u="sng" dirty="0" smtClean="0"/>
              <a:t>ovorová čeština</a:t>
            </a:r>
            <a:r>
              <a:rPr lang="cs-CZ" dirty="0" smtClean="0"/>
              <a:t> = mluvená podoba spisovného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072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Nespisovné útvary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b="1" dirty="0"/>
              <a:t>d</a:t>
            </a:r>
            <a:r>
              <a:rPr lang="cs-CZ" b="1" dirty="0" smtClean="0"/>
              <a:t>ialekty </a:t>
            </a:r>
            <a:r>
              <a:rPr lang="cs-CZ" dirty="0" smtClean="0"/>
              <a:t>(nářečí)</a:t>
            </a:r>
          </a:p>
          <a:p>
            <a:pPr marL="514350" indent="-514350">
              <a:buAutoNum type="alphaLcParenR"/>
            </a:pPr>
            <a:r>
              <a:rPr lang="cs-CZ" b="1" dirty="0"/>
              <a:t>i</a:t>
            </a:r>
            <a:r>
              <a:rPr lang="cs-CZ" b="1" dirty="0" smtClean="0"/>
              <a:t>nterdialekty</a:t>
            </a:r>
            <a:r>
              <a:rPr lang="cs-CZ" dirty="0" smtClean="0"/>
              <a:t> (nadnářeční jazykový útvar), nejrozšířenější obecná čeština </a:t>
            </a:r>
          </a:p>
          <a:p>
            <a:pPr marL="514350" indent="-514350">
              <a:buAutoNum type="alphaLcParenR"/>
            </a:pPr>
            <a:r>
              <a:rPr lang="cs-CZ" u="sng" dirty="0"/>
              <a:t>s</a:t>
            </a:r>
            <a:r>
              <a:rPr lang="cs-CZ" u="sng" dirty="0" smtClean="0"/>
              <a:t>ociální diferenciace češtiny</a:t>
            </a:r>
          </a:p>
          <a:p>
            <a:r>
              <a:rPr lang="cs-CZ" b="1" dirty="0"/>
              <a:t>p</a:t>
            </a:r>
            <a:r>
              <a:rPr lang="cs-CZ" b="1" dirty="0" smtClean="0"/>
              <a:t>rofesní mluva </a:t>
            </a:r>
            <a:r>
              <a:rPr lang="cs-CZ" dirty="0" smtClean="0"/>
              <a:t>(mluva určitého povolání)</a:t>
            </a:r>
          </a:p>
          <a:p>
            <a:r>
              <a:rPr lang="cs-CZ" b="1" dirty="0" smtClean="0"/>
              <a:t>slang</a:t>
            </a:r>
            <a:r>
              <a:rPr lang="cs-CZ" dirty="0" smtClean="0"/>
              <a:t> (mluva zájmových skupin)</a:t>
            </a:r>
          </a:p>
          <a:p>
            <a:r>
              <a:rPr lang="cs-CZ" b="1" dirty="0"/>
              <a:t>a</a:t>
            </a:r>
            <a:r>
              <a:rPr lang="cs-CZ" b="1" dirty="0" smtClean="0"/>
              <a:t>rgot</a:t>
            </a:r>
            <a:r>
              <a:rPr lang="cs-CZ" dirty="0" smtClean="0"/>
              <a:t> (výrazové prostředky sociálně izolovaných či vyřazených skupin)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95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Dovedeš rozlišit jednotlivé útvary jazyka? Převeď </a:t>
            </a:r>
            <a:r>
              <a:rPr lang="cs-CZ" dirty="0" smtClean="0"/>
              <a:t>věty do </a:t>
            </a:r>
            <a:r>
              <a:rPr lang="cs-CZ" dirty="0" smtClean="0"/>
              <a:t>spisovné podoby:</a:t>
            </a:r>
          </a:p>
          <a:p>
            <a:pPr marL="514350" indent="-514350">
              <a:buAutoNum type="arabicParenR"/>
            </a:pPr>
            <a:r>
              <a:rPr lang="cs-CZ" dirty="0" smtClean="0"/>
              <a:t>„Bifloval jsem se, ale zase za </a:t>
            </a:r>
            <a:r>
              <a:rPr lang="cs-CZ" dirty="0" err="1" smtClean="0"/>
              <a:t>bůra</a:t>
            </a:r>
            <a:r>
              <a:rPr lang="cs-CZ" dirty="0" smtClean="0"/>
              <a:t>.“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</a:t>
            </a:r>
            <a:r>
              <a:rPr lang="cs-CZ" dirty="0" err="1"/>
              <a:t>B</a:t>
            </a:r>
            <a:r>
              <a:rPr lang="cs-CZ" dirty="0" err="1" smtClean="0"/>
              <a:t>omzák</a:t>
            </a:r>
            <a:r>
              <a:rPr lang="cs-CZ" dirty="0" smtClean="0"/>
              <a:t>. Bacha!“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„Tomu </a:t>
            </a:r>
            <a:r>
              <a:rPr lang="cs-CZ" dirty="0" err="1" smtClean="0"/>
              <a:t>slepáku</a:t>
            </a:r>
            <a:r>
              <a:rPr lang="cs-CZ" dirty="0" smtClean="0"/>
              <a:t> na dvojce dejte </a:t>
            </a:r>
            <a:r>
              <a:rPr lang="cs-CZ" dirty="0" err="1" smtClean="0"/>
              <a:t>penoš</a:t>
            </a:r>
            <a:r>
              <a:rPr lang="cs-CZ" dirty="0" smtClean="0"/>
              <a:t>.“</a:t>
            </a:r>
          </a:p>
          <a:p>
            <a:pPr marL="514350" indent="-514350">
              <a:buAutoNum type="arabicParenR"/>
            </a:pPr>
            <a:r>
              <a:rPr lang="cs-CZ" dirty="0" smtClean="0"/>
              <a:t>„Tož mě to nalijte </a:t>
            </a:r>
            <a:r>
              <a:rPr lang="cs-CZ" dirty="0" err="1" smtClean="0"/>
              <a:t>týmto</a:t>
            </a:r>
            <a:r>
              <a:rPr lang="cs-CZ" dirty="0" smtClean="0"/>
              <a:t>  </a:t>
            </a:r>
            <a:r>
              <a:rPr lang="cs-CZ" dirty="0" err="1" smtClean="0"/>
              <a:t>žufánkem</a:t>
            </a:r>
            <a:r>
              <a:rPr lang="cs-CZ" dirty="0" smtClean="0"/>
              <a:t>.“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646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1) slang</a:t>
            </a:r>
          </a:p>
          <a:p>
            <a:pPr marL="0" indent="0">
              <a:buNone/>
            </a:pPr>
            <a:r>
              <a:rPr lang="cs-CZ" dirty="0" smtClean="0"/>
              <a:t>„Učil jsem se, ale opět jsem dostal za pět.“</a:t>
            </a:r>
          </a:p>
          <a:p>
            <a:pPr marL="0" indent="0">
              <a:buNone/>
            </a:pPr>
            <a:r>
              <a:rPr lang="cs-CZ" dirty="0" smtClean="0"/>
              <a:t>2) argot</a:t>
            </a:r>
          </a:p>
          <a:p>
            <a:pPr marL="0" indent="0">
              <a:buNone/>
            </a:pPr>
            <a:r>
              <a:rPr lang="cs-CZ" dirty="0" smtClean="0"/>
              <a:t>„Udavač. Pozor!“</a:t>
            </a:r>
          </a:p>
          <a:p>
            <a:pPr marL="0" indent="0">
              <a:buNone/>
            </a:pPr>
            <a:r>
              <a:rPr lang="cs-CZ" dirty="0" smtClean="0"/>
              <a:t>3) profesní mluva</a:t>
            </a:r>
          </a:p>
          <a:p>
            <a:pPr marL="0" indent="0">
              <a:buNone/>
            </a:pPr>
            <a:r>
              <a:rPr lang="cs-CZ" dirty="0" smtClean="0"/>
              <a:t>„Tomu pacientu na pokoji číslo dvě dejte penicilín.“</a:t>
            </a:r>
          </a:p>
          <a:p>
            <a:pPr marL="0" indent="0">
              <a:buNone/>
            </a:pPr>
            <a:r>
              <a:rPr lang="cs-CZ" dirty="0" smtClean="0"/>
              <a:t>4) dialekt</a:t>
            </a:r>
          </a:p>
          <a:p>
            <a:pPr marL="0" indent="0">
              <a:buNone/>
            </a:pPr>
            <a:r>
              <a:rPr lang="cs-CZ" dirty="0" smtClean="0"/>
              <a:t>„Tak mi to nelijte touto naběračkou.“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065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DANUŠE MAŠKOVÁ. </a:t>
            </a:r>
            <a:r>
              <a:rPr lang="cs-CZ" i="1" dirty="0"/>
              <a:t>Český jazyk přehled středoškolského učiva</a:t>
            </a:r>
            <a:r>
              <a:rPr lang="cs-CZ" dirty="0"/>
              <a:t>. 2006. vyd. Třebíč: Petra Valenová, 2006. MATURITA. </a:t>
            </a:r>
            <a:r>
              <a:rPr lang="cs-CZ"/>
              <a:t>ISBN 80-9025571-5-1.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545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245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Národní jazyk a jeho útvary</vt:lpstr>
      <vt:lpstr>Spisovná čeština</vt:lpstr>
      <vt:lpstr>Nespisovné útvary jazyka</vt:lpstr>
      <vt:lpstr>úkol</vt:lpstr>
      <vt:lpstr>klíč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a</cp:lastModifiedBy>
  <cp:revision>9</cp:revision>
  <dcterms:created xsi:type="dcterms:W3CDTF">2012-10-07T07:27:53Z</dcterms:created>
  <dcterms:modified xsi:type="dcterms:W3CDTF">2012-11-19T15:28:21Z</dcterms:modified>
</cp:coreProperties>
</file>