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9" r:id="rId4"/>
    <p:sldId id="258" r:id="rId5"/>
    <p:sldId id="260" r:id="rId6"/>
    <p:sldId id="261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41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Office, spol. </a:t>
          </a:r>
          <a:r>
            <a:rPr lang="cs-CZ" sz="2000" smtClean="0"/>
            <a:t>s </a:t>
          </a:r>
          <a:r>
            <a:rPr lang="cs-CZ" sz="2000" smtClean="0"/>
            <a:t>r.o., </a:t>
          </a:r>
          <a:r>
            <a:rPr lang="cs-CZ" sz="2000" dirty="0" smtClean="0"/>
            <a:t>Orlová Lutyně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Naděžda Tománková 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Nauka o slovní zásobě (lexikologie)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CZ.1.07/1.5.00/34.0458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987" custLinFactNeighborY="-2539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100484A-3069-4A86-AE5A-3F2D90C06C1E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8B40B67-7FE3-4F1A-B480-C1882E7858CB}" type="presOf" srcId="{D8197B8C-B260-4A16-BDF4-0947B075E274}" destId="{25B08C86-7E15-44DC-BE7F-FFB55DD49D12}" srcOrd="0" destOrd="0" presId="urn:microsoft.com/office/officeart/2005/8/layout/target3"/>
    <dgm:cxn modelId="{089B823F-47F7-4147-89B0-CF50FDC124FE}" type="presOf" srcId="{D1D4F407-5343-4D3F-B5B9-D407B03CAEB4}" destId="{D005CE8C-CC26-4C3E-AC11-E15060ECD759}" srcOrd="0" destOrd="0" presId="urn:microsoft.com/office/officeart/2005/8/layout/target3"/>
    <dgm:cxn modelId="{BD1E126F-B0B9-4B9C-9D04-CC85AE3DA367}" type="presOf" srcId="{D1B46980-6531-4606-95E6-44980827E919}" destId="{6140AFEC-043D-4C43-A2F9-D0F5331DF3A3}" srcOrd="0" destOrd="0" presId="urn:microsoft.com/office/officeart/2005/8/layout/target3"/>
    <dgm:cxn modelId="{C55E2A38-E150-432D-8AB0-DDFB883FF2AB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03B8BE8-DD04-4B73-9F01-3E8BA3832773}" type="presOf" srcId="{D1D4F407-5343-4D3F-B5B9-D407B03CAEB4}" destId="{AED2198E-93D5-4001-81B4-73124B309672}" srcOrd="1" destOrd="0" presId="urn:microsoft.com/office/officeart/2005/8/layout/target3"/>
    <dgm:cxn modelId="{00D34CC1-C537-4580-B0C3-60A393A645F5}" type="presOf" srcId="{4C35D32F-0EAB-4CD7-82EE-45574DC2A586}" destId="{890E4F0B-2866-4A3F-A3C7-2A14B1797930}" srcOrd="1" destOrd="0" presId="urn:microsoft.com/office/officeart/2005/8/layout/target3"/>
    <dgm:cxn modelId="{0D7637CA-DCA5-47D2-B531-E3F19C360DAB}" type="presOf" srcId="{B651F6E3-6281-48DB-9319-2AEAFDAE7572}" destId="{619D679B-A015-4ECF-8348-D1034C574F40}" srcOrd="0" destOrd="0" presId="urn:microsoft.com/office/officeart/2005/8/layout/target3"/>
    <dgm:cxn modelId="{532DE346-7E50-43E7-84CC-81E71CA2F0B8}" type="presOf" srcId="{4C35D32F-0EAB-4CD7-82EE-45574DC2A586}" destId="{8BEBB6EC-1DAA-4CAC-8A25-BC0FCBD5DBD5}" srcOrd="0" destOrd="0" presId="urn:microsoft.com/office/officeart/2005/8/layout/target3"/>
    <dgm:cxn modelId="{59ECDAC6-4134-4F21-8530-B18095D60667}" type="presOf" srcId="{757F3AB3-0718-4624-B441-E567A8F0AB56}" destId="{333A1088-737F-45CB-B68E-254E46348037}" srcOrd="0" destOrd="0" presId="urn:microsoft.com/office/officeart/2005/8/layout/target3"/>
    <dgm:cxn modelId="{A4780872-874D-4CE9-B0FE-D14FBA852EA9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9D5DB61-C6A1-4B45-9B1D-0D4BA9971E7D}" type="presParOf" srcId="{333A1088-737F-45CB-B68E-254E46348037}" destId="{F5ABB229-8D3B-4694-996A-96F23CF14429}" srcOrd="0" destOrd="0" presId="urn:microsoft.com/office/officeart/2005/8/layout/target3"/>
    <dgm:cxn modelId="{8A568D60-599B-4613-9D31-EDD27EB97CEE}" type="presParOf" srcId="{333A1088-737F-45CB-B68E-254E46348037}" destId="{F41139FD-01EE-4571-8B17-4FB00FC51163}" srcOrd="1" destOrd="0" presId="urn:microsoft.com/office/officeart/2005/8/layout/target3"/>
    <dgm:cxn modelId="{99C5B6C0-B0D3-48C2-A2B7-2C9E63D0D559}" type="presParOf" srcId="{333A1088-737F-45CB-B68E-254E46348037}" destId="{D005CE8C-CC26-4C3E-AC11-E15060ECD759}" srcOrd="2" destOrd="0" presId="urn:microsoft.com/office/officeart/2005/8/layout/target3"/>
    <dgm:cxn modelId="{27ACDF82-5C29-40EB-A140-81C4DE1182AF}" type="presParOf" srcId="{333A1088-737F-45CB-B68E-254E46348037}" destId="{2C702D82-9B77-49B7-9568-BB8EB47C3372}" srcOrd="3" destOrd="0" presId="urn:microsoft.com/office/officeart/2005/8/layout/target3"/>
    <dgm:cxn modelId="{CC2E0BBB-2DD9-4189-9D16-56F35822942A}" type="presParOf" srcId="{333A1088-737F-45CB-B68E-254E46348037}" destId="{A52A0455-90FF-4808-ABD0-F02540D31D5A}" srcOrd="4" destOrd="0" presId="urn:microsoft.com/office/officeart/2005/8/layout/target3"/>
    <dgm:cxn modelId="{691BD3FB-3062-4B5D-A3BF-A6E40488D2EE}" type="presParOf" srcId="{333A1088-737F-45CB-B68E-254E46348037}" destId="{6140AFEC-043D-4C43-A2F9-D0F5331DF3A3}" srcOrd="5" destOrd="0" presId="urn:microsoft.com/office/officeart/2005/8/layout/target3"/>
    <dgm:cxn modelId="{F8086A29-26F3-4616-8701-F6E9AD7FD150}" type="presParOf" srcId="{333A1088-737F-45CB-B68E-254E46348037}" destId="{9358AC05-5D7D-4327-9F80-1AD486AEA664}" srcOrd="6" destOrd="0" presId="urn:microsoft.com/office/officeart/2005/8/layout/target3"/>
    <dgm:cxn modelId="{4C50E710-217F-4CDF-9400-8808152B9ECE}" type="presParOf" srcId="{333A1088-737F-45CB-B68E-254E46348037}" destId="{313FC574-E1CD-4FB4-B054-0B805CE0447D}" srcOrd="7" destOrd="0" presId="urn:microsoft.com/office/officeart/2005/8/layout/target3"/>
    <dgm:cxn modelId="{0B326213-28B2-4390-AA6B-105B1B85AE75}" type="presParOf" srcId="{333A1088-737F-45CB-B68E-254E46348037}" destId="{619D679B-A015-4ECF-8348-D1034C574F40}" srcOrd="8" destOrd="0" presId="urn:microsoft.com/office/officeart/2005/8/layout/target3"/>
    <dgm:cxn modelId="{30E45EB5-B148-4F4A-A232-F9DB14B370EE}" type="presParOf" srcId="{333A1088-737F-45CB-B68E-254E46348037}" destId="{322283A8-4A27-4CDA-BAE3-F381106A9174}" srcOrd="9" destOrd="0" presId="urn:microsoft.com/office/officeart/2005/8/layout/target3"/>
    <dgm:cxn modelId="{5DC27C44-0749-480E-9750-5E2610230E5F}" type="presParOf" srcId="{333A1088-737F-45CB-B68E-254E46348037}" destId="{FFC9F71D-1B4F-4AD9-A4A6-86ADEFC8AF5C}" srcOrd="10" destOrd="0" presId="urn:microsoft.com/office/officeart/2005/8/layout/target3"/>
    <dgm:cxn modelId="{B5D7CBF2-831C-4FEB-9889-BA2C938A6EDA}" type="presParOf" srcId="{333A1088-737F-45CB-B68E-254E46348037}" destId="{25B08C86-7E15-44DC-BE7F-FFB55DD49D12}" srcOrd="11" destOrd="0" presId="urn:microsoft.com/office/officeart/2005/8/layout/target3"/>
    <dgm:cxn modelId="{21CEB0ED-F414-49C3-AA7F-0B88D039A271}" type="presParOf" srcId="{333A1088-737F-45CB-B68E-254E46348037}" destId="{76644BE8-9D7C-4C09-B250-3D10AF48CBB7}" srcOrd="12" destOrd="0" presId="urn:microsoft.com/office/officeart/2005/8/layout/target3"/>
    <dgm:cxn modelId="{17145550-2FD0-43E6-B577-9B926D8CC49C}" type="presParOf" srcId="{333A1088-737F-45CB-B68E-254E46348037}" destId="{EE85B701-7295-41C0-BA7A-34D3756A2AE6}" srcOrd="13" destOrd="0" presId="urn:microsoft.com/office/officeart/2005/8/layout/target3"/>
    <dgm:cxn modelId="{3E9FD1E4-6740-4830-AF9A-D7393B3D41F2}" type="presParOf" srcId="{333A1088-737F-45CB-B68E-254E46348037}" destId="{8BEBB6EC-1DAA-4CAC-8A25-BC0FCBD5DBD5}" srcOrd="14" destOrd="0" presId="urn:microsoft.com/office/officeart/2005/8/layout/target3"/>
    <dgm:cxn modelId="{E19F9DD3-7135-4F58-BDF4-486E2BA7847D}" type="presParOf" srcId="{333A1088-737F-45CB-B68E-254E46348037}" destId="{AED2198E-93D5-4001-81B4-73124B309672}" srcOrd="15" destOrd="0" presId="urn:microsoft.com/office/officeart/2005/8/layout/target3"/>
    <dgm:cxn modelId="{9C440724-2FA1-447F-AB6F-F08FD0B607C4}" type="presParOf" srcId="{333A1088-737F-45CB-B68E-254E46348037}" destId="{2BE915AB-18AA-4053-B92C-3BFC9ED204BB}" srcOrd="16" destOrd="0" presId="urn:microsoft.com/office/officeart/2005/8/layout/target3"/>
    <dgm:cxn modelId="{AF7116EC-69E6-4BEC-B675-E9322E450A8F}" type="presParOf" srcId="{333A1088-737F-45CB-B68E-254E46348037}" destId="{6BB5E863-4638-4E1D-BFDE-399D028AC4ED}" srcOrd="17" destOrd="0" presId="urn:microsoft.com/office/officeart/2005/8/layout/target3"/>
    <dgm:cxn modelId="{42B5604D-DA2A-4965-B2C9-855F8BCC920E}" type="presParOf" srcId="{333A1088-737F-45CB-B68E-254E46348037}" destId="{5A5FFA88-C948-4069-8E93-59FA12366E83}" srcOrd="18" destOrd="0" presId="urn:microsoft.com/office/officeart/2005/8/layout/target3"/>
    <dgm:cxn modelId="{1F06AE27-4690-435B-ABC3-5D8CF4E82379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53688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Office, spol. </a:t>
          </a:r>
          <a:r>
            <a:rPr lang="cs-CZ" sz="2000" kern="1200" smtClean="0"/>
            <a:t>s </a:t>
          </a:r>
          <a:r>
            <a:rPr lang="cs-CZ" sz="2000" kern="1200" smtClean="0"/>
            <a:t>r.o., </a:t>
          </a:r>
          <a:r>
            <a:rPr lang="cs-CZ" sz="2000" kern="1200" dirty="0" smtClean="0"/>
            <a:t>Orlová Lutyně</a:t>
          </a:r>
          <a:endParaRPr lang="cs-CZ" sz="2000" kern="1200" dirty="0"/>
        </a:p>
      </dsp:txBody>
      <dsp:txXfrm>
        <a:off x="1353688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Naděžda Tománková </a:t>
          </a:r>
          <a:endParaRPr lang="cs-CZ" sz="14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Nauka o slovní zásobě (lexikologie)</a:t>
          </a:r>
          <a:endParaRPr lang="cs-CZ" sz="14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 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E28F2-0E29-43D9-ACFB-BABDAE2FD906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2F420-87F4-4A8E-9D01-9C2F39411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2683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E28F2-0E29-43D9-ACFB-BABDAE2FD906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2F420-87F4-4A8E-9D01-9C2F39411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314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E28F2-0E29-43D9-ACFB-BABDAE2FD906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2F420-87F4-4A8E-9D01-9C2F39411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5730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E28F2-0E29-43D9-ACFB-BABDAE2FD906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2F420-87F4-4A8E-9D01-9C2F39411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477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E28F2-0E29-43D9-ACFB-BABDAE2FD906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2F420-87F4-4A8E-9D01-9C2F39411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797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E28F2-0E29-43D9-ACFB-BABDAE2FD906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2F420-87F4-4A8E-9D01-9C2F39411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327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E28F2-0E29-43D9-ACFB-BABDAE2FD906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2F420-87F4-4A8E-9D01-9C2F39411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496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E28F2-0E29-43D9-ACFB-BABDAE2FD906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2F420-87F4-4A8E-9D01-9C2F39411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0309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E28F2-0E29-43D9-ACFB-BABDAE2FD906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2F420-87F4-4A8E-9D01-9C2F39411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75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E28F2-0E29-43D9-ACFB-BABDAE2FD906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2F420-87F4-4A8E-9D01-9C2F39411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086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E28F2-0E29-43D9-ACFB-BABDAE2FD906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2F420-87F4-4A8E-9D01-9C2F39411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8006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3E28F2-0E29-43D9-ACFB-BABDAE2FD906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2F420-87F4-4A8E-9D01-9C2F39411D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5517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83735070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86916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43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Nauka o slovní zásobě (lexikologie)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s</a:t>
            </a:r>
            <a:r>
              <a:rPr lang="cs-CZ" b="1" dirty="0" smtClean="0"/>
              <a:t>lovní zásoba </a:t>
            </a:r>
            <a:r>
              <a:rPr lang="cs-CZ" dirty="0" smtClean="0"/>
              <a:t>= souhrn slov určitého jazyka</a:t>
            </a:r>
          </a:p>
          <a:p>
            <a:r>
              <a:rPr lang="cs-CZ" b="1" dirty="0"/>
              <a:t>s</a:t>
            </a:r>
            <a:r>
              <a:rPr lang="cs-CZ" b="1" dirty="0" smtClean="0"/>
              <a:t>lovo </a:t>
            </a:r>
            <a:r>
              <a:rPr lang="cs-CZ" dirty="0" smtClean="0"/>
              <a:t>= základní jednotka slovní zásoby (čeština asi 1 milion slov)</a:t>
            </a:r>
          </a:p>
          <a:p>
            <a:r>
              <a:rPr lang="cs-CZ" b="1" dirty="0" smtClean="0"/>
              <a:t> jádro slovní zásoby </a:t>
            </a:r>
            <a:r>
              <a:rPr lang="cs-CZ" dirty="0" smtClean="0"/>
              <a:t>= nejčastěji používaná slova, neměnná slovní zásoba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862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slovní zásoba obsažena ve slovnících (</a:t>
            </a:r>
            <a:r>
              <a:rPr lang="cs-CZ" b="1" dirty="0" smtClean="0"/>
              <a:t>lexikonech</a:t>
            </a:r>
            <a:r>
              <a:rPr lang="cs-CZ" dirty="0" smtClean="0"/>
              <a:t>) </a:t>
            </a:r>
          </a:p>
          <a:p>
            <a:r>
              <a:rPr lang="cs-CZ" b="1" dirty="0" smtClean="0"/>
              <a:t>Příruční slovník jazyka českého</a:t>
            </a:r>
            <a:r>
              <a:rPr lang="cs-CZ" dirty="0" smtClean="0"/>
              <a:t>(1959) - 250 000 hesel</a:t>
            </a:r>
          </a:p>
          <a:p>
            <a:r>
              <a:rPr lang="cs-CZ" b="1" dirty="0" smtClean="0"/>
              <a:t>Slovník spisovného jazyka českého </a:t>
            </a:r>
            <a:r>
              <a:rPr lang="cs-CZ" dirty="0" smtClean="0"/>
              <a:t>(1989) -192 000 hesel</a:t>
            </a:r>
          </a:p>
          <a:p>
            <a:r>
              <a:rPr lang="cs-CZ" b="1" dirty="0" smtClean="0"/>
              <a:t>Slovník spisovné češtiny pro školu a veřejnost </a:t>
            </a:r>
            <a:r>
              <a:rPr lang="cs-CZ" dirty="0" smtClean="0"/>
              <a:t>(1994) -  48 000 hesel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527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jádro slovní zásoby </a:t>
            </a:r>
            <a:r>
              <a:rPr lang="cs-CZ" dirty="0" smtClean="0"/>
              <a:t>= nejčastěji používaná slova</a:t>
            </a:r>
          </a:p>
          <a:p>
            <a:r>
              <a:rPr lang="cs-CZ" dirty="0" smtClean="0"/>
              <a:t>slovní zásoba:</a:t>
            </a:r>
          </a:p>
          <a:p>
            <a:r>
              <a:rPr lang="cs-CZ" b="1" dirty="0"/>
              <a:t>i</a:t>
            </a:r>
            <a:r>
              <a:rPr lang="cs-CZ" b="1" dirty="0" smtClean="0"/>
              <a:t>ndividuální</a:t>
            </a:r>
            <a:r>
              <a:rPr lang="cs-CZ" dirty="0" smtClean="0"/>
              <a:t>  (slovní zásoba člověka)</a:t>
            </a:r>
          </a:p>
          <a:p>
            <a:r>
              <a:rPr lang="cs-CZ" b="1" dirty="0"/>
              <a:t>a</a:t>
            </a:r>
            <a:r>
              <a:rPr lang="cs-CZ" b="1" dirty="0" smtClean="0"/>
              <a:t>ktivní </a:t>
            </a:r>
            <a:r>
              <a:rPr lang="cs-CZ" dirty="0" smtClean="0"/>
              <a:t>(slova užívaná 5-10 tisíc slov)</a:t>
            </a:r>
          </a:p>
          <a:p>
            <a:r>
              <a:rPr lang="cs-CZ" b="1" dirty="0"/>
              <a:t>p</a:t>
            </a:r>
            <a:r>
              <a:rPr lang="cs-CZ" b="1" dirty="0" smtClean="0"/>
              <a:t>asivní</a:t>
            </a:r>
            <a:r>
              <a:rPr lang="cs-CZ" dirty="0" smtClean="0"/>
              <a:t> ( slova známá, ale neužívaná 40 tisíc slov)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402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Lze přesně spočítat počet slov užívaných v češtině?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Která obecně známá slova slovníky  neobsahují?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Uveď příklady slov tvořících jádro slovní zásoby.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Dovedeš odhadnout aktivní a pasivní slovní zásobu středoškoláka?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Jakým způsobem člověk může rozšířit svou individuální slovní zásobu? . 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Kdy čerpáme slova z pasivní slovní zásoby?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576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Nelze. Slovní zásoba se mění.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některé vulgarismy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pojmenování členů rodiny – matka, sestra aj.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a</a:t>
            </a:r>
            <a:r>
              <a:rPr lang="cs-CZ" dirty="0" smtClean="0"/>
              <a:t>ktivní </a:t>
            </a:r>
            <a:r>
              <a:rPr lang="cs-CZ" smtClean="0"/>
              <a:t>asi 5 </a:t>
            </a:r>
            <a:r>
              <a:rPr lang="cs-CZ" dirty="0" smtClean="0"/>
              <a:t>tisíc slov, </a:t>
            </a:r>
            <a:r>
              <a:rPr lang="cs-CZ" smtClean="0"/>
              <a:t>pasivní 50 </a:t>
            </a:r>
            <a:r>
              <a:rPr lang="cs-CZ" dirty="0" smtClean="0"/>
              <a:t>tisíc slov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č</a:t>
            </a:r>
            <a:r>
              <a:rPr lang="cs-CZ" dirty="0" smtClean="0"/>
              <a:t>etba, vzdělání, kultura, koníčky 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v</a:t>
            </a:r>
            <a:r>
              <a:rPr lang="cs-CZ" dirty="0" smtClean="0"/>
              <a:t> psaném projevu (máme více času na přípravu psaného projevu)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609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MARIE SOCHROVÁ. </a:t>
            </a:r>
            <a:r>
              <a:rPr lang="cs-CZ" i="1" dirty="0" smtClean="0"/>
              <a:t>Český jazyk v kostce</a:t>
            </a:r>
            <a:r>
              <a:rPr lang="cs-CZ" dirty="0" smtClean="0"/>
              <a:t>. 1996. vyd. Praha: Fragment, 1996. ISBN 08-089-8380-72000</a:t>
            </a:r>
          </a:p>
          <a:p>
            <a:r>
              <a:rPr lang="cs-CZ" dirty="0" smtClean="0"/>
              <a:t>DANUŠE MAŠKOVÁ. </a:t>
            </a:r>
            <a:r>
              <a:rPr lang="cs-CZ" i="1" dirty="0" smtClean="0"/>
              <a:t>Český jazyk přehled středoškolského učiva</a:t>
            </a:r>
            <a:r>
              <a:rPr lang="cs-CZ" dirty="0" smtClean="0"/>
              <a:t>. 2006. vyd. Třebíč: Petra Valenová, 2006. MATURITA. ISBN 80-9025571-5-1.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390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276</Words>
  <Application>Microsoft Office PowerPoint</Application>
  <PresentationFormat>Předvádění na obrazovce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Nauka o slovní zásobě (lexikologie)</vt:lpstr>
      <vt:lpstr>Prezentace aplikace PowerPoint</vt:lpstr>
      <vt:lpstr>Prezentace aplikace PowerPoint</vt:lpstr>
      <vt:lpstr>úkol</vt:lpstr>
      <vt:lpstr>Prezentace aplikace PowerPoint</vt:lpstr>
      <vt:lpstr>zdroje</vt:lpstr>
    </vt:vector>
  </TitlesOfParts>
  <Company>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a</cp:lastModifiedBy>
  <cp:revision>6</cp:revision>
  <dcterms:created xsi:type="dcterms:W3CDTF">2012-10-28T08:48:46Z</dcterms:created>
  <dcterms:modified xsi:type="dcterms:W3CDTF">2012-11-19T14:22:32Z</dcterms:modified>
</cp:coreProperties>
</file>