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41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Podpora výuky v technických oborech 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S0Š Net Office, spol. </a:t>
          </a:r>
          <a:r>
            <a:rPr lang="cs-CZ" sz="1800" smtClean="0"/>
            <a:t>s r.o., </a:t>
          </a:r>
          <a:r>
            <a:rPr lang="cs-CZ" sz="1800" dirty="0" smtClean="0"/>
            <a:t>Orlová Lutyně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Naděžda Tománková 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Norma a kodifikace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CZ.1.07/1.5.00/34.0458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987" custLinFactNeighborY="-2539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108F9D8-0471-4210-8835-0895DB052989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F89952E-3E22-4D36-9D6D-6205285A5197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AFE0B86-8094-4009-B597-11FE09DEC684}" type="presOf" srcId="{D8197B8C-B260-4A16-BDF4-0947B075E274}" destId="{25B08C86-7E15-44DC-BE7F-FFB55DD49D12}" srcOrd="0" destOrd="0" presId="urn:microsoft.com/office/officeart/2005/8/layout/target3"/>
    <dgm:cxn modelId="{CE65ED71-A4A6-455A-9133-49930248B21E}" type="presOf" srcId="{B651F6E3-6281-48DB-9319-2AEAFDAE7572}" destId="{619D679B-A015-4ECF-8348-D1034C574F40}" srcOrd="0" destOrd="0" presId="urn:microsoft.com/office/officeart/2005/8/layout/target3"/>
    <dgm:cxn modelId="{0CF5D4D7-2B9E-4B24-9978-133F21214206}" type="presOf" srcId="{D1B46980-6531-4606-95E6-44980827E919}" destId="{6140AFEC-043D-4C43-A2F9-D0F5331DF3A3}" srcOrd="0" destOrd="0" presId="urn:microsoft.com/office/officeart/2005/8/layout/target3"/>
    <dgm:cxn modelId="{56712022-280A-4753-AD0A-E8F3EA27515D}" type="presOf" srcId="{D1B46980-6531-4606-95E6-44980827E919}" destId="{2BE915AB-18AA-4053-B92C-3BFC9ED204BB}" srcOrd="1" destOrd="0" presId="urn:microsoft.com/office/officeart/2005/8/layout/target3"/>
    <dgm:cxn modelId="{03318FEC-7809-4202-A996-1DDD16651DC3}" type="presOf" srcId="{B651F6E3-6281-48DB-9319-2AEAFDAE7572}" destId="{6BB5E863-4638-4E1D-BFDE-399D028AC4ED}" srcOrd="1" destOrd="0" presId="urn:microsoft.com/office/officeart/2005/8/layout/target3"/>
    <dgm:cxn modelId="{C849E7D8-F8AC-46B1-9294-D6E11BBF0D60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9130BE6-FF68-4063-9F07-34B0EF2B58DA}" type="presOf" srcId="{4C35D32F-0EAB-4CD7-82EE-45574DC2A586}" destId="{8BEBB6EC-1DAA-4CAC-8A25-BC0FCBD5DBD5}" srcOrd="0" destOrd="0" presId="urn:microsoft.com/office/officeart/2005/8/layout/target3"/>
    <dgm:cxn modelId="{E44F0791-427B-4E44-A23E-86451188EBF9}" type="presOf" srcId="{757F3AB3-0718-4624-B441-E567A8F0AB56}" destId="{333A1088-737F-45CB-B68E-254E46348037}" srcOrd="0" destOrd="0" presId="urn:microsoft.com/office/officeart/2005/8/layout/target3"/>
    <dgm:cxn modelId="{376CB340-6C20-4666-B823-0D9F4CF9D1F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3A32C4D-060C-4713-BE8F-22F2E4BD53E7}" type="presParOf" srcId="{333A1088-737F-45CB-B68E-254E46348037}" destId="{F5ABB229-8D3B-4694-996A-96F23CF14429}" srcOrd="0" destOrd="0" presId="urn:microsoft.com/office/officeart/2005/8/layout/target3"/>
    <dgm:cxn modelId="{12E78819-EFAD-4D9D-A82D-9B078B324432}" type="presParOf" srcId="{333A1088-737F-45CB-B68E-254E46348037}" destId="{F41139FD-01EE-4571-8B17-4FB00FC51163}" srcOrd="1" destOrd="0" presId="urn:microsoft.com/office/officeart/2005/8/layout/target3"/>
    <dgm:cxn modelId="{A6FA75D0-498B-44F7-B1E7-0A7B28F3E757}" type="presParOf" srcId="{333A1088-737F-45CB-B68E-254E46348037}" destId="{D005CE8C-CC26-4C3E-AC11-E15060ECD759}" srcOrd="2" destOrd="0" presId="urn:microsoft.com/office/officeart/2005/8/layout/target3"/>
    <dgm:cxn modelId="{EF48ECEE-28F0-40B0-AAEF-202E550F438A}" type="presParOf" srcId="{333A1088-737F-45CB-B68E-254E46348037}" destId="{2C702D82-9B77-49B7-9568-BB8EB47C3372}" srcOrd="3" destOrd="0" presId="urn:microsoft.com/office/officeart/2005/8/layout/target3"/>
    <dgm:cxn modelId="{0CAD1FB2-619C-424C-9BC3-B4A888DDBB23}" type="presParOf" srcId="{333A1088-737F-45CB-B68E-254E46348037}" destId="{A52A0455-90FF-4808-ABD0-F02540D31D5A}" srcOrd="4" destOrd="0" presId="urn:microsoft.com/office/officeart/2005/8/layout/target3"/>
    <dgm:cxn modelId="{29FCBD4D-8ADA-4503-8F07-5AAE9DBC36AD}" type="presParOf" srcId="{333A1088-737F-45CB-B68E-254E46348037}" destId="{6140AFEC-043D-4C43-A2F9-D0F5331DF3A3}" srcOrd="5" destOrd="0" presId="urn:microsoft.com/office/officeart/2005/8/layout/target3"/>
    <dgm:cxn modelId="{8A767F43-01B1-4023-B486-68D8BC5E9A3E}" type="presParOf" srcId="{333A1088-737F-45CB-B68E-254E46348037}" destId="{9358AC05-5D7D-4327-9F80-1AD486AEA664}" srcOrd="6" destOrd="0" presId="urn:microsoft.com/office/officeart/2005/8/layout/target3"/>
    <dgm:cxn modelId="{D55D580B-1C04-441F-8AEA-2EA7483AA72B}" type="presParOf" srcId="{333A1088-737F-45CB-B68E-254E46348037}" destId="{313FC574-E1CD-4FB4-B054-0B805CE0447D}" srcOrd="7" destOrd="0" presId="urn:microsoft.com/office/officeart/2005/8/layout/target3"/>
    <dgm:cxn modelId="{0146CEB8-3515-454A-B532-67C954F5C66D}" type="presParOf" srcId="{333A1088-737F-45CB-B68E-254E46348037}" destId="{619D679B-A015-4ECF-8348-D1034C574F40}" srcOrd="8" destOrd="0" presId="urn:microsoft.com/office/officeart/2005/8/layout/target3"/>
    <dgm:cxn modelId="{E3B85627-9F98-4ED5-B10F-A54B21F35039}" type="presParOf" srcId="{333A1088-737F-45CB-B68E-254E46348037}" destId="{322283A8-4A27-4CDA-BAE3-F381106A9174}" srcOrd="9" destOrd="0" presId="urn:microsoft.com/office/officeart/2005/8/layout/target3"/>
    <dgm:cxn modelId="{60ACD6A5-A59A-43DF-82B2-49CD7D279731}" type="presParOf" srcId="{333A1088-737F-45CB-B68E-254E46348037}" destId="{FFC9F71D-1B4F-4AD9-A4A6-86ADEFC8AF5C}" srcOrd="10" destOrd="0" presId="urn:microsoft.com/office/officeart/2005/8/layout/target3"/>
    <dgm:cxn modelId="{59C2C2DB-49CC-4869-8785-559F9AC57296}" type="presParOf" srcId="{333A1088-737F-45CB-B68E-254E46348037}" destId="{25B08C86-7E15-44DC-BE7F-FFB55DD49D12}" srcOrd="11" destOrd="0" presId="urn:microsoft.com/office/officeart/2005/8/layout/target3"/>
    <dgm:cxn modelId="{F89012B4-9878-4D80-8F87-484AF9B3834C}" type="presParOf" srcId="{333A1088-737F-45CB-B68E-254E46348037}" destId="{76644BE8-9D7C-4C09-B250-3D10AF48CBB7}" srcOrd="12" destOrd="0" presId="urn:microsoft.com/office/officeart/2005/8/layout/target3"/>
    <dgm:cxn modelId="{449150A4-886B-4A14-95AD-7ECE685CA9D6}" type="presParOf" srcId="{333A1088-737F-45CB-B68E-254E46348037}" destId="{EE85B701-7295-41C0-BA7A-34D3756A2AE6}" srcOrd="13" destOrd="0" presId="urn:microsoft.com/office/officeart/2005/8/layout/target3"/>
    <dgm:cxn modelId="{A622D5F1-488D-453C-A847-CC89ACE8D85F}" type="presParOf" srcId="{333A1088-737F-45CB-B68E-254E46348037}" destId="{8BEBB6EC-1DAA-4CAC-8A25-BC0FCBD5DBD5}" srcOrd="14" destOrd="0" presId="urn:microsoft.com/office/officeart/2005/8/layout/target3"/>
    <dgm:cxn modelId="{B6893291-652C-4616-AEE2-3F7D820580C4}" type="presParOf" srcId="{333A1088-737F-45CB-B68E-254E46348037}" destId="{AED2198E-93D5-4001-81B4-73124B309672}" srcOrd="15" destOrd="0" presId="urn:microsoft.com/office/officeart/2005/8/layout/target3"/>
    <dgm:cxn modelId="{941EFCD3-569B-48ED-A877-F79559FE222A}" type="presParOf" srcId="{333A1088-737F-45CB-B68E-254E46348037}" destId="{2BE915AB-18AA-4053-B92C-3BFC9ED204BB}" srcOrd="16" destOrd="0" presId="urn:microsoft.com/office/officeart/2005/8/layout/target3"/>
    <dgm:cxn modelId="{81A2E1D2-710E-4C21-825A-1944B572054E}" type="presParOf" srcId="{333A1088-737F-45CB-B68E-254E46348037}" destId="{6BB5E863-4638-4E1D-BFDE-399D028AC4ED}" srcOrd="17" destOrd="0" presId="urn:microsoft.com/office/officeart/2005/8/layout/target3"/>
    <dgm:cxn modelId="{077E8E3E-7C16-48E7-A26F-6E294F426679}" type="presParOf" srcId="{333A1088-737F-45CB-B68E-254E46348037}" destId="{5A5FFA88-C948-4069-8E93-59FA12366E83}" srcOrd="18" destOrd="0" presId="urn:microsoft.com/office/officeart/2005/8/layout/target3"/>
    <dgm:cxn modelId="{60EE7751-6B51-4601-98F2-2E7551CD7101}" type="presParOf" srcId="{333A1088-737F-45CB-B68E-254E46348037}" destId="{890E4F0B-2866-4A3F-A3C7-2A14B1797930}" srcOrd="19" destOrd="0" presId="urn:microsoft.com/office/officeart/2005/8/layout/target3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051770" cy="30517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62766" y="0"/>
          <a:ext cx="6394994" cy="30517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S0Š Net Office, spol. </a:t>
          </a:r>
          <a:r>
            <a:rPr lang="cs-CZ" sz="1800" kern="1200" smtClean="0"/>
            <a:t>s r.o., </a:t>
          </a:r>
          <a:r>
            <a:rPr lang="cs-CZ" sz="1800" kern="1200" dirty="0" smtClean="0"/>
            <a:t>Orlová Lutyně</a:t>
          </a:r>
          <a:endParaRPr lang="cs-CZ" sz="1800" kern="1200" dirty="0"/>
        </a:p>
      </dsp:txBody>
      <dsp:txXfrm>
        <a:off x="1462766" y="0"/>
        <a:ext cx="6394994" cy="488283"/>
      </dsp:txXfrm>
    </dsp:sp>
    <dsp:sp modelId="{A52A0455-90FF-4808-ABD0-F02540D31D5A}">
      <dsp:nvSpPr>
        <dsp:cNvPr id="0" name=""/>
        <dsp:cNvSpPr/>
      </dsp:nvSpPr>
      <dsp:spPr>
        <a:xfrm>
          <a:off x="320435" y="488283"/>
          <a:ext cx="2410898" cy="241089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525885" y="488283"/>
          <a:ext cx="6394994" cy="24108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Naděžda Tománková </a:t>
          </a:r>
          <a:endParaRPr lang="cs-CZ" sz="1400" kern="1200" dirty="0"/>
        </a:p>
      </dsp:txBody>
      <dsp:txXfrm>
        <a:off x="1525885" y="488283"/>
        <a:ext cx="6394994" cy="488283"/>
      </dsp:txXfrm>
    </dsp:sp>
    <dsp:sp modelId="{313FC574-E1CD-4FB4-B054-0B805CE0447D}">
      <dsp:nvSpPr>
        <dsp:cNvPr id="0" name=""/>
        <dsp:cNvSpPr/>
      </dsp:nvSpPr>
      <dsp:spPr>
        <a:xfrm>
          <a:off x="640871" y="976566"/>
          <a:ext cx="1770026" cy="177002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525885" y="976566"/>
          <a:ext cx="6394994" cy="17700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Podpora výuky v technických oborech </a:t>
          </a:r>
          <a:endParaRPr lang="cs-CZ" sz="1400" kern="1200" dirty="0"/>
        </a:p>
      </dsp:txBody>
      <dsp:txXfrm>
        <a:off x="1525885" y="976566"/>
        <a:ext cx="6394994" cy="488283"/>
      </dsp:txXfrm>
    </dsp:sp>
    <dsp:sp modelId="{FFC9F71D-1B4F-4AD9-A4A6-86ADEFC8AF5C}">
      <dsp:nvSpPr>
        <dsp:cNvPr id="0" name=""/>
        <dsp:cNvSpPr/>
      </dsp:nvSpPr>
      <dsp:spPr>
        <a:xfrm>
          <a:off x="961307" y="1464849"/>
          <a:ext cx="1129154" cy="11291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525885" y="1464849"/>
          <a:ext cx="6394994" cy="11291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Norma a kodifikace</a:t>
          </a:r>
          <a:endParaRPr lang="cs-CZ" sz="1400" kern="1200" dirty="0"/>
        </a:p>
      </dsp:txBody>
      <dsp:txXfrm>
        <a:off x="1525885" y="1464849"/>
        <a:ext cx="6394994" cy="488283"/>
      </dsp:txXfrm>
    </dsp:sp>
    <dsp:sp modelId="{EE85B701-7295-41C0-BA7A-34D3756A2AE6}">
      <dsp:nvSpPr>
        <dsp:cNvPr id="0" name=""/>
        <dsp:cNvSpPr/>
      </dsp:nvSpPr>
      <dsp:spPr>
        <a:xfrm>
          <a:off x="1281743" y="1953132"/>
          <a:ext cx="488283" cy="4882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525885" y="1953132"/>
          <a:ext cx="6394994" cy="4882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CZ.1.07/1.5.00/34.0458 </a:t>
          </a:r>
          <a:endParaRPr lang="cs-CZ" sz="2000" kern="1200" dirty="0"/>
        </a:p>
      </dsp:txBody>
      <dsp:txXfrm>
        <a:off x="1525885" y="1953132"/>
        <a:ext cx="6394994" cy="4882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8C28-9902-4B5E-9EF0-38FC22F3679A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718-BBCD-41E2-9D4C-C514993641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9879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8C28-9902-4B5E-9EF0-38FC22F3679A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718-BBCD-41E2-9D4C-C514993641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8671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8C28-9902-4B5E-9EF0-38FC22F3679A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718-BBCD-41E2-9D4C-C514993641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8300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8C28-9902-4B5E-9EF0-38FC22F3679A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718-BBCD-41E2-9D4C-C514993641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3373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8C28-9902-4B5E-9EF0-38FC22F3679A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718-BBCD-41E2-9D4C-C514993641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3749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8C28-9902-4B5E-9EF0-38FC22F3679A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718-BBCD-41E2-9D4C-C514993641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7067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8C28-9902-4B5E-9EF0-38FC22F3679A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718-BBCD-41E2-9D4C-C514993641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9227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8C28-9902-4B5E-9EF0-38FC22F3679A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718-BBCD-41E2-9D4C-C514993641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6916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8C28-9902-4B5E-9EF0-38FC22F3679A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718-BBCD-41E2-9D4C-C514993641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5005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8C28-9902-4B5E-9EF0-38FC22F3679A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718-BBCD-41E2-9D4C-C514993641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452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8C28-9902-4B5E-9EF0-38FC22F3679A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718-BBCD-41E2-9D4C-C514993641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9629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18C28-9902-4B5E-9EF0-38FC22F3679A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00B718-BBCD-41E2-9D4C-C514993641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5747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69854572"/>
              </p:ext>
            </p:extLst>
          </p:nvPr>
        </p:nvGraphicFramePr>
        <p:xfrm>
          <a:off x="611560" y="620688"/>
          <a:ext cx="7920880" cy="30517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4868863"/>
            <a:ext cx="5407025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9379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Norma a kodifikace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/>
              <a:t>j</a:t>
            </a:r>
            <a:r>
              <a:rPr lang="cs-CZ" b="1" u="sng" dirty="0" smtClean="0"/>
              <a:t>azyková norma </a:t>
            </a:r>
            <a:r>
              <a:rPr lang="cs-CZ" dirty="0" smtClean="0"/>
              <a:t>(zvyklost) =  soubor ustálených jazykových prostředků a závazných způsobů jejich využívání</a:t>
            </a:r>
          </a:p>
          <a:p>
            <a:r>
              <a:rPr lang="cs-CZ" b="1" u="sng" dirty="0"/>
              <a:t>k</a:t>
            </a:r>
            <a:r>
              <a:rPr lang="cs-CZ" b="1" u="sng" dirty="0" smtClean="0"/>
              <a:t>odifikace</a:t>
            </a:r>
            <a:r>
              <a:rPr lang="cs-CZ" dirty="0" smtClean="0"/>
              <a:t> = „uzákonění“ jazykové normy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75112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kodifikační příručky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1) </a:t>
            </a:r>
            <a:r>
              <a:rPr lang="cs-CZ" b="1" dirty="0" smtClean="0"/>
              <a:t>Pravidla českého pravopisu</a:t>
            </a:r>
          </a:p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školní</a:t>
            </a:r>
            <a:r>
              <a:rPr lang="cs-CZ" dirty="0" smtClean="0"/>
              <a:t> </a:t>
            </a:r>
          </a:p>
          <a:p>
            <a:pPr>
              <a:buFontTx/>
              <a:buChar char="-"/>
            </a:pPr>
            <a:r>
              <a:rPr lang="cs-CZ" dirty="0" smtClean="0"/>
              <a:t>akademická</a:t>
            </a:r>
          </a:p>
          <a:p>
            <a:pPr>
              <a:buFontTx/>
              <a:buChar char="-"/>
            </a:pPr>
            <a:r>
              <a:rPr lang="cs-CZ" dirty="0"/>
              <a:t>o</a:t>
            </a:r>
            <a:r>
              <a:rPr lang="cs-CZ" dirty="0" smtClean="0"/>
              <a:t>bsahují pravopisná pravidla a pravopisný slovník</a:t>
            </a:r>
          </a:p>
          <a:p>
            <a:pPr marL="0" indent="0">
              <a:buNone/>
            </a:pPr>
            <a:r>
              <a:rPr lang="cs-CZ" dirty="0" smtClean="0"/>
              <a:t>2) </a:t>
            </a:r>
            <a:r>
              <a:rPr lang="cs-CZ" b="1" dirty="0" smtClean="0"/>
              <a:t>mluvnice</a:t>
            </a:r>
          </a:p>
          <a:p>
            <a:pPr>
              <a:buFontTx/>
              <a:buChar char="-"/>
            </a:pPr>
            <a:r>
              <a:rPr lang="cs-CZ" dirty="0" smtClean="0"/>
              <a:t>obsahují obecné poučení o jazyce, gramatice,  spisovné výslovnosti, pravopisu a slohu</a:t>
            </a:r>
          </a:p>
        </p:txBody>
      </p:sp>
    </p:spTree>
    <p:extLst>
      <p:ext uri="{BB962C8B-B14F-4D97-AF65-F5344CB8AC3E}">
        <p14:creationId xmlns:p14="http://schemas.microsoft.com/office/powerpoint/2010/main" val="29756258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3) </a:t>
            </a:r>
            <a:r>
              <a:rPr lang="cs-CZ" b="1" dirty="0" smtClean="0"/>
              <a:t>jazykový, výkladový slovník</a:t>
            </a:r>
          </a:p>
          <a:p>
            <a:pPr marL="0" indent="0">
              <a:buNone/>
            </a:pPr>
            <a:r>
              <a:rPr lang="cs-CZ" dirty="0" smtClean="0"/>
              <a:t>Slovník spisovné češtiny (SSČ), Slovník spisovného jazyka českého</a:t>
            </a:r>
          </a:p>
          <a:p>
            <a:pPr>
              <a:buFontTx/>
              <a:buChar char="-"/>
            </a:pPr>
            <a:r>
              <a:rPr lang="cs-CZ" dirty="0" smtClean="0"/>
              <a:t>abecedně řazená slova = hesla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23033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Dokážeš vyčíst všechny informace o daném heslu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a) </a:t>
            </a:r>
            <a:r>
              <a:rPr lang="cs-CZ" b="1" dirty="0" smtClean="0"/>
              <a:t>macarát, </a:t>
            </a:r>
            <a:r>
              <a:rPr lang="cs-CZ" dirty="0" smtClean="0"/>
              <a:t>-a m.</a:t>
            </a:r>
          </a:p>
          <a:p>
            <a:pPr marL="0" indent="0">
              <a:buNone/>
            </a:pPr>
            <a:r>
              <a:rPr lang="cs-CZ" dirty="0"/>
              <a:t>(</a:t>
            </a:r>
            <a:r>
              <a:rPr lang="cs-CZ" dirty="0" smtClean="0"/>
              <a:t>Pravidla českého pravopisu,Pansofia,Praha1993)</a:t>
            </a:r>
          </a:p>
          <a:p>
            <a:pPr marL="0" indent="0">
              <a:buNone/>
            </a:pPr>
            <a:r>
              <a:rPr lang="cs-CZ" dirty="0" smtClean="0"/>
              <a:t>b) </a:t>
            </a:r>
            <a:r>
              <a:rPr lang="cs-CZ" b="1" dirty="0" smtClean="0"/>
              <a:t>macarát, </a:t>
            </a:r>
            <a:r>
              <a:rPr lang="cs-CZ" dirty="0" smtClean="0"/>
              <a:t>- a m /</a:t>
            </a:r>
            <a:r>
              <a:rPr lang="cs-CZ" dirty="0" err="1" smtClean="0"/>
              <a:t>sln</a:t>
            </a:r>
            <a:r>
              <a:rPr lang="cs-CZ" dirty="0" smtClean="0"/>
              <a:t>/ </a:t>
            </a:r>
            <a:r>
              <a:rPr lang="cs-CZ" dirty="0" smtClean="0">
                <a:latin typeface="Bodoni MT Condensed" pitchFamily="18" charset="0"/>
              </a:rPr>
              <a:t>bílý protáhlý obojživelník se </a:t>
            </a:r>
            <a:r>
              <a:rPr lang="cs-CZ" dirty="0" err="1" smtClean="0">
                <a:latin typeface="Bodoni MT Condensed" pitchFamily="18" charset="0"/>
              </a:rPr>
              <a:t>sdlabýma</a:t>
            </a:r>
            <a:r>
              <a:rPr lang="cs-CZ" dirty="0" smtClean="0">
                <a:latin typeface="Bodoni MT Condensed" pitchFamily="18" charset="0"/>
              </a:rPr>
              <a:t> nožkama, žijící v </a:t>
            </a:r>
            <a:r>
              <a:rPr lang="cs-CZ" dirty="0" err="1" smtClean="0">
                <a:latin typeface="Bodoni MT Condensed" pitchFamily="18" charset="0"/>
              </a:rPr>
              <a:t>jihoevr</a:t>
            </a:r>
            <a:r>
              <a:rPr lang="cs-CZ" dirty="0" smtClean="0">
                <a:latin typeface="Bodoni MT Condensed" pitchFamily="18" charset="0"/>
              </a:rPr>
              <a:t>. </a:t>
            </a:r>
            <a:r>
              <a:rPr lang="cs-CZ" dirty="0">
                <a:latin typeface="Bodoni MT Condensed" pitchFamily="18" charset="0"/>
              </a:rPr>
              <a:t>p</a:t>
            </a:r>
            <a:r>
              <a:rPr lang="cs-CZ" dirty="0" smtClean="0">
                <a:latin typeface="Bodoni MT Condensed" pitchFamily="18" charset="0"/>
              </a:rPr>
              <a:t>odzemních vodách</a:t>
            </a:r>
          </a:p>
          <a:p>
            <a:pPr marL="0" indent="0">
              <a:buNone/>
            </a:pPr>
            <a:r>
              <a:rPr lang="cs-CZ" dirty="0" smtClean="0">
                <a:latin typeface="+mj-lt"/>
                <a:cs typeface="Arial" pitchFamily="34" charset="0"/>
              </a:rPr>
              <a:t>(Slovník spisovné češtiny pro školu a veřejnost, </a:t>
            </a:r>
            <a:r>
              <a:rPr lang="cs-CZ" dirty="0" err="1" smtClean="0">
                <a:latin typeface="+mj-lt"/>
                <a:cs typeface="Arial" pitchFamily="34" charset="0"/>
              </a:rPr>
              <a:t>Akademia</a:t>
            </a:r>
            <a:r>
              <a:rPr lang="cs-CZ" dirty="0" smtClean="0">
                <a:latin typeface="+mj-lt"/>
                <a:cs typeface="Arial" pitchFamily="34" charset="0"/>
              </a:rPr>
              <a:t>, Praha 1978)</a:t>
            </a:r>
            <a:endParaRPr lang="cs-CZ" dirty="0"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347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klíč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cs-CZ" dirty="0" smtClean="0"/>
              <a:t>macarát - 2.p.,č.j. macaráta, rod mužský</a:t>
            </a:r>
            <a:endParaRPr lang="cs-CZ" dirty="0"/>
          </a:p>
          <a:p>
            <a:pPr marL="514350" indent="-514350">
              <a:buAutoNum type="alphaLcParenR"/>
            </a:pPr>
            <a:r>
              <a:rPr lang="cs-CZ" dirty="0"/>
              <a:t>m</a:t>
            </a:r>
            <a:r>
              <a:rPr lang="cs-CZ" dirty="0" smtClean="0"/>
              <a:t>acarát – 2.p.,č.j. macaráta, rod mužský, původ ze slovinštiny, věcný význam slova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8270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MARIE SOCHROVÁ. </a:t>
            </a:r>
            <a:r>
              <a:rPr lang="cs-CZ" i="1" dirty="0"/>
              <a:t>Český jazyk v kostce</a:t>
            </a:r>
            <a:r>
              <a:rPr lang="cs-CZ" dirty="0"/>
              <a:t>. 1996. vyd. Praha: Fragment, 1996. ISBN 08-089-8380-7200041-1</a:t>
            </a:r>
            <a:r>
              <a:rPr lang="cs-CZ" dirty="0" smtClean="0"/>
              <a:t>.</a:t>
            </a:r>
          </a:p>
          <a:p>
            <a:r>
              <a:rPr lang="cs-CZ" dirty="0"/>
              <a:t>Pravidla českého </a:t>
            </a:r>
            <a:r>
              <a:rPr lang="cs-CZ" dirty="0" smtClean="0"/>
              <a:t>pravopisu,Pansofia,Praha1993.</a:t>
            </a:r>
          </a:p>
          <a:p>
            <a:r>
              <a:rPr lang="cs-CZ" dirty="0">
                <a:cs typeface="Arial" pitchFamily="34" charset="0"/>
              </a:rPr>
              <a:t>Slovník spisovné češtiny pro školu a veřejnost, </a:t>
            </a:r>
            <a:r>
              <a:rPr lang="cs-CZ" dirty="0" err="1">
                <a:cs typeface="Arial" pitchFamily="34" charset="0"/>
              </a:rPr>
              <a:t>Akademia</a:t>
            </a:r>
            <a:r>
              <a:rPr lang="cs-CZ" dirty="0">
                <a:cs typeface="Arial" pitchFamily="34" charset="0"/>
              </a:rPr>
              <a:t>, Praha </a:t>
            </a:r>
            <a:r>
              <a:rPr lang="cs-CZ" dirty="0" smtClean="0">
                <a:cs typeface="Arial" pitchFamily="34" charset="0"/>
              </a:rPr>
              <a:t>1978.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173093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241</Words>
  <Application>Microsoft Office PowerPoint</Application>
  <PresentationFormat>Předvádění na obrazovce (4:3)</PresentationFormat>
  <Paragraphs>30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Norma a kodifikace</vt:lpstr>
      <vt:lpstr>Základní kodifikační příručky</vt:lpstr>
      <vt:lpstr>Prezentace aplikace PowerPoint</vt:lpstr>
      <vt:lpstr>Dokážeš vyčíst všechny informace o daném heslu</vt:lpstr>
      <vt:lpstr>klíč</vt:lpstr>
      <vt:lpstr>zdroje</vt:lpstr>
    </vt:vector>
  </TitlesOfParts>
  <Company>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</dc:creator>
  <cp:lastModifiedBy>a</cp:lastModifiedBy>
  <cp:revision>9</cp:revision>
  <dcterms:created xsi:type="dcterms:W3CDTF">2012-10-09T15:51:09Z</dcterms:created>
  <dcterms:modified xsi:type="dcterms:W3CDTF">2012-11-19T13:19:18Z</dcterms:modified>
</cp:coreProperties>
</file>