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4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S0Š Net Office, spol. </a:t>
          </a:r>
          <a:r>
            <a:rPr lang="cs-CZ" sz="1800" smtClean="0"/>
            <a:t>s </a:t>
          </a:r>
          <a:r>
            <a:rPr lang="cs-CZ" sz="1800" smtClean="0"/>
            <a:t>r.o., </a:t>
          </a:r>
          <a:r>
            <a:rPr lang="cs-CZ" sz="1800" dirty="0" smtClean="0"/>
            <a:t>Orlová Lutyně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Naděžda Tománková 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Styl prostě sdělovací a jeho útvary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81B438-A8BD-43C0-B476-9C31D8AD146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94E8F5A-7993-4333-8F82-5E12B19F3E92}" type="presOf" srcId="{B651F6E3-6281-48DB-9319-2AEAFDAE7572}" destId="{619D679B-A015-4ECF-8348-D1034C574F40}" srcOrd="0" destOrd="0" presId="urn:microsoft.com/office/officeart/2005/8/layout/target3"/>
    <dgm:cxn modelId="{069607A1-376C-4A60-85C3-81E793C96C0C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D6B747-BF10-4D7F-89D2-B987DF43DD43}" type="presOf" srcId="{D1D4F407-5343-4D3F-B5B9-D407B03CAEB4}" destId="{D005CE8C-CC26-4C3E-AC11-E15060ECD759}" srcOrd="0" destOrd="0" presId="urn:microsoft.com/office/officeart/2005/8/layout/target3"/>
    <dgm:cxn modelId="{F3399E74-755C-4196-908A-3379958BB68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845CF2-631D-4875-A3A8-0555225447D0}" type="presOf" srcId="{D1D4F407-5343-4D3F-B5B9-D407B03CAEB4}" destId="{AED2198E-93D5-4001-81B4-73124B309672}" srcOrd="1" destOrd="0" presId="urn:microsoft.com/office/officeart/2005/8/layout/target3"/>
    <dgm:cxn modelId="{D61AE89E-B70D-4B1A-A13E-E498DC464572}" type="presOf" srcId="{4C35D32F-0EAB-4CD7-82EE-45574DC2A586}" destId="{890E4F0B-2866-4A3F-A3C7-2A14B1797930}" srcOrd="1" destOrd="0" presId="urn:microsoft.com/office/officeart/2005/8/layout/target3"/>
    <dgm:cxn modelId="{756DABDE-EB43-4F48-BCE9-7772FF261908}" type="presOf" srcId="{4C35D32F-0EAB-4CD7-82EE-45574DC2A586}" destId="{8BEBB6EC-1DAA-4CAC-8A25-BC0FCBD5DBD5}" srcOrd="0" destOrd="0" presId="urn:microsoft.com/office/officeart/2005/8/layout/target3"/>
    <dgm:cxn modelId="{834AAF0A-30E1-4943-9F86-5FCE2E08740C}" type="presOf" srcId="{D1B46980-6531-4606-95E6-44980827E919}" destId="{6140AFEC-043D-4C43-A2F9-D0F5331DF3A3}" srcOrd="0" destOrd="0" presId="urn:microsoft.com/office/officeart/2005/8/layout/target3"/>
    <dgm:cxn modelId="{628229A3-67ED-49E0-9EB7-3852072CCF77}" type="presOf" srcId="{757F3AB3-0718-4624-B441-E567A8F0AB56}" destId="{333A1088-737F-45CB-B68E-254E46348037}" srcOrd="0" destOrd="0" presId="urn:microsoft.com/office/officeart/2005/8/layout/target3"/>
    <dgm:cxn modelId="{CE1B0320-5BA0-48ED-9046-9C67870D93E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40B49DA-B3A1-4F7C-B53A-053F5849BC4B}" type="presParOf" srcId="{333A1088-737F-45CB-B68E-254E46348037}" destId="{F5ABB229-8D3B-4694-996A-96F23CF14429}" srcOrd="0" destOrd="0" presId="urn:microsoft.com/office/officeart/2005/8/layout/target3"/>
    <dgm:cxn modelId="{71E26F43-FF46-4EC4-8F15-0DC862F112BE}" type="presParOf" srcId="{333A1088-737F-45CB-B68E-254E46348037}" destId="{F41139FD-01EE-4571-8B17-4FB00FC51163}" srcOrd="1" destOrd="0" presId="urn:microsoft.com/office/officeart/2005/8/layout/target3"/>
    <dgm:cxn modelId="{D5B168F2-8717-489A-914C-9EA697F7FE85}" type="presParOf" srcId="{333A1088-737F-45CB-B68E-254E46348037}" destId="{D005CE8C-CC26-4C3E-AC11-E15060ECD759}" srcOrd="2" destOrd="0" presId="urn:microsoft.com/office/officeart/2005/8/layout/target3"/>
    <dgm:cxn modelId="{118645F2-5A02-4ADC-89C3-4E87A5B6DD39}" type="presParOf" srcId="{333A1088-737F-45CB-B68E-254E46348037}" destId="{2C702D82-9B77-49B7-9568-BB8EB47C3372}" srcOrd="3" destOrd="0" presId="urn:microsoft.com/office/officeart/2005/8/layout/target3"/>
    <dgm:cxn modelId="{B334052D-F2C6-447F-85BB-9D4F7AC3C579}" type="presParOf" srcId="{333A1088-737F-45CB-B68E-254E46348037}" destId="{A52A0455-90FF-4808-ABD0-F02540D31D5A}" srcOrd="4" destOrd="0" presId="urn:microsoft.com/office/officeart/2005/8/layout/target3"/>
    <dgm:cxn modelId="{B372F64E-1650-4438-880C-8DDF74A73F8F}" type="presParOf" srcId="{333A1088-737F-45CB-B68E-254E46348037}" destId="{6140AFEC-043D-4C43-A2F9-D0F5331DF3A3}" srcOrd="5" destOrd="0" presId="urn:microsoft.com/office/officeart/2005/8/layout/target3"/>
    <dgm:cxn modelId="{5E390750-C84D-471A-8BFF-BB56C81A44C5}" type="presParOf" srcId="{333A1088-737F-45CB-B68E-254E46348037}" destId="{9358AC05-5D7D-4327-9F80-1AD486AEA664}" srcOrd="6" destOrd="0" presId="urn:microsoft.com/office/officeart/2005/8/layout/target3"/>
    <dgm:cxn modelId="{443BA1FF-A407-40FD-BBAC-AB0439E43807}" type="presParOf" srcId="{333A1088-737F-45CB-B68E-254E46348037}" destId="{313FC574-E1CD-4FB4-B054-0B805CE0447D}" srcOrd="7" destOrd="0" presId="urn:microsoft.com/office/officeart/2005/8/layout/target3"/>
    <dgm:cxn modelId="{D362950F-8A0B-4BE0-BE42-8B35680821D0}" type="presParOf" srcId="{333A1088-737F-45CB-B68E-254E46348037}" destId="{619D679B-A015-4ECF-8348-D1034C574F40}" srcOrd="8" destOrd="0" presId="urn:microsoft.com/office/officeart/2005/8/layout/target3"/>
    <dgm:cxn modelId="{81ADDD7D-3C60-4CA5-A0B9-8E7E138D159A}" type="presParOf" srcId="{333A1088-737F-45CB-B68E-254E46348037}" destId="{322283A8-4A27-4CDA-BAE3-F381106A9174}" srcOrd="9" destOrd="0" presId="urn:microsoft.com/office/officeart/2005/8/layout/target3"/>
    <dgm:cxn modelId="{B89FF3E8-7E2C-408C-A88B-4B4B26A9FD1C}" type="presParOf" srcId="{333A1088-737F-45CB-B68E-254E46348037}" destId="{FFC9F71D-1B4F-4AD9-A4A6-86ADEFC8AF5C}" srcOrd="10" destOrd="0" presId="urn:microsoft.com/office/officeart/2005/8/layout/target3"/>
    <dgm:cxn modelId="{DF592D39-08F6-4337-9A6F-6AD3C77F137B}" type="presParOf" srcId="{333A1088-737F-45CB-B68E-254E46348037}" destId="{25B08C86-7E15-44DC-BE7F-FFB55DD49D12}" srcOrd="11" destOrd="0" presId="urn:microsoft.com/office/officeart/2005/8/layout/target3"/>
    <dgm:cxn modelId="{BFD13598-2761-451C-A7F8-9E7B450A00CA}" type="presParOf" srcId="{333A1088-737F-45CB-B68E-254E46348037}" destId="{76644BE8-9D7C-4C09-B250-3D10AF48CBB7}" srcOrd="12" destOrd="0" presId="urn:microsoft.com/office/officeart/2005/8/layout/target3"/>
    <dgm:cxn modelId="{09C4E9C0-169C-4449-ADF6-AD216684F050}" type="presParOf" srcId="{333A1088-737F-45CB-B68E-254E46348037}" destId="{EE85B701-7295-41C0-BA7A-34D3756A2AE6}" srcOrd="13" destOrd="0" presId="urn:microsoft.com/office/officeart/2005/8/layout/target3"/>
    <dgm:cxn modelId="{3EDD066F-A5F2-45DB-99DA-093B430A1869}" type="presParOf" srcId="{333A1088-737F-45CB-B68E-254E46348037}" destId="{8BEBB6EC-1DAA-4CAC-8A25-BC0FCBD5DBD5}" srcOrd="14" destOrd="0" presId="urn:microsoft.com/office/officeart/2005/8/layout/target3"/>
    <dgm:cxn modelId="{04E238B7-7D78-4D0A-AE99-B92EFEFAF5E9}" type="presParOf" srcId="{333A1088-737F-45CB-B68E-254E46348037}" destId="{AED2198E-93D5-4001-81B4-73124B309672}" srcOrd="15" destOrd="0" presId="urn:microsoft.com/office/officeart/2005/8/layout/target3"/>
    <dgm:cxn modelId="{B387EAF3-909E-4D8D-A132-6447C0632EF0}" type="presParOf" srcId="{333A1088-737F-45CB-B68E-254E46348037}" destId="{2BE915AB-18AA-4053-B92C-3BFC9ED204BB}" srcOrd="16" destOrd="0" presId="urn:microsoft.com/office/officeart/2005/8/layout/target3"/>
    <dgm:cxn modelId="{EF501428-2334-42A2-B7BA-18431845A35F}" type="presParOf" srcId="{333A1088-737F-45CB-B68E-254E46348037}" destId="{6BB5E863-4638-4E1D-BFDE-399D028AC4ED}" srcOrd="17" destOrd="0" presId="urn:microsoft.com/office/officeart/2005/8/layout/target3"/>
    <dgm:cxn modelId="{D406F840-B632-4E01-AE15-518BD84D3E24}" type="presParOf" srcId="{333A1088-737F-45CB-B68E-254E46348037}" destId="{5A5FFA88-C948-4069-8E93-59FA12366E83}" srcOrd="18" destOrd="0" presId="urn:microsoft.com/office/officeart/2005/8/layout/target3"/>
    <dgm:cxn modelId="{1EA6F6F7-D693-471E-8415-60FD873E3058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51770" cy="30517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62766" y="0"/>
          <a:ext cx="6394994" cy="3051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S0Š Net Office, spol. </a:t>
          </a:r>
          <a:r>
            <a:rPr lang="cs-CZ" sz="1800" kern="1200" smtClean="0"/>
            <a:t>s </a:t>
          </a:r>
          <a:r>
            <a:rPr lang="cs-CZ" sz="1800" kern="1200" smtClean="0"/>
            <a:t>r.o., </a:t>
          </a:r>
          <a:r>
            <a:rPr lang="cs-CZ" sz="1800" kern="1200" dirty="0" smtClean="0"/>
            <a:t>Orlová Lutyně</a:t>
          </a:r>
          <a:endParaRPr lang="cs-CZ" sz="1800" kern="1200" dirty="0"/>
        </a:p>
      </dsp:txBody>
      <dsp:txXfrm>
        <a:off x="1462766" y="0"/>
        <a:ext cx="6394994" cy="488283"/>
      </dsp:txXfrm>
    </dsp:sp>
    <dsp:sp modelId="{A52A0455-90FF-4808-ABD0-F02540D31D5A}">
      <dsp:nvSpPr>
        <dsp:cNvPr id="0" name=""/>
        <dsp:cNvSpPr/>
      </dsp:nvSpPr>
      <dsp:spPr>
        <a:xfrm>
          <a:off x="320435" y="488283"/>
          <a:ext cx="2410898" cy="24108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25885" y="488283"/>
          <a:ext cx="6394994" cy="24108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 </a:t>
          </a:r>
          <a:endParaRPr lang="cs-CZ" sz="1400" kern="1200" dirty="0"/>
        </a:p>
      </dsp:txBody>
      <dsp:txXfrm>
        <a:off x="1525885" y="488283"/>
        <a:ext cx="6394994" cy="488283"/>
      </dsp:txXfrm>
    </dsp:sp>
    <dsp:sp modelId="{313FC574-E1CD-4FB4-B054-0B805CE0447D}">
      <dsp:nvSpPr>
        <dsp:cNvPr id="0" name=""/>
        <dsp:cNvSpPr/>
      </dsp:nvSpPr>
      <dsp:spPr>
        <a:xfrm>
          <a:off x="640871" y="976566"/>
          <a:ext cx="1770026" cy="17700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25885" y="976566"/>
          <a:ext cx="6394994" cy="1770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525885" y="976566"/>
        <a:ext cx="6394994" cy="488283"/>
      </dsp:txXfrm>
    </dsp:sp>
    <dsp:sp modelId="{FFC9F71D-1B4F-4AD9-A4A6-86ADEFC8AF5C}">
      <dsp:nvSpPr>
        <dsp:cNvPr id="0" name=""/>
        <dsp:cNvSpPr/>
      </dsp:nvSpPr>
      <dsp:spPr>
        <a:xfrm>
          <a:off x="961307" y="1464849"/>
          <a:ext cx="1129154" cy="11291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25885" y="1464849"/>
          <a:ext cx="6394994" cy="11291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Styl prostě sdělovací a jeho útvary</a:t>
          </a:r>
          <a:endParaRPr lang="cs-CZ" sz="1400" kern="1200" dirty="0"/>
        </a:p>
      </dsp:txBody>
      <dsp:txXfrm>
        <a:off x="1525885" y="1464849"/>
        <a:ext cx="6394994" cy="488283"/>
      </dsp:txXfrm>
    </dsp:sp>
    <dsp:sp modelId="{EE85B701-7295-41C0-BA7A-34D3756A2AE6}">
      <dsp:nvSpPr>
        <dsp:cNvPr id="0" name=""/>
        <dsp:cNvSpPr/>
      </dsp:nvSpPr>
      <dsp:spPr>
        <a:xfrm>
          <a:off x="1281743" y="1953132"/>
          <a:ext cx="488283" cy="4882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25885" y="1953132"/>
          <a:ext cx="6394994" cy="4882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525885" y="1953132"/>
        <a:ext cx="6394994" cy="488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967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895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408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428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950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081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592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808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160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63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402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12CDD-70B4-4D05-91EB-6C3784F2E21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95A0E-055F-403B-9267-67D22BBF4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371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097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412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369010"/>
              </p:ext>
            </p:extLst>
          </p:nvPr>
        </p:nvGraphicFramePr>
        <p:xfrm>
          <a:off x="611560" y="620688"/>
          <a:ext cx="7920880" cy="3051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8754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 prostě sdělovací a jeho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Prostě sdělovací styl = hovorový styl = styl každodenní komunikace</a:t>
            </a:r>
          </a:p>
          <a:p>
            <a:r>
              <a:rPr lang="cs-CZ" dirty="0"/>
              <a:t>z</a:t>
            </a:r>
            <a:r>
              <a:rPr lang="cs-CZ" dirty="0" smtClean="0"/>
              <a:t>ákladní forma: mluvená(převažuje), psaná</a:t>
            </a:r>
          </a:p>
          <a:p>
            <a:r>
              <a:rPr lang="cs-CZ" dirty="0"/>
              <a:t>t</a:t>
            </a:r>
            <a:r>
              <a:rPr lang="cs-CZ" dirty="0" smtClean="0"/>
              <a:t>zv. konverzační styl  - řídí se společenskými normami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262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volněná struktura textu </a:t>
            </a:r>
            <a:r>
              <a:rPr lang="cs-CZ" dirty="0" smtClean="0"/>
              <a:t>(nahodilé řazení motivů)</a:t>
            </a:r>
          </a:p>
          <a:p>
            <a:r>
              <a:rPr lang="cs-CZ" b="1" dirty="0" smtClean="0"/>
              <a:t>zjednodušování výslovnosti </a:t>
            </a:r>
            <a:r>
              <a:rPr lang="cs-CZ" dirty="0" smtClean="0"/>
              <a:t>(jméno [</a:t>
            </a:r>
            <a:r>
              <a:rPr lang="cs-CZ" dirty="0" err="1" smtClean="0"/>
              <a:t>méno</a:t>
            </a:r>
            <a:r>
              <a:rPr lang="cs-CZ" dirty="0"/>
              <a:t>]</a:t>
            </a:r>
            <a:r>
              <a:rPr lang="cs-CZ" dirty="0" smtClean="0"/>
              <a:t>, z čeho [š čeho])</a:t>
            </a:r>
            <a:endParaRPr lang="cs-CZ" b="1" dirty="0" smtClean="0"/>
          </a:p>
          <a:p>
            <a:r>
              <a:rPr lang="cs-CZ" b="1" dirty="0"/>
              <a:t>h</a:t>
            </a:r>
            <a:r>
              <a:rPr lang="cs-CZ" b="1" dirty="0" smtClean="0"/>
              <a:t>ovorové tvarosloví </a:t>
            </a:r>
            <a:r>
              <a:rPr lang="cs-CZ" dirty="0" smtClean="0"/>
              <a:t>(s </a:t>
            </a:r>
            <a:r>
              <a:rPr lang="cs-CZ" dirty="0" err="1" smtClean="0"/>
              <a:t>chlapama</a:t>
            </a:r>
            <a:r>
              <a:rPr lang="cs-CZ" dirty="0" smtClean="0"/>
              <a:t>, já maluju, my </a:t>
            </a:r>
            <a:r>
              <a:rPr lang="cs-CZ" dirty="0" err="1" smtClean="0"/>
              <a:t>malujem</a:t>
            </a:r>
            <a:r>
              <a:rPr lang="cs-CZ" dirty="0" smtClean="0"/>
              <a:t>)</a:t>
            </a:r>
          </a:p>
          <a:p>
            <a:r>
              <a:rPr lang="cs-CZ" b="1" dirty="0"/>
              <a:t>s</a:t>
            </a:r>
            <a:r>
              <a:rPr lang="cs-CZ" b="1" dirty="0" smtClean="0"/>
              <a:t>lovní zásoba rozmanitá </a:t>
            </a:r>
            <a:r>
              <a:rPr lang="cs-CZ" dirty="0" smtClean="0"/>
              <a:t>(kontaktové a navazovací prostředky - viď, hele, citově zabarvená slova)</a:t>
            </a:r>
            <a:endParaRPr lang="cs-CZ" b="1" dirty="0" smtClean="0"/>
          </a:p>
          <a:p>
            <a:r>
              <a:rPr lang="cs-CZ" b="1" dirty="0" smtClean="0"/>
              <a:t>univerbizace</a:t>
            </a:r>
            <a:r>
              <a:rPr lang="cs-CZ" dirty="0" smtClean="0"/>
              <a:t> (kožní lékař – kožař)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84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luvené jazykové útvary: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diskuze</a:t>
            </a:r>
            <a:r>
              <a:rPr lang="cs-CZ" dirty="0" smtClean="0"/>
              <a:t> – výměna názorů na určité téma</a:t>
            </a:r>
          </a:p>
          <a:p>
            <a:r>
              <a:rPr lang="cs-CZ" b="1" dirty="0"/>
              <a:t>p</a:t>
            </a:r>
            <a:r>
              <a:rPr lang="cs-CZ" b="1" dirty="0" smtClean="0"/>
              <a:t>olemika</a:t>
            </a:r>
            <a:r>
              <a:rPr lang="cs-CZ" dirty="0" smtClean="0"/>
              <a:t> – názorový střet dvou stran</a:t>
            </a:r>
          </a:p>
          <a:p>
            <a:r>
              <a:rPr lang="cs-CZ" b="1" dirty="0"/>
              <a:t>r</a:t>
            </a:r>
            <a:r>
              <a:rPr lang="cs-CZ" b="1" dirty="0" smtClean="0"/>
              <a:t>eferát</a:t>
            </a:r>
            <a:r>
              <a:rPr lang="cs-CZ" dirty="0" smtClean="0"/>
              <a:t> – informace na dané téma</a:t>
            </a:r>
          </a:p>
          <a:p>
            <a:r>
              <a:rPr lang="cs-CZ" b="1" dirty="0"/>
              <a:t>p</a:t>
            </a:r>
            <a:r>
              <a:rPr lang="cs-CZ" b="1" dirty="0" smtClean="0"/>
              <a:t>řípitek</a:t>
            </a:r>
          </a:p>
          <a:p>
            <a:r>
              <a:rPr lang="cs-CZ" b="1" dirty="0"/>
              <a:t>b</a:t>
            </a:r>
            <a:r>
              <a:rPr lang="cs-CZ" b="1" dirty="0" smtClean="0"/>
              <a:t>lahopřání, kondolence</a:t>
            </a:r>
          </a:p>
          <a:p>
            <a:r>
              <a:rPr lang="cs-CZ" b="1" dirty="0"/>
              <a:t>t</a:t>
            </a:r>
            <a:r>
              <a:rPr lang="cs-CZ" b="1" dirty="0" smtClean="0"/>
              <a:t>elefonní hovor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053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sané útvary: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známení</a:t>
            </a:r>
          </a:p>
          <a:p>
            <a:r>
              <a:rPr lang="cs-CZ" b="1" dirty="0"/>
              <a:t>z</a:t>
            </a:r>
            <a:r>
              <a:rPr lang="cs-CZ" b="1" dirty="0" smtClean="0"/>
              <a:t>práva, hlášení</a:t>
            </a:r>
          </a:p>
          <a:p>
            <a:r>
              <a:rPr lang="cs-CZ" b="1" dirty="0" smtClean="0"/>
              <a:t>pozvánka, plakát</a:t>
            </a:r>
          </a:p>
          <a:p>
            <a:r>
              <a:rPr lang="cs-CZ" b="1" dirty="0"/>
              <a:t>i</a:t>
            </a:r>
            <a:r>
              <a:rPr lang="cs-CZ" b="1" dirty="0" smtClean="0"/>
              <a:t>nzerát</a:t>
            </a:r>
          </a:p>
          <a:p>
            <a:r>
              <a:rPr lang="cs-CZ" b="1" dirty="0"/>
              <a:t>d</a:t>
            </a:r>
            <a:r>
              <a:rPr lang="cs-CZ" b="1" dirty="0" smtClean="0"/>
              <a:t>opis</a:t>
            </a:r>
          </a:p>
          <a:p>
            <a:r>
              <a:rPr lang="cs-CZ" b="1" dirty="0" smtClean="0"/>
              <a:t>vyhláška</a:t>
            </a:r>
          </a:p>
          <a:p>
            <a:r>
              <a:rPr lang="cs-CZ" b="1" dirty="0" smtClean="0"/>
              <a:t>anketa </a:t>
            </a:r>
          </a:p>
          <a:p>
            <a:r>
              <a:rPr lang="cs-CZ" b="1" dirty="0" smtClean="0"/>
              <a:t>jízdní řády</a:t>
            </a:r>
          </a:p>
          <a:p>
            <a:r>
              <a:rPr lang="cs-CZ" b="1" dirty="0" smtClean="0"/>
              <a:t>životopis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367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</a:t>
            </a:r>
            <a:r>
              <a:rPr lang="cs-CZ" dirty="0" smtClean="0"/>
              <a:t>naky psané formy prostě sdělovacího stylu: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d</a:t>
            </a:r>
            <a:r>
              <a:rPr lang="cs-CZ" b="1" dirty="0" smtClean="0"/>
              <a:t>ůležité údaje</a:t>
            </a:r>
          </a:p>
          <a:p>
            <a:r>
              <a:rPr lang="cs-CZ" b="1" dirty="0"/>
              <a:t>h</a:t>
            </a:r>
            <a:r>
              <a:rPr lang="cs-CZ" b="1" dirty="0" smtClean="0"/>
              <a:t>eslovitost</a:t>
            </a:r>
          </a:p>
          <a:p>
            <a:r>
              <a:rPr lang="cs-CZ" b="1" dirty="0"/>
              <a:t>g</a:t>
            </a:r>
            <a:r>
              <a:rPr lang="cs-CZ" b="1" dirty="0" smtClean="0"/>
              <a:t>rafická úprava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927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Dovedeš najít správnou odpověď?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latin typeface="Berlin Sans FB Demi" pitchFamily="34" charset="0"/>
              </a:rPr>
              <a:t>1.Mezi vlastnosti prostě sděl. stylu nepatří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 smtClean="0"/>
              <a:t>a) spontánnost b)expresivita c) nevázanost na situaci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smtClean="0">
                <a:latin typeface="Berlin Sans FB Demi" pitchFamily="34" charset="0"/>
              </a:rPr>
              <a:t>Které výrazy patří k prostě sděl. stylu?</a:t>
            </a:r>
          </a:p>
          <a:p>
            <a:pPr marL="0" indent="0">
              <a:buNone/>
            </a:pPr>
            <a:r>
              <a:rPr lang="cs-CZ" dirty="0" smtClean="0"/>
              <a:t>a)oni pracují b) obchoďák c)maloměšťák d)</a:t>
            </a:r>
            <a:r>
              <a:rPr lang="cs-CZ" dirty="0" err="1" smtClean="0"/>
              <a:t>hejbat</a:t>
            </a:r>
            <a:r>
              <a:rPr lang="cs-CZ" dirty="0" smtClean="0"/>
              <a:t> se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smtClean="0">
                <a:latin typeface="Berlin Sans FB Demi" pitchFamily="34" charset="0"/>
              </a:rPr>
              <a:t>Mluvené útvary prostě sděl. </a:t>
            </a:r>
            <a:r>
              <a:rPr lang="cs-CZ" dirty="0">
                <a:latin typeface="Berlin Sans FB Demi" pitchFamily="34" charset="0"/>
              </a:rPr>
              <a:t>s</a:t>
            </a:r>
            <a:r>
              <a:rPr lang="cs-CZ" dirty="0" smtClean="0">
                <a:latin typeface="Berlin Sans FB Demi" pitchFamily="34" charset="0"/>
              </a:rPr>
              <a:t>tylu jsou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/>
              <a:t>t</a:t>
            </a:r>
            <a:r>
              <a:rPr lang="cs-CZ" dirty="0" smtClean="0"/>
              <a:t>elefonní hovor b) inzerát c) anketa d) blahopřání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59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c)</a:t>
            </a:r>
          </a:p>
          <a:p>
            <a:r>
              <a:rPr lang="cs-CZ" dirty="0" smtClean="0"/>
              <a:t>2. b) d)</a:t>
            </a:r>
          </a:p>
          <a:p>
            <a:r>
              <a:rPr lang="cs-CZ" dirty="0" smtClean="0"/>
              <a:t>3. a) d) (blahopřání také </a:t>
            </a:r>
            <a:r>
              <a:rPr lang="cs-CZ" smtClean="0"/>
              <a:t>písemná forma)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79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MARIE SOCHROVÁ. </a:t>
            </a:r>
            <a:r>
              <a:rPr lang="cs-CZ" i="1" dirty="0" smtClean="0"/>
              <a:t>Český jazyk v kostce</a:t>
            </a:r>
            <a:r>
              <a:rPr lang="cs-CZ" dirty="0" smtClean="0"/>
              <a:t>. 1996. vyd. Praha: Fragment, 1996. ISBN 08-089-8380-7200041-1.</a:t>
            </a:r>
          </a:p>
          <a:p>
            <a:r>
              <a:rPr lang="cs-CZ" dirty="0" smtClean="0"/>
              <a:t>MAŠKOVÁ, Drahuše. </a:t>
            </a:r>
            <a:r>
              <a:rPr lang="cs-CZ" i="1" dirty="0" smtClean="0"/>
              <a:t>Český jazyk: přehled středoškolského učiva</a:t>
            </a:r>
            <a:r>
              <a:rPr lang="cs-CZ" dirty="0" smtClean="0"/>
              <a:t>. 1. vyd. Třebíč: Petra </a:t>
            </a:r>
            <a:r>
              <a:rPr lang="cs-CZ" dirty="0" err="1" smtClean="0"/>
              <a:t>Velanová</a:t>
            </a:r>
            <a:r>
              <a:rPr lang="cs-CZ" dirty="0" smtClean="0"/>
              <a:t>, 2005, 175 s. Maturita. ISBN 80-902-5715-1.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07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326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Styl prostě sdělovací a jeho útvary</vt:lpstr>
      <vt:lpstr>znaky:</vt:lpstr>
      <vt:lpstr>mluvené jazykové útvary:</vt:lpstr>
      <vt:lpstr>psané útvary:</vt:lpstr>
      <vt:lpstr>znaky psané formy prostě sdělovacího stylu:</vt:lpstr>
      <vt:lpstr>Dovedeš najít správnou odpověď?</vt:lpstr>
      <vt:lpstr>klíč</vt:lpstr>
      <vt:lpstr>zdroj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a</cp:lastModifiedBy>
  <cp:revision>10</cp:revision>
  <dcterms:created xsi:type="dcterms:W3CDTF">2012-11-04T15:48:19Z</dcterms:created>
  <dcterms:modified xsi:type="dcterms:W3CDTF">2012-11-19T13:18:05Z</dcterms:modified>
</cp:coreProperties>
</file>