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20" r:id="rId1"/>
  </p:sldMasterIdLst>
  <p:notesMasterIdLst>
    <p:notesMasterId r:id="rId9"/>
  </p:notesMasterIdLst>
  <p:handoutMasterIdLst>
    <p:handoutMasterId r:id="rId10"/>
  </p:handoutMasterIdLst>
  <p:sldIdLst>
    <p:sldId id="265" r:id="rId2"/>
    <p:sldId id="266" r:id="rId3"/>
    <p:sldId id="261" r:id="rId4"/>
    <p:sldId id="262" r:id="rId5"/>
    <p:sldId id="263" r:id="rId6"/>
    <p:sldId id="264" r:id="rId7"/>
    <p:sldId id="267" r:id="rId8"/>
  </p:sldIdLst>
  <p:sldSz cx="9144000" cy="6858000" type="screen4x3"/>
  <p:notesSz cx="9723438" cy="6858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789" autoAdjust="0"/>
  </p:normalViewPr>
  <p:slideViewPr>
    <p:cSldViewPr>
      <p:cViewPr>
        <p:scale>
          <a:sx n="60" d="100"/>
          <a:sy n="60" d="100"/>
        </p:scale>
        <p:origin x="-1656" y="-21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4213490" cy="3429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5507698" y="0"/>
            <a:ext cx="4213490" cy="342900"/>
          </a:xfrm>
          <a:prstGeom prst="rect">
            <a:avLst/>
          </a:prstGeom>
        </p:spPr>
        <p:txBody>
          <a:bodyPr vert="horz" lIns="91440" tIns="45720" rIns="91440" bIns="45720" rtlCol="0"/>
          <a:lstStyle>
            <a:lvl1pPr algn="r">
              <a:defRPr sz="1200"/>
            </a:lvl1pPr>
          </a:lstStyle>
          <a:p>
            <a:fld id="{CDABF56E-5851-4BFE-87B0-E902D78DE3BC}" type="datetimeFigureOut">
              <a:rPr lang="cs-CZ" smtClean="0"/>
              <a:pPr/>
              <a:t>10.12.2011</a:t>
            </a:fld>
            <a:endParaRPr lang="cs-CZ"/>
          </a:p>
        </p:txBody>
      </p:sp>
      <p:sp>
        <p:nvSpPr>
          <p:cNvPr id="4" name="Zástupný symbol pro zápatí 3"/>
          <p:cNvSpPr>
            <a:spLocks noGrp="1"/>
          </p:cNvSpPr>
          <p:nvPr>
            <p:ph type="ftr" sz="quarter" idx="2"/>
          </p:nvPr>
        </p:nvSpPr>
        <p:spPr>
          <a:xfrm>
            <a:off x="0" y="6513909"/>
            <a:ext cx="4213490" cy="3429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5507698" y="6513909"/>
            <a:ext cx="4213490" cy="342900"/>
          </a:xfrm>
          <a:prstGeom prst="rect">
            <a:avLst/>
          </a:prstGeom>
        </p:spPr>
        <p:txBody>
          <a:bodyPr vert="horz" lIns="91440" tIns="45720" rIns="91440" bIns="45720" rtlCol="0" anchor="b"/>
          <a:lstStyle>
            <a:lvl1pPr algn="r">
              <a:defRPr sz="1200"/>
            </a:lvl1pPr>
          </a:lstStyle>
          <a:p>
            <a:fld id="{56F6C89A-844A-4C7B-B6F0-967C91740B60}" type="slidenum">
              <a:rPr lang="cs-CZ" smtClean="0"/>
              <a:pPr/>
              <a:t>‹#›</a:t>
            </a:fld>
            <a:endParaRPr lang="cs-CZ"/>
          </a:p>
        </p:txBody>
      </p:sp>
    </p:spTree>
    <p:extLst>
      <p:ext uri="{BB962C8B-B14F-4D97-AF65-F5344CB8AC3E}">
        <p14:creationId xmlns:p14="http://schemas.microsoft.com/office/powerpoint/2010/main" val="3585321243"/>
      </p:ext>
    </p:extLst>
  </p:cSld>
  <p:clrMap bg1="lt1" tx1="dk1" bg2="lt2" tx2="dk2" accent1="accent1" accent2="accent2" accent3="accent3" accent4="accent4" accent5="accent5" accent6="accent6" hlink="hlink" folHlink="folHlink"/>
  <p:hf sldNum="0"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4213490" cy="3429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5507698" y="0"/>
            <a:ext cx="4213490" cy="342900"/>
          </a:xfrm>
          <a:prstGeom prst="rect">
            <a:avLst/>
          </a:prstGeom>
        </p:spPr>
        <p:txBody>
          <a:bodyPr vert="horz" lIns="91440" tIns="45720" rIns="91440" bIns="45720" rtlCol="0"/>
          <a:lstStyle>
            <a:lvl1pPr algn="r">
              <a:defRPr sz="1200"/>
            </a:lvl1pPr>
          </a:lstStyle>
          <a:p>
            <a:fld id="{40F4B3C5-9FB4-403B-ACC2-89905E69562F}" type="datetimeFigureOut">
              <a:rPr lang="cs-CZ" smtClean="0"/>
              <a:pPr/>
              <a:t>10.12.2011</a:t>
            </a:fld>
            <a:endParaRPr lang="cs-CZ"/>
          </a:p>
        </p:txBody>
      </p:sp>
      <p:sp>
        <p:nvSpPr>
          <p:cNvPr id="4" name="Zástupný symbol pro obrázek snímku 3"/>
          <p:cNvSpPr>
            <a:spLocks noGrp="1" noRot="1" noChangeAspect="1"/>
          </p:cNvSpPr>
          <p:nvPr>
            <p:ph type="sldImg" idx="2"/>
          </p:nvPr>
        </p:nvSpPr>
        <p:spPr>
          <a:xfrm>
            <a:off x="3148013" y="514350"/>
            <a:ext cx="3427412" cy="257175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972344" y="3257550"/>
            <a:ext cx="7778750" cy="30861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6513909"/>
            <a:ext cx="4213490" cy="3429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5507698" y="6513909"/>
            <a:ext cx="4213490" cy="342900"/>
          </a:xfrm>
          <a:prstGeom prst="rect">
            <a:avLst/>
          </a:prstGeom>
        </p:spPr>
        <p:txBody>
          <a:bodyPr vert="horz" lIns="91440" tIns="45720" rIns="91440" bIns="45720" rtlCol="0" anchor="b"/>
          <a:lstStyle>
            <a:lvl1pPr algn="r">
              <a:defRPr sz="1200"/>
            </a:lvl1pPr>
          </a:lstStyle>
          <a:p>
            <a:fld id="{C7BF46F9-9F01-48D2-845F-98181578336E}" type="slidenum">
              <a:rPr lang="cs-CZ" smtClean="0"/>
              <a:pPr/>
              <a:t>‹#›</a:t>
            </a:fld>
            <a:endParaRPr lang="cs-CZ"/>
          </a:p>
        </p:txBody>
      </p:sp>
    </p:spTree>
    <p:extLst>
      <p:ext uri="{BB962C8B-B14F-4D97-AF65-F5344CB8AC3E}">
        <p14:creationId xmlns:p14="http://schemas.microsoft.com/office/powerpoint/2010/main" val="260220804"/>
      </p:ext>
    </p:extLst>
  </p:cSld>
  <p:clrMap bg1="lt1" tx1="dk1" bg2="lt2" tx2="dk2" accent1="accent1" accent2="accent2" accent3="accent3" accent4="accent4" accent5="accent5" accent6="accent6" hlink="hlink" folHlink="folHlink"/>
  <p:hf sldNum="0"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3148013" y="514350"/>
            <a:ext cx="3427412" cy="2571750"/>
          </a:xfrm>
        </p:spPr>
      </p:sp>
      <p:sp>
        <p:nvSpPr>
          <p:cNvPr id="3" name="Zástupný symbol pro poznámky 2"/>
          <p:cNvSpPr>
            <a:spLocks noGrp="1"/>
          </p:cNvSpPr>
          <p:nvPr>
            <p:ph type="body" idx="1"/>
          </p:nvPr>
        </p:nvSpPr>
        <p:spPr/>
        <p:txBody>
          <a:bodyPr>
            <a:normAutofit/>
          </a:bodyPr>
          <a:lstStyle/>
          <a:p>
            <a:endParaRPr lang="cs-CZ" dirty="0" smtClean="0"/>
          </a:p>
        </p:txBody>
      </p:sp>
      <p:sp>
        <p:nvSpPr>
          <p:cNvPr id="5" name="Zástupný symbol pro zápatí 4"/>
          <p:cNvSpPr>
            <a:spLocks noGrp="1"/>
          </p:cNvSpPr>
          <p:nvPr>
            <p:ph type="ftr" sz="quarter" idx="10"/>
          </p:nvPr>
        </p:nvSpPr>
        <p:spPr/>
        <p:txBody>
          <a:bodyPr/>
          <a:lstStyle/>
          <a:p>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3148013" y="514350"/>
            <a:ext cx="3427412" cy="2571750"/>
          </a:xfrm>
        </p:spPr>
      </p:sp>
      <p:sp>
        <p:nvSpPr>
          <p:cNvPr id="3" name="Zástupný symbol pro poznámky 2"/>
          <p:cNvSpPr>
            <a:spLocks noGrp="1"/>
          </p:cNvSpPr>
          <p:nvPr>
            <p:ph type="body" idx="1"/>
          </p:nvPr>
        </p:nvSpPr>
        <p:spPr/>
        <p:txBody>
          <a:bodyPr/>
          <a:lstStyle/>
          <a:p>
            <a:endParaRPr lang="cs-CZ" dirty="0"/>
          </a:p>
        </p:txBody>
      </p:sp>
      <p:sp>
        <p:nvSpPr>
          <p:cNvPr id="5" name="Zástupný symbol pro zápatí 4"/>
          <p:cNvSpPr>
            <a:spLocks noGrp="1"/>
          </p:cNvSpPr>
          <p:nvPr>
            <p:ph type="ftr" sz="quarter" idx="10"/>
          </p:nvPr>
        </p:nvSpPr>
        <p:spPr/>
        <p:txBody>
          <a:bodyPr/>
          <a:lstStyle/>
          <a:p>
            <a:endParaRPr lang="cs-CZ"/>
          </a:p>
        </p:txBody>
      </p:sp>
    </p:spTree>
    <p:extLst>
      <p:ext uri="{BB962C8B-B14F-4D97-AF65-F5344CB8AC3E}">
        <p14:creationId xmlns:p14="http://schemas.microsoft.com/office/powerpoint/2010/main" val="4022152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z="1000" i="1" dirty="0" smtClean="0">
                <a:latin typeface="Tahoma" pitchFamily="34" charset="0"/>
                <a:ea typeface="Tahoma" pitchFamily="34" charset="0"/>
                <a:cs typeface="Tahoma" pitchFamily="34" charset="0"/>
              </a:rPr>
              <a:t>Poznámky:</a:t>
            </a:r>
          </a:p>
          <a:p>
            <a:r>
              <a:rPr lang="cs-CZ" sz="1000" i="1" dirty="0" smtClean="0">
                <a:latin typeface="Tahoma" pitchFamily="34" charset="0"/>
                <a:ea typeface="Tahoma" pitchFamily="34" charset="0"/>
                <a:cs typeface="Tahoma" pitchFamily="34" charset="0"/>
              </a:rPr>
              <a:t>Přečíst text, případně dvakrát,</a:t>
            </a:r>
            <a:r>
              <a:rPr lang="cs-CZ" sz="1000" i="1" baseline="0" dirty="0" smtClean="0">
                <a:latin typeface="Tahoma" pitchFamily="34" charset="0"/>
                <a:ea typeface="Tahoma" pitchFamily="34" charset="0"/>
                <a:cs typeface="Tahoma" pitchFamily="34" charset="0"/>
              </a:rPr>
              <a:t> snaha zapamatovat si text a rekonstruovat jej pomocí klíčových slov na následující straně (písemně do sešitu)</a:t>
            </a:r>
          </a:p>
          <a:p>
            <a:r>
              <a:rPr lang="cs-CZ" sz="1000" i="1" baseline="0" dirty="0" smtClean="0">
                <a:latin typeface="Tahoma" pitchFamily="34" charset="0"/>
                <a:ea typeface="Tahoma" pitchFamily="34" charset="0"/>
                <a:cs typeface="Tahoma" pitchFamily="34" charset="0"/>
              </a:rPr>
              <a:t>Důležité – porozumění textu, užití slov, případně synonym, důležité zachovat smysl a správnost informací</a:t>
            </a:r>
            <a:endParaRPr lang="cs-CZ" sz="1000" i="1" dirty="0">
              <a:latin typeface="Tahoma" pitchFamily="34" charset="0"/>
              <a:ea typeface="Tahoma" pitchFamily="34" charset="0"/>
              <a:cs typeface="Tahoma" pitchFamily="34" charset="0"/>
            </a:endParaRPr>
          </a:p>
        </p:txBody>
      </p:sp>
      <p:sp>
        <p:nvSpPr>
          <p:cNvPr id="4" name="Zástupný symbol pro zápatí 3"/>
          <p:cNvSpPr>
            <a:spLocks noGrp="1"/>
          </p:cNvSpPr>
          <p:nvPr>
            <p:ph type="ftr" sz="quarter" idx="10"/>
          </p:nvPr>
        </p:nvSpPr>
        <p:spPr/>
        <p:txBody>
          <a:bodyPr/>
          <a:lstStyle/>
          <a:p>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r>
              <a:rPr lang="cs-CZ" sz="1000" i="1" dirty="0" smtClean="0">
                <a:latin typeface="Tahoma" pitchFamily="34" charset="0"/>
                <a:ea typeface="Tahoma" pitchFamily="34" charset="0"/>
                <a:cs typeface="Tahoma" pitchFamily="34" charset="0"/>
              </a:rPr>
              <a:t>Poznámky:</a:t>
            </a:r>
          </a:p>
          <a:p>
            <a:r>
              <a:rPr lang="cs-CZ" sz="1000" i="1" dirty="0" smtClean="0">
                <a:latin typeface="Tahoma" pitchFamily="34" charset="0"/>
                <a:ea typeface="Tahoma" pitchFamily="34" charset="0"/>
                <a:cs typeface="Tahoma" pitchFamily="34" charset="0"/>
              </a:rPr>
              <a:t>Přečíst jednotlivé rekonstrukce, doplnit chybějící informace, opravit fakta, použití synonym vítáno,</a:t>
            </a:r>
            <a:r>
              <a:rPr lang="cs-CZ" sz="1000" i="1" baseline="0" dirty="0" smtClean="0">
                <a:latin typeface="Tahoma" pitchFamily="34" charset="0"/>
                <a:ea typeface="Tahoma" pitchFamily="34" charset="0"/>
                <a:cs typeface="Tahoma" pitchFamily="34" charset="0"/>
              </a:rPr>
              <a:t> důležité je zachovat správnost informací</a:t>
            </a:r>
            <a:endParaRPr lang="cs-CZ" sz="1000" i="1" dirty="0">
              <a:latin typeface="Tahoma" pitchFamily="34" charset="0"/>
              <a:ea typeface="Tahoma" pitchFamily="34" charset="0"/>
              <a:cs typeface="Tahoma" pitchFamily="34" charset="0"/>
            </a:endParaRPr>
          </a:p>
        </p:txBody>
      </p:sp>
      <p:sp>
        <p:nvSpPr>
          <p:cNvPr id="4" name="Zástupný symbol pro zápatí 3"/>
          <p:cNvSpPr>
            <a:spLocks noGrp="1"/>
          </p:cNvSpPr>
          <p:nvPr>
            <p:ph type="ftr" sz="quarter" idx="10"/>
          </p:nvPr>
        </p:nvSpPr>
        <p:spPr/>
        <p:txBody>
          <a:bodyPr/>
          <a:lstStyle/>
          <a:p>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sz="1000" i="1" dirty="0">
              <a:latin typeface="Tahoma" pitchFamily="34" charset="0"/>
              <a:ea typeface="Tahoma" pitchFamily="34" charset="0"/>
              <a:cs typeface="Tahoma" pitchFamily="34" charset="0"/>
            </a:endParaRPr>
          </a:p>
        </p:txBody>
      </p:sp>
      <p:sp>
        <p:nvSpPr>
          <p:cNvPr id="4" name="Zástupný symbol pro zápatí 3"/>
          <p:cNvSpPr>
            <a:spLocks noGrp="1"/>
          </p:cNvSpPr>
          <p:nvPr>
            <p:ph type="ftr" sz="quarter" idx="10"/>
          </p:nvPr>
        </p:nvSpPr>
        <p:spPr/>
        <p:txBody>
          <a:bodyPr/>
          <a:lstStyle/>
          <a:p>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3148013" y="514350"/>
            <a:ext cx="3427412" cy="2571750"/>
          </a:xfrm>
        </p:spPr>
      </p:sp>
      <p:sp>
        <p:nvSpPr>
          <p:cNvPr id="3" name="Zástupný symbol pro poznámky 2"/>
          <p:cNvSpPr>
            <a:spLocks noGrp="1"/>
          </p:cNvSpPr>
          <p:nvPr>
            <p:ph type="body" idx="1"/>
          </p:nvPr>
        </p:nvSpPr>
        <p:spPr/>
        <p:txBody>
          <a:bodyPr/>
          <a:lstStyle/>
          <a:p>
            <a:endParaRPr lang="cs-CZ" dirty="0"/>
          </a:p>
        </p:txBody>
      </p:sp>
      <p:sp>
        <p:nvSpPr>
          <p:cNvPr id="5" name="Zástupný symbol pro zápatí 4"/>
          <p:cNvSpPr>
            <a:spLocks noGrp="1"/>
          </p:cNvSpPr>
          <p:nvPr>
            <p:ph type="ftr" sz="quarter" idx="10"/>
          </p:nvPr>
        </p:nvSpPr>
        <p:spPr/>
        <p:txBody>
          <a:bodyPr/>
          <a:lstStyle/>
          <a:p>
            <a:endParaRPr lang="cs-CZ"/>
          </a:p>
        </p:txBody>
      </p:sp>
    </p:spTree>
    <p:extLst>
      <p:ext uri="{BB962C8B-B14F-4D97-AF65-F5344CB8AC3E}">
        <p14:creationId xmlns:p14="http://schemas.microsoft.com/office/powerpoint/2010/main" val="4022152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6"/>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3C0744F8-E361-48F8-A3DB-C761B9E42C7A}" type="datetime1">
              <a:rPr lang="cs-CZ" smtClean="0"/>
              <a:pPr/>
              <a:t>10.12.2011</a:t>
            </a:fld>
            <a:endParaRPr lang="cs-CZ"/>
          </a:p>
        </p:txBody>
      </p:sp>
      <p:sp>
        <p:nvSpPr>
          <p:cNvPr id="5" name="Zástupný symbol pro zápatí 4"/>
          <p:cNvSpPr>
            <a:spLocks noGrp="1"/>
          </p:cNvSpPr>
          <p:nvPr>
            <p:ph type="ftr" sz="quarter" idx="11"/>
          </p:nvPr>
        </p:nvSpPr>
        <p:spPr/>
        <p:txBody>
          <a:bodyPr/>
          <a:lstStyle/>
          <a:p>
            <a:r>
              <a:rPr lang="cs-CZ" smtClean="0"/>
              <a:t>Moderní škola 2011, CZ.1.07/1.4.00/21.1692</a:t>
            </a:r>
            <a:endParaRPr lang="cs-CZ"/>
          </a:p>
        </p:txBody>
      </p:sp>
      <p:sp>
        <p:nvSpPr>
          <p:cNvPr id="6" name="Zástupný symbol pro číslo snímku 5"/>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1881774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835E56A-45FB-4A61-90A2-E1CFC8FBD76F}" type="datetime1">
              <a:rPr lang="cs-CZ" smtClean="0"/>
              <a:pPr/>
              <a:t>10.12.2011</a:t>
            </a:fld>
            <a:endParaRPr lang="cs-CZ"/>
          </a:p>
        </p:txBody>
      </p:sp>
      <p:sp>
        <p:nvSpPr>
          <p:cNvPr id="5" name="Zástupný symbol pro zápatí 4"/>
          <p:cNvSpPr>
            <a:spLocks noGrp="1"/>
          </p:cNvSpPr>
          <p:nvPr>
            <p:ph type="ftr" sz="quarter" idx="11"/>
          </p:nvPr>
        </p:nvSpPr>
        <p:spPr/>
        <p:txBody>
          <a:bodyPr/>
          <a:lstStyle/>
          <a:p>
            <a:r>
              <a:rPr lang="cs-CZ" smtClean="0"/>
              <a:t>Moderní škola 2011, CZ.1.07/1.4.00/21.1692</a:t>
            </a:r>
            <a:endParaRPr lang="cs-CZ"/>
          </a:p>
        </p:txBody>
      </p:sp>
      <p:sp>
        <p:nvSpPr>
          <p:cNvPr id="6" name="Zástupný symbol pro číslo snímku 5"/>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3558819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4"/>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2A3BC0BB-C91F-47B9-BF9A-7C307C0806DE}" type="datetime1">
              <a:rPr lang="cs-CZ" smtClean="0"/>
              <a:pPr/>
              <a:t>10.12.2011</a:t>
            </a:fld>
            <a:endParaRPr lang="cs-CZ"/>
          </a:p>
        </p:txBody>
      </p:sp>
      <p:sp>
        <p:nvSpPr>
          <p:cNvPr id="5" name="Zástupný symbol pro zápatí 4"/>
          <p:cNvSpPr>
            <a:spLocks noGrp="1"/>
          </p:cNvSpPr>
          <p:nvPr>
            <p:ph type="ftr" sz="quarter" idx="11"/>
          </p:nvPr>
        </p:nvSpPr>
        <p:spPr/>
        <p:txBody>
          <a:bodyPr/>
          <a:lstStyle/>
          <a:p>
            <a:r>
              <a:rPr lang="cs-CZ" smtClean="0"/>
              <a:t>Moderní škola 2011, CZ.1.07/1.4.00/21.1692</a:t>
            </a:r>
            <a:endParaRPr lang="cs-CZ"/>
          </a:p>
        </p:txBody>
      </p:sp>
      <p:sp>
        <p:nvSpPr>
          <p:cNvPr id="6" name="Zástupný symbol pro číslo snímku 5"/>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1655005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4BA1D4D-8292-4A6E-A73D-FE68A1A23DBA}" type="datetime1">
              <a:rPr lang="cs-CZ" smtClean="0"/>
              <a:pPr/>
              <a:t>10.12.2011</a:t>
            </a:fld>
            <a:endParaRPr lang="cs-CZ"/>
          </a:p>
        </p:txBody>
      </p:sp>
      <p:sp>
        <p:nvSpPr>
          <p:cNvPr id="6" name="Zástupný symbol pro zápatí 5"/>
          <p:cNvSpPr>
            <a:spLocks noGrp="1"/>
          </p:cNvSpPr>
          <p:nvPr>
            <p:ph type="ftr" sz="quarter" idx="11"/>
          </p:nvPr>
        </p:nvSpPr>
        <p:spPr/>
        <p:txBody>
          <a:bodyPr/>
          <a:lstStyle/>
          <a:p>
            <a:r>
              <a:rPr lang="cs-CZ" smtClean="0"/>
              <a:t>Moderní škola 2011, CZ.1.07/1.4.00/21.1692</a:t>
            </a:r>
            <a:endParaRPr lang="cs-CZ"/>
          </a:p>
        </p:txBody>
      </p:sp>
      <p:sp>
        <p:nvSpPr>
          <p:cNvPr id="7" name="Zástupný symbol pro číslo snímku 6"/>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501649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1"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1"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EA2EC4E-3DB1-478D-913C-B182B9B1929C}" type="datetime1">
              <a:rPr lang="cs-CZ" smtClean="0"/>
              <a:pPr/>
              <a:t>10.12.2011</a:t>
            </a:fld>
            <a:endParaRPr lang="cs-CZ"/>
          </a:p>
        </p:txBody>
      </p:sp>
      <p:sp>
        <p:nvSpPr>
          <p:cNvPr id="8" name="Zástupný symbol pro zápatí 7"/>
          <p:cNvSpPr>
            <a:spLocks noGrp="1"/>
          </p:cNvSpPr>
          <p:nvPr>
            <p:ph type="ftr" sz="quarter" idx="11"/>
          </p:nvPr>
        </p:nvSpPr>
        <p:spPr/>
        <p:txBody>
          <a:bodyPr/>
          <a:lstStyle/>
          <a:p>
            <a:r>
              <a:rPr lang="cs-CZ" smtClean="0"/>
              <a:t>Moderní škola 2011, CZ.1.07/1.4.00/21.1692</a:t>
            </a:r>
            <a:endParaRPr lang="cs-CZ"/>
          </a:p>
        </p:txBody>
      </p:sp>
      <p:sp>
        <p:nvSpPr>
          <p:cNvPr id="9" name="Zástupný symbol pro číslo snímku 8"/>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737726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CAA721DE-B63D-424F-9709-31800D2FD89E}" type="datetime1">
              <a:rPr lang="cs-CZ" smtClean="0"/>
              <a:pPr/>
              <a:t>10.12.2011</a:t>
            </a:fld>
            <a:endParaRPr lang="cs-CZ"/>
          </a:p>
        </p:txBody>
      </p:sp>
      <p:sp>
        <p:nvSpPr>
          <p:cNvPr id="4" name="Zástupný symbol pro zápatí 3"/>
          <p:cNvSpPr>
            <a:spLocks noGrp="1"/>
          </p:cNvSpPr>
          <p:nvPr>
            <p:ph type="ftr" sz="quarter" idx="11"/>
          </p:nvPr>
        </p:nvSpPr>
        <p:spPr/>
        <p:txBody>
          <a:bodyPr/>
          <a:lstStyle/>
          <a:p>
            <a:r>
              <a:rPr lang="cs-CZ" smtClean="0"/>
              <a:t>Moderní škola 2011, CZ.1.07/1.4.00/21.1692</a:t>
            </a:r>
            <a:endParaRPr lang="cs-CZ"/>
          </a:p>
        </p:txBody>
      </p:sp>
      <p:sp>
        <p:nvSpPr>
          <p:cNvPr id="5" name="Zástupný symbol pro číslo snímku 4"/>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8097144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17E3CCB-FF8D-43C5-936B-B62E57C8E27E}" type="datetime1">
              <a:rPr lang="cs-CZ" smtClean="0"/>
              <a:pPr/>
              <a:t>10.12.2011</a:t>
            </a:fld>
            <a:endParaRPr lang="cs-CZ"/>
          </a:p>
        </p:txBody>
      </p:sp>
      <p:sp>
        <p:nvSpPr>
          <p:cNvPr id="3" name="Zástupný symbol pro zápatí 2"/>
          <p:cNvSpPr>
            <a:spLocks noGrp="1"/>
          </p:cNvSpPr>
          <p:nvPr>
            <p:ph type="ftr" sz="quarter" idx="11"/>
          </p:nvPr>
        </p:nvSpPr>
        <p:spPr/>
        <p:txBody>
          <a:bodyPr/>
          <a:lstStyle/>
          <a:p>
            <a:r>
              <a:rPr lang="cs-CZ" smtClean="0"/>
              <a:t>Moderní škola 2011, CZ.1.07/1.4.00/21.1692</a:t>
            </a:r>
            <a:endParaRPr lang="cs-CZ"/>
          </a:p>
        </p:txBody>
      </p:sp>
      <p:sp>
        <p:nvSpPr>
          <p:cNvPr id="4" name="Zástupný symbol pro číslo snímku 3"/>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3813613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1"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1"/>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1" y="1435101"/>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95A8491-B857-4939-AE32-586340E3F8A2}" type="datetime1">
              <a:rPr lang="cs-CZ" smtClean="0"/>
              <a:pPr/>
              <a:t>10.12.2011</a:t>
            </a:fld>
            <a:endParaRPr lang="cs-CZ"/>
          </a:p>
        </p:txBody>
      </p:sp>
      <p:sp>
        <p:nvSpPr>
          <p:cNvPr id="6" name="Zástupný symbol pro zápatí 5"/>
          <p:cNvSpPr>
            <a:spLocks noGrp="1"/>
          </p:cNvSpPr>
          <p:nvPr>
            <p:ph type="ftr" sz="quarter" idx="11"/>
          </p:nvPr>
        </p:nvSpPr>
        <p:spPr/>
        <p:txBody>
          <a:bodyPr/>
          <a:lstStyle/>
          <a:p>
            <a:r>
              <a:rPr lang="cs-CZ" smtClean="0"/>
              <a:t>Moderní škola 2011, CZ.1.07/1.4.00/21.1692</a:t>
            </a:r>
            <a:endParaRPr lang="cs-CZ"/>
          </a:p>
        </p:txBody>
      </p:sp>
      <p:sp>
        <p:nvSpPr>
          <p:cNvPr id="7" name="Zástupný symbol pro číslo snímku 6"/>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1091215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1"/>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AC4A55C-1095-4C12-BD46-8D0317B20BE1}" type="datetime1">
              <a:rPr lang="cs-CZ" smtClean="0"/>
              <a:pPr/>
              <a:t>10.12.2011</a:t>
            </a:fld>
            <a:endParaRPr lang="cs-CZ"/>
          </a:p>
        </p:txBody>
      </p:sp>
      <p:sp>
        <p:nvSpPr>
          <p:cNvPr id="6" name="Zástupný symbol pro zápatí 5"/>
          <p:cNvSpPr>
            <a:spLocks noGrp="1"/>
          </p:cNvSpPr>
          <p:nvPr>
            <p:ph type="ftr" sz="quarter" idx="11"/>
          </p:nvPr>
        </p:nvSpPr>
        <p:spPr/>
        <p:txBody>
          <a:bodyPr/>
          <a:lstStyle/>
          <a:p>
            <a:r>
              <a:rPr lang="cs-CZ" smtClean="0"/>
              <a:t>Moderní škola 2011, CZ.1.07/1.4.00/21.1692</a:t>
            </a:r>
            <a:endParaRPr lang="cs-CZ"/>
          </a:p>
        </p:txBody>
      </p:sp>
      <p:sp>
        <p:nvSpPr>
          <p:cNvPr id="7" name="Zástupný symbol pro číslo snímku 6"/>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420275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79B9437-C1CD-404D-85B4-1CD557F4F4BB}" type="datetime1">
              <a:rPr lang="cs-CZ" smtClean="0"/>
              <a:pPr/>
              <a:t>10.12.2011</a:t>
            </a:fld>
            <a:endParaRPr lang="cs-CZ"/>
          </a:p>
        </p:txBody>
      </p:sp>
      <p:sp>
        <p:nvSpPr>
          <p:cNvPr id="5" name="Zástupný symbol pro zápatí 4"/>
          <p:cNvSpPr>
            <a:spLocks noGrp="1"/>
          </p:cNvSpPr>
          <p:nvPr>
            <p:ph type="ftr" sz="quarter" idx="11"/>
          </p:nvPr>
        </p:nvSpPr>
        <p:spPr/>
        <p:txBody>
          <a:bodyPr/>
          <a:lstStyle/>
          <a:p>
            <a:r>
              <a:rPr lang="cs-CZ" smtClean="0"/>
              <a:t>Moderní škola 2011, CZ.1.07/1.4.00/21.1692</a:t>
            </a:r>
            <a:endParaRPr lang="cs-CZ"/>
          </a:p>
        </p:txBody>
      </p:sp>
      <p:sp>
        <p:nvSpPr>
          <p:cNvPr id="6" name="Zástupný symbol pro číslo snímku 5"/>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3869312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9"/>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9FED024-12D7-4DD3-A93E-C5A0A9819A7B}" type="datetime1">
              <a:rPr lang="cs-CZ" smtClean="0"/>
              <a:pPr/>
              <a:t>10.12.2011</a:t>
            </a:fld>
            <a:endParaRPr lang="cs-CZ"/>
          </a:p>
        </p:txBody>
      </p:sp>
      <p:sp>
        <p:nvSpPr>
          <p:cNvPr id="5" name="Zástupný symbol pro zápatí 4"/>
          <p:cNvSpPr>
            <a:spLocks noGrp="1"/>
          </p:cNvSpPr>
          <p:nvPr>
            <p:ph type="ftr" sz="quarter" idx="11"/>
          </p:nvPr>
        </p:nvSpPr>
        <p:spPr/>
        <p:txBody>
          <a:bodyPr/>
          <a:lstStyle/>
          <a:p>
            <a:r>
              <a:rPr lang="cs-CZ" smtClean="0"/>
              <a:t>Moderní škola 2011, CZ.1.07/1.4.00/21.1692</a:t>
            </a:r>
            <a:endParaRPr lang="cs-CZ"/>
          </a:p>
        </p:txBody>
      </p:sp>
      <p:sp>
        <p:nvSpPr>
          <p:cNvPr id="6" name="Zástupný symbol pro číslo snímku 5"/>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2174107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1"/>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FC85A4-36C9-4F58-8F27-EF9B43F845A2}" type="datetime1">
              <a:rPr lang="cs-CZ" smtClean="0"/>
              <a:pPr/>
              <a:t>10.12.2011</a:t>
            </a:fld>
            <a:endParaRPr lang="cs-CZ"/>
          </a:p>
        </p:txBody>
      </p:sp>
      <p:sp>
        <p:nvSpPr>
          <p:cNvPr id="5" name="Zástupný symbol pro zápatí 4"/>
          <p:cNvSpPr>
            <a:spLocks noGrp="1"/>
          </p:cNvSpPr>
          <p:nvPr>
            <p:ph type="ftr" sz="quarter" idx="3"/>
          </p:nvPr>
        </p:nvSpPr>
        <p:spPr>
          <a:xfrm>
            <a:off x="3124200" y="6356351"/>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cs-CZ" smtClean="0"/>
              <a:t>Moderní škola 2011, CZ.1.07/1.4.00/21.1692</a:t>
            </a:r>
            <a:endParaRPr lang="cs-CZ"/>
          </a:p>
        </p:txBody>
      </p:sp>
      <p:sp>
        <p:nvSpPr>
          <p:cNvPr id="6" name="Zástupný symbol pro číslo snímku 5"/>
          <p:cNvSpPr>
            <a:spLocks noGrp="1"/>
          </p:cNvSpPr>
          <p:nvPr>
            <p:ph type="sldNum" sz="quarter" idx="4"/>
          </p:nvPr>
        </p:nvSpPr>
        <p:spPr>
          <a:xfrm>
            <a:off x="6553200" y="6356351"/>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44A175-1D81-4A93-9209-32201DB1E48D}" type="slidenum">
              <a:rPr lang="cs-CZ" smtClean="0"/>
              <a:pPr/>
              <a:t>‹#›</a:t>
            </a:fld>
            <a:endParaRPr lang="cs-CZ"/>
          </a:p>
        </p:txBody>
      </p:sp>
    </p:spTree>
    <p:extLst>
      <p:ext uri="{BB962C8B-B14F-4D97-AF65-F5344CB8AC3E}">
        <p14:creationId xmlns:p14="http://schemas.microsoft.com/office/powerpoint/2010/main" val="160223618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office.microsoft.com/"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0" y="1700808"/>
            <a:ext cx="9144000" cy="4320480"/>
          </a:xfrm>
        </p:spPr>
        <p:txBody>
          <a:bodyPr>
            <a:normAutofit lnSpcReduction="10000"/>
          </a:bodyPr>
          <a:lstStyle/>
          <a:p>
            <a:endParaRPr lang="cs-CZ" sz="1500" dirty="0" smtClean="0">
              <a:solidFill>
                <a:schemeClr val="tx1"/>
              </a:solidFill>
              <a:latin typeface="Tahoma" pitchFamily="34" charset="0"/>
              <a:ea typeface="Tahoma" pitchFamily="34" charset="0"/>
              <a:cs typeface="Tahoma" pitchFamily="34" charset="0"/>
            </a:endParaRPr>
          </a:p>
          <a:p>
            <a:r>
              <a:rPr lang="cs-CZ" sz="1500" dirty="0" smtClean="0">
                <a:solidFill>
                  <a:schemeClr val="tx1"/>
                </a:solidFill>
                <a:latin typeface="Tahoma" pitchFamily="34" charset="0"/>
                <a:ea typeface="Tahoma" pitchFamily="34" charset="0"/>
                <a:cs typeface="Tahoma" pitchFamily="34" charset="0"/>
              </a:rPr>
              <a:t>Jazyk a jazyková komunikace</a:t>
            </a:r>
          </a:p>
          <a:p>
            <a:endParaRPr lang="cs-CZ" sz="1500" dirty="0" smtClean="0">
              <a:solidFill>
                <a:schemeClr val="tx1"/>
              </a:solidFill>
              <a:latin typeface="Tahoma" pitchFamily="34" charset="0"/>
              <a:ea typeface="Tahoma" pitchFamily="34" charset="0"/>
              <a:cs typeface="Tahoma" pitchFamily="34" charset="0"/>
            </a:endParaRPr>
          </a:p>
          <a:p>
            <a:r>
              <a:rPr lang="cs-CZ" sz="1500" dirty="0" smtClean="0">
                <a:solidFill>
                  <a:schemeClr val="tx1"/>
                </a:solidFill>
                <a:latin typeface="Tahoma" pitchFamily="34" charset="0"/>
                <a:ea typeface="Tahoma" pitchFamily="34" charset="0"/>
                <a:cs typeface="Tahoma" pitchFamily="34" charset="0"/>
              </a:rPr>
              <a:t>Cizí jazyk</a:t>
            </a:r>
            <a:endParaRPr lang="cs-CZ" sz="1500" dirty="0">
              <a:solidFill>
                <a:schemeClr val="tx1"/>
              </a:solidFill>
              <a:latin typeface="Tahoma" pitchFamily="34" charset="0"/>
              <a:ea typeface="Tahoma" pitchFamily="34" charset="0"/>
              <a:cs typeface="Tahoma" pitchFamily="34" charset="0"/>
            </a:endParaRPr>
          </a:p>
          <a:p>
            <a:endParaRPr lang="cs-CZ" sz="1500" dirty="0">
              <a:solidFill>
                <a:schemeClr val="tx1"/>
              </a:solidFill>
              <a:latin typeface="Tahoma" pitchFamily="34" charset="0"/>
              <a:ea typeface="Tahoma" pitchFamily="34" charset="0"/>
              <a:cs typeface="Tahoma" pitchFamily="34" charset="0"/>
            </a:endParaRPr>
          </a:p>
          <a:p>
            <a:r>
              <a:rPr lang="cs-CZ" sz="1500" dirty="0" smtClean="0">
                <a:solidFill>
                  <a:schemeClr val="tx1"/>
                </a:solidFill>
                <a:latin typeface="Tahoma" pitchFamily="34" charset="0"/>
                <a:ea typeface="Tahoma" pitchFamily="34" charset="0"/>
                <a:cs typeface="Tahoma" pitchFamily="34" charset="0"/>
              </a:rPr>
              <a:t>Komunikace</a:t>
            </a:r>
          </a:p>
          <a:p>
            <a:endParaRPr lang="cs-CZ" sz="1500" dirty="0">
              <a:solidFill>
                <a:schemeClr val="tx1"/>
              </a:solidFill>
              <a:latin typeface="Tahoma" pitchFamily="34" charset="0"/>
              <a:ea typeface="Tahoma" pitchFamily="34" charset="0"/>
              <a:cs typeface="Tahoma" pitchFamily="34" charset="0"/>
            </a:endParaRPr>
          </a:p>
          <a:p>
            <a:r>
              <a:rPr lang="cs-CZ" sz="1500" dirty="0" smtClean="0">
                <a:solidFill>
                  <a:schemeClr val="tx1"/>
                </a:solidFill>
                <a:latin typeface="Tahoma" pitchFamily="34" charset="0"/>
                <a:ea typeface="Tahoma" pitchFamily="34" charset="0"/>
                <a:cs typeface="Tahoma" pitchFamily="34" charset="0"/>
              </a:rPr>
              <a:t>Rekonstrukce textu 2</a:t>
            </a:r>
          </a:p>
          <a:p>
            <a:endParaRPr lang="cs-CZ" sz="1500" dirty="0">
              <a:solidFill>
                <a:schemeClr val="tx1"/>
              </a:solidFill>
              <a:latin typeface="Tahoma" pitchFamily="34" charset="0"/>
              <a:ea typeface="Tahoma" pitchFamily="34" charset="0"/>
              <a:cs typeface="Tahoma" pitchFamily="34" charset="0"/>
            </a:endParaRPr>
          </a:p>
          <a:p>
            <a:r>
              <a:rPr lang="cs-CZ" sz="1500" dirty="0" smtClean="0">
                <a:solidFill>
                  <a:schemeClr val="tx1"/>
                </a:solidFill>
                <a:latin typeface="Tahoma" pitchFamily="34" charset="0"/>
                <a:ea typeface="Tahoma" pitchFamily="34" charset="0"/>
                <a:cs typeface="Tahoma" pitchFamily="34" charset="0"/>
              </a:rPr>
              <a:t>VY_22_INOVACE_33</a:t>
            </a:r>
          </a:p>
          <a:p>
            <a:endParaRPr lang="cs-CZ" sz="1500" dirty="0" smtClean="0">
              <a:solidFill>
                <a:schemeClr val="tx1"/>
              </a:solidFill>
              <a:latin typeface="Tahoma" pitchFamily="34" charset="0"/>
              <a:ea typeface="Tahoma" pitchFamily="34" charset="0"/>
              <a:cs typeface="Tahoma" pitchFamily="34" charset="0"/>
            </a:endParaRPr>
          </a:p>
          <a:p>
            <a:r>
              <a:rPr lang="cs-CZ" sz="1500" dirty="0" smtClean="0">
                <a:solidFill>
                  <a:schemeClr val="tx1"/>
                </a:solidFill>
                <a:latin typeface="Tahoma" pitchFamily="34" charset="0"/>
                <a:ea typeface="Tahoma" pitchFamily="34" charset="0"/>
                <a:cs typeface="Tahoma" pitchFamily="34" charset="0"/>
              </a:rPr>
              <a:t>Sada 2</a:t>
            </a:r>
          </a:p>
          <a:p>
            <a:endParaRPr lang="cs-CZ" sz="1500" dirty="0" smtClean="0">
              <a:solidFill>
                <a:schemeClr val="tx1"/>
              </a:solidFill>
              <a:latin typeface="Tahoma" pitchFamily="34" charset="0"/>
              <a:ea typeface="Tahoma" pitchFamily="34" charset="0"/>
              <a:cs typeface="Tahoma" pitchFamily="34" charset="0"/>
            </a:endParaRPr>
          </a:p>
          <a:p>
            <a:r>
              <a:rPr lang="cs-CZ" sz="1500" dirty="0" smtClean="0">
                <a:solidFill>
                  <a:schemeClr val="tx1"/>
                </a:solidFill>
                <a:latin typeface="Tahoma" pitchFamily="34" charset="0"/>
                <a:ea typeface="Tahoma" pitchFamily="34" charset="0"/>
                <a:cs typeface="Tahoma" pitchFamily="34" charset="0"/>
              </a:rPr>
              <a:t>Základní škola T. G. Masaryka, Český Krumlov, T. G. Masaryka 213</a:t>
            </a:r>
          </a:p>
          <a:p>
            <a:endParaRPr lang="cs-CZ" sz="1500" dirty="0" smtClean="0">
              <a:solidFill>
                <a:schemeClr val="tx1"/>
              </a:solidFill>
              <a:latin typeface="Tahoma" pitchFamily="34" charset="0"/>
              <a:ea typeface="Tahoma" pitchFamily="34" charset="0"/>
              <a:cs typeface="Tahoma" pitchFamily="34" charset="0"/>
            </a:endParaRPr>
          </a:p>
          <a:p>
            <a:r>
              <a:rPr lang="cs-CZ" sz="1500" dirty="0" smtClean="0">
                <a:solidFill>
                  <a:schemeClr val="tx1"/>
                </a:solidFill>
                <a:latin typeface="Tahoma" pitchFamily="34" charset="0"/>
                <a:ea typeface="Tahoma" pitchFamily="34" charset="0"/>
                <a:cs typeface="Tahoma" pitchFamily="34" charset="0"/>
              </a:rPr>
              <a:t>Vypracoval: Vanda Steinová, 08 - 2011</a:t>
            </a:r>
          </a:p>
          <a:p>
            <a:endParaRPr lang="cs-CZ" dirty="0" smtClean="0"/>
          </a:p>
          <a:p>
            <a:endParaRPr lang="cs-CZ" dirty="0"/>
          </a:p>
        </p:txBody>
      </p:sp>
      <p:pic>
        <p:nvPicPr>
          <p:cNvPr id="3075" name="Picture 3" descr="F:\Šablony 2010\TVORBA MATERIÁLŮ\vzorové hodiny\opvk_hor_zakladni_logolink_bar_cz.jpg"/>
          <p:cNvPicPr>
            <a:picLocks noChangeAspect="1" noChangeArrowheads="1"/>
          </p:cNvPicPr>
          <p:nvPr/>
        </p:nvPicPr>
        <p:blipFill>
          <a:blip r:embed="rId3" cstate="print"/>
          <a:srcRect/>
          <a:stretch>
            <a:fillRect/>
          </a:stretch>
        </p:blipFill>
        <p:spPr bwMode="auto">
          <a:xfrm>
            <a:off x="1868488" y="332656"/>
            <a:ext cx="5407025" cy="1046163"/>
          </a:xfrm>
          <a:prstGeom prst="rect">
            <a:avLst/>
          </a:prstGeom>
          <a:noFill/>
        </p:spPr>
      </p:pic>
      <p:sp>
        <p:nvSpPr>
          <p:cNvPr id="2" name="Zástupný symbol pro zápatí 1"/>
          <p:cNvSpPr>
            <a:spLocks noGrp="1"/>
          </p:cNvSpPr>
          <p:nvPr>
            <p:ph type="ftr" sz="quarter" idx="11"/>
          </p:nvPr>
        </p:nvSpPr>
        <p:spPr/>
        <p:txBody>
          <a:bodyPr/>
          <a:lstStyle/>
          <a:p>
            <a:r>
              <a:rPr lang="cs-CZ" smtClean="0"/>
              <a:t>Moderní škola 2011, CZ.1.07/1.4.00/21.1692</a:t>
            </a:r>
            <a:endParaRPr lang="cs-CZ"/>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1000" dirty="0" smtClean="0"/>
              <a:t/>
            </a:r>
            <a:br>
              <a:rPr lang="cs-CZ" sz="1000" dirty="0" smtClean="0"/>
            </a:br>
            <a:endParaRPr lang="cs-CZ" sz="1000" dirty="0"/>
          </a:p>
        </p:txBody>
      </p:sp>
      <p:sp>
        <p:nvSpPr>
          <p:cNvPr id="4" name="TextovéPole 3"/>
          <p:cNvSpPr txBox="1"/>
          <p:nvPr/>
        </p:nvSpPr>
        <p:spPr>
          <a:xfrm>
            <a:off x="683568" y="548681"/>
            <a:ext cx="7848872" cy="1708160"/>
          </a:xfrm>
          <a:prstGeom prst="rect">
            <a:avLst/>
          </a:prstGeom>
          <a:noFill/>
        </p:spPr>
        <p:txBody>
          <a:bodyPr wrap="square" rtlCol="0">
            <a:spAutoFit/>
          </a:bodyPr>
          <a:lstStyle/>
          <a:p>
            <a:r>
              <a:rPr lang="cs-CZ" sz="1500" dirty="0" smtClean="0">
                <a:latin typeface="Tahoma" pitchFamily="34" charset="0"/>
                <a:ea typeface="Tahoma" pitchFamily="34" charset="0"/>
                <a:cs typeface="Tahoma" pitchFamily="34" charset="0"/>
              </a:rPr>
              <a:t>Anotace: </a:t>
            </a:r>
          </a:p>
          <a:p>
            <a:r>
              <a:rPr lang="cs-CZ" sz="1500" dirty="0" smtClean="0">
                <a:latin typeface="Tahoma" pitchFamily="34" charset="0"/>
                <a:ea typeface="Tahoma" pitchFamily="34" charset="0"/>
                <a:cs typeface="Tahoma" pitchFamily="34" charset="0"/>
              </a:rPr>
              <a:t>Předmět: Anglický jazyk</a:t>
            </a:r>
          </a:p>
          <a:p>
            <a:r>
              <a:rPr lang="cs-CZ" sz="1500" dirty="0" smtClean="0">
                <a:latin typeface="Tahoma" pitchFamily="34" charset="0"/>
                <a:ea typeface="Tahoma" pitchFamily="34" charset="0"/>
                <a:cs typeface="Tahoma" pitchFamily="34" charset="0"/>
              </a:rPr>
              <a:t>Ročník: 8.</a:t>
            </a:r>
          </a:p>
          <a:p>
            <a:r>
              <a:rPr lang="cs-CZ" sz="1500" dirty="0" smtClean="0">
                <a:latin typeface="Tahoma" pitchFamily="34" charset="0"/>
                <a:ea typeface="Tahoma" pitchFamily="34" charset="0"/>
                <a:cs typeface="Tahoma" pitchFamily="34" charset="0"/>
              </a:rPr>
              <a:t>Využití materiálu: rekonstrukce textu, schopnost porozumění, zapamatování, využití  synonym při rekonstrukci textu</a:t>
            </a:r>
          </a:p>
          <a:p>
            <a:r>
              <a:rPr lang="cs-CZ" sz="1500" dirty="0" smtClean="0">
                <a:latin typeface="Tahoma" pitchFamily="34" charset="0"/>
                <a:ea typeface="Tahoma" pitchFamily="34" charset="0"/>
                <a:cs typeface="Tahoma" pitchFamily="34" charset="0"/>
              </a:rPr>
              <a:t>Forma výuky: prezentace v programu </a:t>
            </a:r>
            <a:r>
              <a:rPr lang="en-GB" sz="1500" dirty="0" smtClean="0">
                <a:latin typeface="Tahoma" pitchFamily="34" charset="0"/>
                <a:ea typeface="Tahoma" pitchFamily="34" charset="0"/>
                <a:cs typeface="Tahoma" pitchFamily="34" charset="0"/>
              </a:rPr>
              <a:t>Power</a:t>
            </a:r>
            <a:r>
              <a:rPr lang="cs-CZ" sz="1500" smtClean="0">
                <a:latin typeface="Tahoma" pitchFamily="34" charset="0"/>
                <a:ea typeface="Tahoma" pitchFamily="34" charset="0"/>
                <a:cs typeface="Tahoma" pitchFamily="34" charset="0"/>
              </a:rPr>
              <a:t>P</a:t>
            </a:r>
            <a:r>
              <a:rPr lang="en-GB" sz="1500" smtClean="0">
                <a:latin typeface="Tahoma" pitchFamily="34" charset="0"/>
                <a:ea typeface="Tahoma" pitchFamily="34" charset="0"/>
                <a:cs typeface="Tahoma" pitchFamily="34" charset="0"/>
              </a:rPr>
              <a:t>oint</a:t>
            </a:r>
            <a:r>
              <a:rPr lang="cs-CZ" sz="1500" dirty="0" smtClean="0">
                <a:latin typeface="Tahoma" pitchFamily="34" charset="0"/>
                <a:ea typeface="Tahoma" pitchFamily="34" charset="0"/>
                <a:cs typeface="Tahoma" pitchFamily="34" charset="0"/>
              </a:rPr>
              <a:t>, práce s textem </a:t>
            </a:r>
          </a:p>
          <a:p>
            <a:r>
              <a:rPr lang="cs-CZ" sz="1500" dirty="0" smtClean="0">
                <a:latin typeface="Tahoma" pitchFamily="34" charset="0"/>
                <a:ea typeface="Tahoma" pitchFamily="34" charset="0"/>
                <a:cs typeface="Tahoma" pitchFamily="34" charset="0"/>
              </a:rPr>
              <a:t>Pomůcky: počítač, dataprojektor</a:t>
            </a:r>
            <a:endParaRPr lang="cs-CZ" sz="1500" dirty="0">
              <a:latin typeface="Tahoma" pitchFamily="34" charset="0"/>
              <a:ea typeface="Tahoma" pitchFamily="34" charset="0"/>
              <a:cs typeface="Tahoma" pitchFamily="34" charset="0"/>
            </a:endParaRPr>
          </a:p>
        </p:txBody>
      </p:sp>
      <p:pic>
        <p:nvPicPr>
          <p:cNvPr id="9" name="Picture 4"/>
          <p:cNvPicPr>
            <a:picLocks noChangeAspect="1" noChangeArrowheads="1"/>
          </p:cNvPicPr>
          <p:nvPr/>
        </p:nvPicPr>
        <p:blipFill>
          <a:blip r:embed="rId3" cstate="print"/>
          <a:srcRect/>
          <a:stretch>
            <a:fillRect/>
          </a:stretch>
        </p:blipFill>
        <p:spPr bwMode="auto">
          <a:xfrm>
            <a:off x="323529" y="6381329"/>
            <a:ext cx="530225" cy="274637"/>
          </a:xfrm>
          <a:prstGeom prst="rect">
            <a:avLst/>
          </a:prstGeom>
          <a:noFill/>
          <a:ln w="9525">
            <a:noFill/>
            <a:miter lim="800000"/>
            <a:headEnd/>
            <a:tailEnd/>
          </a:ln>
          <a:effectLst/>
        </p:spPr>
      </p:pic>
      <p:sp>
        <p:nvSpPr>
          <p:cNvPr id="3" name="Zástupný symbol pro zápatí 2"/>
          <p:cNvSpPr>
            <a:spLocks noGrp="1"/>
          </p:cNvSpPr>
          <p:nvPr>
            <p:ph type="ftr" sz="quarter" idx="11"/>
          </p:nvPr>
        </p:nvSpPr>
        <p:spPr/>
        <p:txBody>
          <a:bodyPr/>
          <a:lstStyle/>
          <a:p>
            <a:r>
              <a:rPr lang="cs-CZ" smtClean="0"/>
              <a:t>Moderní škola 2011, CZ.1.07/1.4.00/21.1692</a:t>
            </a:r>
            <a:endParaRPr lang="cs-CZ"/>
          </a:p>
        </p:txBody>
      </p:sp>
    </p:spTree>
    <p:extLst>
      <p:ext uri="{BB962C8B-B14F-4D97-AF65-F5344CB8AC3E}">
        <p14:creationId xmlns:p14="http://schemas.microsoft.com/office/powerpoint/2010/main" val="6589424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en-GB" sz="2800" dirty="0" smtClean="0">
                <a:solidFill>
                  <a:srgbClr val="00B050"/>
                </a:solidFill>
                <a:latin typeface="Tahoma" pitchFamily="34" charset="0"/>
                <a:ea typeface="Tahoma" pitchFamily="34" charset="0"/>
                <a:cs typeface="Tahoma" pitchFamily="34" charset="0"/>
              </a:rPr>
              <a:t>Read the text and try to remember as much as possible</a:t>
            </a:r>
            <a:endParaRPr lang="en-GB" sz="2800" dirty="0">
              <a:solidFill>
                <a:srgbClr val="00B050"/>
              </a:solidFill>
              <a:latin typeface="Tahoma" pitchFamily="34" charset="0"/>
              <a:ea typeface="Tahoma" pitchFamily="34" charset="0"/>
              <a:cs typeface="Tahoma" pitchFamily="34" charset="0"/>
            </a:endParaRPr>
          </a:p>
        </p:txBody>
      </p:sp>
      <p:sp>
        <p:nvSpPr>
          <p:cNvPr id="3" name="Zástupný symbol pro obsah 2"/>
          <p:cNvSpPr>
            <a:spLocks noGrp="1"/>
          </p:cNvSpPr>
          <p:nvPr>
            <p:ph idx="1"/>
          </p:nvPr>
        </p:nvSpPr>
        <p:spPr/>
        <p:txBody>
          <a:bodyPr/>
          <a:lstStyle/>
          <a:p>
            <a:pPr algn="just">
              <a:buNone/>
            </a:pPr>
            <a:r>
              <a:rPr lang="cs-CZ" dirty="0" smtClean="0"/>
              <a:t>    </a:t>
            </a:r>
          </a:p>
          <a:p>
            <a:pPr algn="just">
              <a:buNone/>
            </a:pPr>
            <a:endParaRPr lang="cs-CZ" sz="2800" dirty="0" smtClean="0">
              <a:latin typeface="Tahoma" pitchFamily="34" charset="0"/>
              <a:ea typeface="Tahoma" pitchFamily="34" charset="0"/>
              <a:cs typeface="Tahoma" pitchFamily="34" charset="0"/>
            </a:endParaRPr>
          </a:p>
          <a:p>
            <a:pPr algn="just">
              <a:buNone/>
            </a:pPr>
            <a:r>
              <a:rPr lang="cs-CZ" sz="2800" dirty="0" smtClean="0">
                <a:latin typeface="Tahoma" pitchFamily="34" charset="0"/>
                <a:ea typeface="Tahoma" pitchFamily="34" charset="0"/>
                <a:cs typeface="Tahoma" pitchFamily="34" charset="0"/>
              </a:rPr>
              <a:t>   </a:t>
            </a:r>
            <a:r>
              <a:rPr lang="en-GB" sz="2800" dirty="0" smtClean="0">
                <a:latin typeface="Tahoma" pitchFamily="34" charset="0"/>
                <a:ea typeface="Tahoma" pitchFamily="34" charset="0"/>
                <a:cs typeface="Tahoma" pitchFamily="34" charset="0"/>
              </a:rPr>
              <a:t>Giraffes are the tallest animals on earth</a:t>
            </a:r>
            <a:r>
              <a:rPr lang="cs-CZ" sz="2800" dirty="0" smtClean="0">
                <a:latin typeface="Tahoma" pitchFamily="34" charset="0"/>
                <a:ea typeface="Tahoma" pitchFamily="34" charset="0"/>
                <a:cs typeface="Tahoma" pitchFamily="34" charset="0"/>
              </a:rPr>
              <a:t>. T</a:t>
            </a:r>
            <a:r>
              <a:rPr lang="en-GB" sz="2800" dirty="0" smtClean="0">
                <a:latin typeface="Tahoma" pitchFamily="34" charset="0"/>
                <a:ea typeface="Tahoma" pitchFamily="34" charset="0"/>
                <a:cs typeface="Tahoma" pitchFamily="34" charset="0"/>
              </a:rPr>
              <a:t>hey are also very heavy. They weight about 1000 kilos. They always sleep standing up. If they lie down it would be very hard for them to get back up again.</a:t>
            </a:r>
            <a:endParaRPr lang="en-GB" sz="2800" dirty="0">
              <a:latin typeface="Tahoma" pitchFamily="34" charset="0"/>
              <a:ea typeface="Tahoma" pitchFamily="34" charset="0"/>
              <a:cs typeface="Tahoma" pitchFamily="34" charset="0"/>
            </a:endParaRPr>
          </a:p>
        </p:txBody>
      </p:sp>
      <p:sp>
        <p:nvSpPr>
          <p:cNvPr id="4" name="Zástupný symbol pro zápatí 3"/>
          <p:cNvSpPr>
            <a:spLocks noGrp="1"/>
          </p:cNvSpPr>
          <p:nvPr>
            <p:ph type="ftr" sz="quarter" idx="11"/>
          </p:nvPr>
        </p:nvSpPr>
        <p:spPr/>
        <p:txBody>
          <a:bodyPr/>
          <a:lstStyle/>
          <a:p>
            <a:r>
              <a:rPr lang="cs-CZ" smtClean="0"/>
              <a:t>Moderní škola 2011, CZ.1.07/1.4.00/21.1692</a:t>
            </a:r>
            <a:endParaRPr lang="cs-CZ"/>
          </a:p>
        </p:txBody>
      </p:sp>
      <p:pic>
        <p:nvPicPr>
          <p:cNvPr id="5" name="Picture 4"/>
          <p:cNvPicPr>
            <a:picLocks noChangeAspect="1" noChangeArrowheads="1"/>
          </p:cNvPicPr>
          <p:nvPr/>
        </p:nvPicPr>
        <p:blipFill>
          <a:blip r:embed="rId3" cstate="print"/>
          <a:srcRect/>
          <a:stretch>
            <a:fillRect/>
          </a:stretch>
        </p:blipFill>
        <p:spPr bwMode="auto">
          <a:xfrm>
            <a:off x="323529" y="6381329"/>
            <a:ext cx="530225" cy="274637"/>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363272" cy="1143000"/>
          </a:xfrm>
        </p:spPr>
        <p:txBody>
          <a:bodyPr>
            <a:normAutofit/>
          </a:bodyPr>
          <a:lstStyle/>
          <a:p>
            <a:r>
              <a:rPr lang="en-GB" sz="2800" dirty="0" smtClean="0">
                <a:solidFill>
                  <a:srgbClr val="00B050"/>
                </a:solidFill>
                <a:latin typeface="Tahoma" pitchFamily="34" charset="0"/>
                <a:ea typeface="Tahoma" pitchFamily="34" charset="0"/>
                <a:cs typeface="Tahoma" pitchFamily="34" charset="0"/>
              </a:rPr>
              <a:t>Try to rewrite the text</a:t>
            </a:r>
            <a:r>
              <a:rPr lang="cs-CZ" sz="2800" dirty="0" smtClean="0">
                <a:solidFill>
                  <a:srgbClr val="00B050"/>
                </a:solidFill>
                <a:latin typeface="Tahoma" pitchFamily="34" charset="0"/>
                <a:ea typeface="Tahoma" pitchFamily="34" charset="0"/>
                <a:cs typeface="Tahoma" pitchFamily="34" charset="0"/>
              </a:rPr>
              <a:t>. T</a:t>
            </a:r>
            <a:r>
              <a:rPr lang="en-GB" sz="2800" dirty="0" smtClean="0">
                <a:solidFill>
                  <a:srgbClr val="00B050"/>
                </a:solidFill>
                <a:latin typeface="Tahoma" pitchFamily="34" charset="0"/>
                <a:ea typeface="Tahoma" pitchFamily="34" charset="0"/>
                <a:cs typeface="Tahoma" pitchFamily="34" charset="0"/>
              </a:rPr>
              <a:t>he key words will help you</a:t>
            </a:r>
            <a:r>
              <a:rPr lang="cs-CZ" sz="2800" dirty="0" smtClean="0">
                <a:solidFill>
                  <a:srgbClr val="00B050"/>
                </a:solidFill>
                <a:latin typeface="Tahoma" pitchFamily="34" charset="0"/>
                <a:ea typeface="Tahoma" pitchFamily="34" charset="0"/>
                <a:cs typeface="Tahoma" pitchFamily="34" charset="0"/>
              </a:rPr>
              <a:t>.</a:t>
            </a:r>
            <a:endParaRPr lang="en-GB" sz="2800" dirty="0">
              <a:solidFill>
                <a:srgbClr val="00B050"/>
              </a:solidFill>
              <a:latin typeface="Tahoma" pitchFamily="34" charset="0"/>
              <a:ea typeface="Tahoma" pitchFamily="34" charset="0"/>
              <a:cs typeface="Tahoma" pitchFamily="34" charset="0"/>
            </a:endParaRPr>
          </a:p>
        </p:txBody>
      </p:sp>
      <p:sp>
        <p:nvSpPr>
          <p:cNvPr id="3" name="Zástupný symbol pro obsah 2"/>
          <p:cNvSpPr>
            <a:spLocks noGrp="1"/>
          </p:cNvSpPr>
          <p:nvPr>
            <p:ph idx="1"/>
          </p:nvPr>
        </p:nvSpPr>
        <p:spPr>
          <a:xfrm>
            <a:off x="395536" y="1628800"/>
            <a:ext cx="8229600" cy="4525963"/>
          </a:xfrm>
        </p:spPr>
        <p:txBody>
          <a:bodyPr>
            <a:normAutofit/>
          </a:bodyPr>
          <a:lstStyle/>
          <a:p>
            <a:pPr>
              <a:buNone/>
            </a:pPr>
            <a:r>
              <a:rPr lang="en-GB" sz="2800" dirty="0" smtClean="0">
                <a:latin typeface="Tahoma" pitchFamily="34" charset="0"/>
                <a:ea typeface="Tahoma" pitchFamily="34" charset="0"/>
                <a:cs typeface="Tahoma" pitchFamily="34" charset="0"/>
              </a:rPr>
              <a:t>tallest– and also</a:t>
            </a:r>
          </a:p>
          <a:p>
            <a:pPr>
              <a:buNone/>
            </a:pPr>
            <a:r>
              <a:rPr lang="en-GB" sz="2800" dirty="0" smtClean="0">
                <a:latin typeface="Tahoma" pitchFamily="34" charset="0"/>
                <a:ea typeface="Tahoma" pitchFamily="34" charset="0"/>
                <a:cs typeface="Tahoma" pitchFamily="34" charset="0"/>
              </a:rPr>
              <a:t>weight</a:t>
            </a:r>
          </a:p>
          <a:p>
            <a:pPr>
              <a:buNone/>
            </a:pPr>
            <a:r>
              <a:rPr lang="en-GB" sz="2800" dirty="0" smtClean="0">
                <a:latin typeface="Tahoma" pitchFamily="34" charset="0"/>
                <a:ea typeface="Tahoma" pitchFamily="34" charset="0"/>
                <a:cs typeface="Tahoma" pitchFamily="34" charset="0"/>
              </a:rPr>
              <a:t>sleep</a:t>
            </a:r>
          </a:p>
          <a:p>
            <a:pPr>
              <a:buNone/>
            </a:pPr>
            <a:r>
              <a:rPr lang="en-GB" sz="2800" dirty="0" smtClean="0">
                <a:latin typeface="Tahoma" pitchFamily="34" charset="0"/>
                <a:ea typeface="Tahoma" pitchFamily="34" charset="0"/>
                <a:cs typeface="Tahoma" pitchFamily="34" charset="0"/>
              </a:rPr>
              <a:t>If – lie down – would – get back up</a:t>
            </a:r>
            <a:endParaRPr lang="en-GB" sz="2800" dirty="0">
              <a:latin typeface="Tahoma" pitchFamily="34" charset="0"/>
              <a:ea typeface="Tahoma" pitchFamily="34" charset="0"/>
              <a:cs typeface="Tahoma" pitchFamily="34" charset="0"/>
            </a:endParaRPr>
          </a:p>
        </p:txBody>
      </p:sp>
      <p:sp>
        <p:nvSpPr>
          <p:cNvPr id="4" name="Zástupný symbol pro zápatí 3"/>
          <p:cNvSpPr>
            <a:spLocks noGrp="1"/>
          </p:cNvSpPr>
          <p:nvPr>
            <p:ph type="ftr" sz="quarter" idx="11"/>
          </p:nvPr>
        </p:nvSpPr>
        <p:spPr/>
        <p:txBody>
          <a:bodyPr/>
          <a:lstStyle/>
          <a:p>
            <a:r>
              <a:rPr lang="cs-CZ" smtClean="0"/>
              <a:t>Moderní škola 2011, CZ.1.07/1.4.00/21.1692</a:t>
            </a:r>
            <a:endParaRPr lang="cs-CZ"/>
          </a:p>
        </p:txBody>
      </p:sp>
      <p:pic>
        <p:nvPicPr>
          <p:cNvPr id="5" name="Picture 4"/>
          <p:cNvPicPr>
            <a:picLocks noChangeAspect="1" noChangeArrowheads="1"/>
          </p:cNvPicPr>
          <p:nvPr/>
        </p:nvPicPr>
        <p:blipFill>
          <a:blip r:embed="rId3" cstate="print"/>
          <a:srcRect/>
          <a:stretch>
            <a:fillRect/>
          </a:stretch>
        </p:blipFill>
        <p:spPr bwMode="auto">
          <a:xfrm>
            <a:off x="323529" y="6381329"/>
            <a:ext cx="530225" cy="274637"/>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764704"/>
            <a:ext cx="8229600" cy="1143000"/>
          </a:xfrm>
        </p:spPr>
        <p:txBody>
          <a:bodyPr>
            <a:normAutofit/>
          </a:bodyPr>
          <a:lstStyle/>
          <a:p>
            <a:r>
              <a:rPr lang="en-GB" sz="2800" dirty="0" smtClean="0">
                <a:solidFill>
                  <a:srgbClr val="00B050"/>
                </a:solidFill>
                <a:latin typeface="Tahoma" pitchFamily="34" charset="0"/>
                <a:ea typeface="Tahoma" pitchFamily="34" charset="0"/>
                <a:cs typeface="Tahoma" pitchFamily="34" charset="0"/>
              </a:rPr>
              <a:t>Translate the text</a:t>
            </a:r>
            <a:endParaRPr lang="en-GB" sz="2800" dirty="0">
              <a:solidFill>
                <a:srgbClr val="00B050"/>
              </a:solidFill>
              <a:latin typeface="Tahoma" pitchFamily="34" charset="0"/>
              <a:ea typeface="Tahoma" pitchFamily="34" charset="0"/>
              <a:cs typeface="Tahoma" pitchFamily="34" charset="0"/>
            </a:endParaRPr>
          </a:p>
        </p:txBody>
      </p:sp>
      <p:sp>
        <p:nvSpPr>
          <p:cNvPr id="3" name="Zástupný symbol pro obsah 2"/>
          <p:cNvSpPr>
            <a:spLocks noGrp="1"/>
          </p:cNvSpPr>
          <p:nvPr>
            <p:ph idx="1"/>
          </p:nvPr>
        </p:nvSpPr>
        <p:spPr/>
        <p:txBody>
          <a:bodyPr>
            <a:normAutofit lnSpcReduction="10000"/>
          </a:bodyPr>
          <a:lstStyle/>
          <a:p>
            <a:pPr algn="just">
              <a:buNone/>
            </a:pPr>
            <a:r>
              <a:rPr lang="cs-CZ" dirty="0" smtClean="0"/>
              <a:t>    </a:t>
            </a:r>
          </a:p>
          <a:p>
            <a:pPr algn="just">
              <a:buNone/>
            </a:pPr>
            <a:endParaRPr lang="cs-CZ" sz="2800" dirty="0" smtClean="0">
              <a:latin typeface="Tahoma" pitchFamily="34" charset="0"/>
              <a:ea typeface="Tahoma" pitchFamily="34" charset="0"/>
              <a:cs typeface="Tahoma" pitchFamily="34" charset="0"/>
            </a:endParaRPr>
          </a:p>
          <a:p>
            <a:pPr algn="just">
              <a:buNone/>
            </a:pPr>
            <a:r>
              <a:rPr lang="en-GB" sz="2800" dirty="0" smtClean="0">
                <a:latin typeface="Tahoma" pitchFamily="34" charset="0"/>
                <a:ea typeface="Tahoma" pitchFamily="34" charset="0"/>
                <a:cs typeface="Tahoma" pitchFamily="34" charset="0"/>
              </a:rPr>
              <a:t>   Giraffes are the tallest animals on earth. They are also very heavy. They weight about 1000 kilos. They always sleep standing up. If they lie down it would be very hard for them to get back up again.</a:t>
            </a:r>
          </a:p>
          <a:p>
            <a:pPr algn="just">
              <a:buNone/>
            </a:pPr>
            <a:r>
              <a:rPr lang="en-GB" sz="2800" dirty="0" smtClean="0">
                <a:latin typeface="Tahoma" pitchFamily="34" charset="0"/>
                <a:ea typeface="Tahoma" pitchFamily="34" charset="0"/>
                <a:cs typeface="Tahoma" pitchFamily="34" charset="0"/>
              </a:rPr>
              <a:t>   The giraffe needs a very large heart to pump the blood up so high. The giraffe‘s heart is as big as 43 humans hearts.</a:t>
            </a:r>
            <a:endParaRPr lang="en-GB" sz="2800" dirty="0">
              <a:latin typeface="Tahoma" pitchFamily="34" charset="0"/>
              <a:ea typeface="Tahoma" pitchFamily="34" charset="0"/>
              <a:cs typeface="Tahoma" pitchFamily="34" charset="0"/>
            </a:endParaRPr>
          </a:p>
        </p:txBody>
      </p:sp>
      <p:sp>
        <p:nvSpPr>
          <p:cNvPr id="4" name="Zástupný symbol pro zápatí 3"/>
          <p:cNvSpPr>
            <a:spLocks noGrp="1"/>
          </p:cNvSpPr>
          <p:nvPr>
            <p:ph type="ftr" sz="quarter" idx="11"/>
          </p:nvPr>
        </p:nvSpPr>
        <p:spPr/>
        <p:txBody>
          <a:bodyPr/>
          <a:lstStyle/>
          <a:p>
            <a:r>
              <a:rPr lang="cs-CZ" smtClean="0"/>
              <a:t>Moderní škola 2011, CZ.1.07/1.4.00/21.1692</a:t>
            </a:r>
            <a:endParaRPr lang="cs-CZ"/>
          </a:p>
        </p:txBody>
      </p:sp>
      <p:pic>
        <p:nvPicPr>
          <p:cNvPr id="5" name="Picture 4"/>
          <p:cNvPicPr>
            <a:picLocks noChangeAspect="1" noChangeArrowheads="1"/>
          </p:cNvPicPr>
          <p:nvPr/>
        </p:nvPicPr>
        <p:blipFill>
          <a:blip r:embed="rId3" cstate="print"/>
          <a:srcRect/>
          <a:stretch>
            <a:fillRect/>
          </a:stretch>
        </p:blipFill>
        <p:spPr bwMode="auto">
          <a:xfrm>
            <a:off x="323529" y="6381329"/>
            <a:ext cx="530225" cy="274637"/>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dirty="0" smtClean="0"/>
              <a:t>Try to describe the giraffe.</a:t>
            </a:r>
            <a:endParaRPr lang="en-GB" dirty="0"/>
          </a:p>
        </p:txBody>
      </p:sp>
      <p:sp>
        <p:nvSpPr>
          <p:cNvPr id="4" name="Zástupný symbol pro zápatí 3"/>
          <p:cNvSpPr>
            <a:spLocks noGrp="1"/>
          </p:cNvSpPr>
          <p:nvPr>
            <p:ph type="ftr" sz="quarter" idx="11"/>
          </p:nvPr>
        </p:nvSpPr>
        <p:spPr/>
        <p:txBody>
          <a:bodyPr/>
          <a:lstStyle/>
          <a:p>
            <a:r>
              <a:rPr lang="cs-CZ" smtClean="0"/>
              <a:t>Moderní škola 2011, CZ.1.07/1.4.00/21.1692</a:t>
            </a:r>
            <a:endParaRPr lang="cs-CZ"/>
          </a:p>
        </p:txBody>
      </p:sp>
      <p:pic>
        <p:nvPicPr>
          <p:cNvPr id="1027" name="Picture 3" descr="C:\Users\uzivatel\AppData\Local\Microsoft\Windows\Temporary Internet Files\Content.IE5\NT9S0EPY\MC900192213[1].wmf"/>
          <p:cNvPicPr>
            <a:picLocks noChangeAspect="1" noChangeArrowheads="1"/>
          </p:cNvPicPr>
          <p:nvPr/>
        </p:nvPicPr>
        <p:blipFill>
          <a:blip r:embed="rId2" cstate="print"/>
          <a:srcRect/>
          <a:stretch>
            <a:fillRect/>
          </a:stretch>
        </p:blipFill>
        <p:spPr bwMode="auto">
          <a:xfrm>
            <a:off x="5940152" y="1340769"/>
            <a:ext cx="2088232" cy="4100921"/>
          </a:xfrm>
          <a:prstGeom prst="rect">
            <a:avLst/>
          </a:prstGeom>
          <a:noFill/>
        </p:spPr>
      </p:pic>
      <p:pic>
        <p:nvPicPr>
          <p:cNvPr id="10" name="Picture 4"/>
          <p:cNvPicPr>
            <a:picLocks noChangeAspect="1" noChangeArrowheads="1"/>
          </p:cNvPicPr>
          <p:nvPr/>
        </p:nvPicPr>
        <p:blipFill>
          <a:blip r:embed="rId3" cstate="print"/>
          <a:srcRect/>
          <a:stretch>
            <a:fillRect/>
          </a:stretch>
        </p:blipFill>
        <p:spPr bwMode="auto">
          <a:xfrm>
            <a:off x="323529" y="6381329"/>
            <a:ext cx="530225" cy="274637"/>
          </a:xfrm>
          <a:prstGeom prst="rect">
            <a:avLst/>
          </a:prstGeom>
          <a:noFill/>
          <a:ln w="9525">
            <a:noFill/>
            <a:miter lim="800000"/>
            <a:headEnd/>
            <a:tailEnd/>
          </a:ln>
          <a:effectLst/>
        </p:spPr>
      </p:pic>
      <p:sp>
        <p:nvSpPr>
          <p:cNvPr id="11" name="Zaoblený obdélník 10"/>
          <p:cNvSpPr/>
          <p:nvPr/>
        </p:nvSpPr>
        <p:spPr>
          <a:xfrm>
            <a:off x="1043608" y="1556792"/>
            <a:ext cx="3744416" cy="1152128"/>
          </a:xfrm>
          <a:prstGeom prst="roundRect">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dirty="0" smtClean="0">
                <a:solidFill>
                  <a:schemeClr val="tx1"/>
                </a:solidFill>
                <a:latin typeface="Tahoma" pitchFamily="34" charset="0"/>
                <a:ea typeface="Tahoma" pitchFamily="34" charset="0"/>
                <a:cs typeface="Tahoma" pitchFamily="34" charset="0"/>
              </a:rPr>
              <a:t>Giraffe is mammal. Mammals are animals that feed their young on their milk.</a:t>
            </a:r>
            <a:endParaRPr lang="en-GB" sz="2000" dirty="0">
              <a:solidFill>
                <a:schemeClr val="tx1"/>
              </a:solidFill>
              <a:latin typeface="Tahoma" pitchFamily="34" charset="0"/>
              <a:ea typeface="Tahoma" pitchFamily="34" charset="0"/>
              <a:cs typeface="Tahoma"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1000" dirty="0" smtClean="0"/>
              <a:t/>
            </a:r>
            <a:br>
              <a:rPr lang="cs-CZ" sz="1000" dirty="0" smtClean="0"/>
            </a:br>
            <a:endParaRPr lang="cs-CZ" sz="1000" dirty="0"/>
          </a:p>
        </p:txBody>
      </p:sp>
      <p:sp>
        <p:nvSpPr>
          <p:cNvPr id="4" name="TextovéPole 3"/>
          <p:cNvSpPr txBox="1"/>
          <p:nvPr/>
        </p:nvSpPr>
        <p:spPr>
          <a:xfrm>
            <a:off x="683568" y="548681"/>
            <a:ext cx="7848872" cy="1031051"/>
          </a:xfrm>
          <a:prstGeom prst="rect">
            <a:avLst/>
          </a:prstGeom>
          <a:noFill/>
        </p:spPr>
        <p:txBody>
          <a:bodyPr wrap="square" rtlCol="0">
            <a:spAutoFit/>
          </a:bodyPr>
          <a:lstStyle/>
          <a:p>
            <a:r>
              <a:rPr lang="cs-CZ" sz="1500" dirty="0" smtClean="0">
                <a:latin typeface="Tahoma" pitchFamily="34" charset="0"/>
                <a:ea typeface="Tahoma" pitchFamily="34" charset="0"/>
                <a:cs typeface="Tahoma" pitchFamily="34" charset="0"/>
              </a:rPr>
              <a:t>Citace: </a:t>
            </a:r>
          </a:p>
          <a:p>
            <a:r>
              <a:rPr lang="en-GB" sz="1600" dirty="0">
                <a:latin typeface="Tahoma" pitchFamily="34" charset="0"/>
                <a:ea typeface="Tahoma" pitchFamily="34" charset="0"/>
                <a:cs typeface="Tahoma" pitchFamily="34" charset="0"/>
                <a:hlinkClick r:id="rId3"/>
              </a:rPr>
              <a:t>http://office.microsoft.com</a:t>
            </a:r>
            <a:endParaRPr lang="en-GB" sz="1600" dirty="0">
              <a:latin typeface="Tahoma" pitchFamily="34" charset="0"/>
              <a:ea typeface="Tahoma" pitchFamily="34" charset="0"/>
              <a:cs typeface="Tahoma" pitchFamily="34" charset="0"/>
            </a:endParaRPr>
          </a:p>
          <a:p>
            <a:endParaRPr lang="cs-CZ" sz="1500" dirty="0" smtClean="0">
              <a:latin typeface="Tahoma" pitchFamily="34" charset="0"/>
              <a:ea typeface="Tahoma" pitchFamily="34" charset="0"/>
              <a:cs typeface="Tahoma" pitchFamily="34" charset="0"/>
            </a:endParaRPr>
          </a:p>
          <a:p>
            <a:pPr lvl="1">
              <a:buFont typeface="Arial" pitchFamily="34" charset="0"/>
              <a:buChar char="•"/>
            </a:pPr>
            <a:endParaRPr lang="cs-CZ" sz="1500" dirty="0">
              <a:latin typeface="Tahoma" pitchFamily="34" charset="0"/>
              <a:ea typeface="Tahoma" pitchFamily="34" charset="0"/>
              <a:cs typeface="Tahoma" pitchFamily="34" charset="0"/>
            </a:endParaRPr>
          </a:p>
        </p:txBody>
      </p:sp>
      <p:pic>
        <p:nvPicPr>
          <p:cNvPr id="9" name="Picture 4"/>
          <p:cNvPicPr>
            <a:picLocks noChangeAspect="1" noChangeArrowheads="1"/>
          </p:cNvPicPr>
          <p:nvPr/>
        </p:nvPicPr>
        <p:blipFill>
          <a:blip r:embed="rId4" cstate="print"/>
          <a:srcRect/>
          <a:stretch>
            <a:fillRect/>
          </a:stretch>
        </p:blipFill>
        <p:spPr bwMode="auto">
          <a:xfrm>
            <a:off x="323529" y="6381329"/>
            <a:ext cx="530225" cy="274637"/>
          </a:xfrm>
          <a:prstGeom prst="rect">
            <a:avLst/>
          </a:prstGeom>
          <a:noFill/>
          <a:ln w="9525">
            <a:noFill/>
            <a:miter lim="800000"/>
            <a:headEnd/>
            <a:tailEnd/>
          </a:ln>
          <a:effectLst/>
        </p:spPr>
      </p:pic>
      <p:sp>
        <p:nvSpPr>
          <p:cNvPr id="3" name="Zástupný symbol pro zápatí 2"/>
          <p:cNvSpPr>
            <a:spLocks noGrp="1"/>
          </p:cNvSpPr>
          <p:nvPr>
            <p:ph type="ftr" sz="quarter" idx="11"/>
          </p:nvPr>
        </p:nvSpPr>
        <p:spPr/>
        <p:txBody>
          <a:bodyPr/>
          <a:lstStyle/>
          <a:p>
            <a:r>
              <a:rPr lang="cs-CZ" smtClean="0"/>
              <a:t>Moderní škola 2011, CZ.1.07/1.4.00/21.1692</a:t>
            </a:r>
            <a:endParaRPr lang="cs-CZ"/>
          </a:p>
        </p:txBody>
      </p:sp>
    </p:spTree>
    <p:extLst>
      <p:ext uri="{BB962C8B-B14F-4D97-AF65-F5344CB8AC3E}">
        <p14:creationId xmlns:p14="http://schemas.microsoft.com/office/powerpoint/2010/main" val="63476677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386</TotalTime>
  <Words>370</Words>
  <Application>Microsoft Office PowerPoint</Application>
  <PresentationFormat>Předvádění na obrazovce (4:3)</PresentationFormat>
  <Paragraphs>54</Paragraphs>
  <Slides>7</Slides>
  <Notes>6</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systému Office</vt:lpstr>
      <vt:lpstr>Prezentace aplikace PowerPoint</vt:lpstr>
      <vt:lpstr> </vt:lpstr>
      <vt:lpstr>Read the text and try to remember as much as possible</vt:lpstr>
      <vt:lpstr>Try to rewrite the text. The key words will help you.</vt:lpstr>
      <vt:lpstr>Translate the text</vt:lpstr>
      <vt:lpstr>Try to describe the giraffe.</vt:lpstr>
      <vt:lpstr> </vt:lpstr>
    </vt:vector>
  </TitlesOfParts>
  <Company>Základní škola TGM Český Krumlov</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vytvořit prezentaci v powerpointu zaměřenou na lesní zvířata celkový počet snímků je 3 nastavte na každý snímek přechod každý snímek bude obsahovat  jeden obrázek, který si vezmete ze</dc:title>
  <dc:creator>UT-15</dc:creator>
  <cp:lastModifiedBy>oem</cp:lastModifiedBy>
  <cp:revision>48</cp:revision>
  <dcterms:created xsi:type="dcterms:W3CDTF">2011-05-26T14:17:08Z</dcterms:created>
  <dcterms:modified xsi:type="dcterms:W3CDTF">2011-12-10T15:38:06Z</dcterms:modified>
</cp:coreProperties>
</file>