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handoutMasterIdLst>
    <p:handoutMasterId r:id="rId11"/>
  </p:handoutMasterIdLst>
  <p:sldIdLst>
    <p:sldId id="268" r:id="rId2"/>
    <p:sldId id="269" r:id="rId3"/>
    <p:sldId id="259" r:id="rId4"/>
    <p:sldId id="261" r:id="rId5"/>
    <p:sldId id="263" r:id="rId6"/>
    <p:sldId id="265" r:id="rId7"/>
    <p:sldId id="267" r:id="rId8"/>
    <p:sldId id="270" r:id="rId9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095046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 přečtení otázky, žáci přiřazují kladné a záporné odpovědi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pod příslušné „</a:t>
            </a:r>
            <a:r>
              <a:rPr lang="cs-CZ" sz="1000" i="1" baseline="0" noProof="1" smtClean="0">
                <a:latin typeface="Tahoma" pitchFamily="34" charset="0"/>
                <a:ea typeface="Tahoma" pitchFamily="34" charset="0"/>
                <a:cs typeface="Tahoma" pitchFamily="34" charset="0"/>
              </a:rPr>
              <a:t>smajlíky“</a:t>
            </a:r>
            <a:r>
              <a:rPr lang="cs-CZ" sz="1000" baseline="0" noProof="1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cs-CZ" sz="1000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cs-CZ" sz="10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09248-3ECD-4C94-9D35-21319E31618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baseline="0" noProof="0" dirty="0" smtClean="0">
                <a:latin typeface="Tahoma" pitchFamily="34" charset="0"/>
                <a:cs typeface="Tahoma" pitchFamily="34" charset="0"/>
              </a:rPr>
              <a:t>Postupným kliknutím enter se nám zobrazí možné odpovědi na otázku, kladné nebo záporné. </a:t>
            </a:r>
          </a:p>
          <a:p>
            <a:endParaRPr lang="en-GB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09248-3ECD-4C94-9D35-21319E31618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noProof="0" dirty="0" smtClean="0">
                <a:latin typeface="Tahoma" pitchFamily="34" charset="0"/>
                <a:cs typeface="Tahoma" pitchFamily="34" charset="0"/>
              </a:rPr>
              <a:t>Po</a:t>
            </a:r>
            <a:r>
              <a:rPr lang="cs-CZ" sz="1000" i="1" baseline="0" noProof="0" dirty="0" smtClean="0">
                <a:latin typeface="Tahoma" pitchFamily="34" charset="0"/>
                <a:cs typeface="Tahoma" pitchFamily="34" charset="0"/>
              </a:rPr>
              <a:t> kliknutí enter se objeví řešení.</a:t>
            </a:r>
            <a:endParaRPr lang="en-GB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09248-3ECD-4C94-9D35-21319E31618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Postupným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kliknutím enter se objevují možné odpovědi na otázku, nebo minirozhovor.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000" i="1" noProof="0" dirty="0" smtClean="0">
                <a:latin typeface="Tahoma" pitchFamily="34" charset="0"/>
                <a:cs typeface="Tahoma" pitchFamily="34" charset="0"/>
              </a:rPr>
              <a:t>Think about some film you have seen</a:t>
            </a:r>
            <a:r>
              <a:rPr lang="en-GB" sz="1000" i="1" baseline="0" noProof="0" dirty="0" smtClean="0">
                <a:latin typeface="Tahoma" pitchFamily="34" charset="0"/>
                <a:cs typeface="Tahoma" pitchFamily="34" charset="0"/>
              </a:rPr>
              <a:t> recently.</a:t>
            </a:r>
          </a:p>
          <a:p>
            <a:r>
              <a:rPr lang="en-GB" sz="1000" i="1" baseline="0" noProof="0" dirty="0" smtClean="0">
                <a:latin typeface="Tahoma" pitchFamily="34" charset="0"/>
                <a:cs typeface="Tahoma" pitchFamily="34" charset="0"/>
              </a:rPr>
              <a:t>What kind of film have you seen? (science fictions, comedy, thriller…) Who is the main star? Who is the director?</a:t>
            </a:r>
            <a:endParaRPr lang="en-GB" sz="1000" i="1" noProof="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09248-3ECD-4C94-9D35-21319E31618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Postupným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kliknutím enter se objevují možné odpovědi na otázku, nebo minirozhovor.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000" i="1" noProof="0" dirty="0" smtClean="0">
                <a:latin typeface="Tahoma" pitchFamily="34" charset="0"/>
                <a:cs typeface="Tahoma" pitchFamily="34" charset="0"/>
              </a:rPr>
              <a:t>Write</a:t>
            </a:r>
            <a:r>
              <a:rPr lang="en-GB" sz="1000" i="1" baseline="0" noProof="0" dirty="0" smtClean="0">
                <a:latin typeface="Tahoma" pitchFamily="34" charset="0"/>
                <a:cs typeface="Tahoma" pitchFamily="34" charset="0"/>
              </a:rPr>
              <a:t> a list of things that you need for skiing. Describe skiing equipment</a:t>
            </a:r>
            <a:r>
              <a:rPr lang="cs-CZ" sz="1000" i="1" baseline="0" noProof="0" dirty="0" smtClean="0">
                <a:latin typeface="Tahoma" pitchFamily="34" charset="0"/>
                <a:cs typeface="Tahoma" pitchFamily="34" charset="0"/>
              </a:rPr>
              <a:t>.</a:t>
            </a:r>
            <a:endParaRPr lang="en-GB" sz="1000" i="1" noProof="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09248-3ECD-4C94-9D35-21319E31618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6AA8E-F4EB-4728-8D73-7D178FEB87F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55E7-8B42-4B25-9D15-9608328626B9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21C39-CF3C-4254-9817-5F6AC5474F24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4EBB2-33A4-46EF-9117-480AAEB3EA70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C9EEC-60E2-48B9-BB89-27F8FC0E5704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C8BC0-E522-46B8-819A-AFC72AB05022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AE77-79E7-4E36-8AB1-F44B244E5AFB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26AE7-A073-4E14-8C07-945EE7362460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F30CE-7E56-4B22-A77D-DF63B6671421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898A2-5AB3-4102-A87C-781E3B9994C3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05283-37A4-4F28-A12D-506F4EDD8489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09724-AC0C-4A21-929F-DC008CF569FF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Suggestions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VY_22_INOVACE_34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Vanda Steinová,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8.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získávání nových jazykových dovedností v oblasti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Everyday expressions -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suggestions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následná kladná a záporná reakce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en-GB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viz. poznámky u jednotlivých snímků</a:t>
            </a:r>
            <a:endParaRPr lang="en-GB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9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00100" y="2786058"/>
            <a:ext cx="7215238" cy="175432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Everyday</a:t>
            </a:r>
            <a:r>
              <a:rPr lang="en-GB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en-GB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expressions</a:t>
            </a:r>
            <a:endParaRPr lang="en-GB" sz="54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en-GB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suggestions</a:t>
            </a:r>
            <a:endParaRPr lang="en-GB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b="1" dirty="0" smtClean="0"/>
              <a:t>Would you like some cake?</a:t>
            </a:r>
            <a:endParaRPr lang="en-GB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24744"/>
            <a:ext cx="4041775" cy="1050131"/>
          </a:xfrm>
        </p:spPr>
        <p:txBody>
          <a:bodyPr>
            <a:noAutofit/>
          </a:bodyPr>
          <a:lstStyle/>
          <a:p>
            <a:pPr algn="ctr"/>
            <a:r>
              <a:rPr lang="cs-CZ" sz="6000" dirty="0" smtClean="0">
                <a:sym typeface="Wingdings" pitchFamily="2" charset="2"/>
              </a:rPr>
              <a:t></a:t>
            </a:r>
            <a:endParaRPr lang="cs-CZ" sz="6000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>
          <a:xfrm>
            <a:off x="457200" y="1052736"/>
            <a:ext cx="4114799" cy="1122139"/>
          </a:xfrm>
        </p:spPr>
        <p:txBody>
          <a:bodyPr>
            <a:noAutofit/>
          </a:bodyPr>
          <a:lstStyle/>
          <a:p>
            <a:pPr algn="ctr"/>
            <a:r>
              <a:rPr lang="cs-CZ" sz="6000" dirty="0" smtClean="0">
                <a:sym typeface="Wingdings" pitchFamily="2" charset="2"/>
              </a:rPr>
              <a:t></a:t>
            </a:r>
            <a:endParaRPr lang="cs-CZ" sz="6000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323528" y="3356992"/>
            <a:ext cx="2160240" cy="504056"/>
          </a:xfrm>
          <a:prstGeom prst="wedgeRoundRectCallout">
            <a:avLst>
              <a:gd name="adj1" fmla="val 49228"/>
              <a:gd name="adj2" fmla="val -328466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Ok,  thank you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en-GB" sz="2400" b="1" dirty="0" smtClean="0">
              <a:solidFill>
                <a:schemeClr val="tx1"/>
              </a:solidFill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6890060" y="3068960"/>
            <a:ext cx="2253940" cy="648072"/>
          </a:xfrm>
          <a:prstGeom prst="wedgeRoundRectCallout">
            <a:avLst>
              <a:gd name="adj1" fmla="val -54408"/>
              <a:gd name="adj2" fmla="val -222124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No,  thank you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en-GB" sz="2400" b="1" dirty="0" smtClean="0">
              <a:solidFill>
                <a:schemeClr val="tx1"/>
              </a:solidFill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323528" y="2060848"/>
            <a:ext cx="1872208" cy="504056"/>
          </a:xfrm>
          <a:prstGeom prst="wedgeRoundRectCallout">
            <a:avLst>
              <a:gd name="adj1" fmla="val 68428"/>
              <a:gd name="adj2" fmla="val -75120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Yes, please.</a:t>
            </a:r>
          </a:p>
        </p:txBody>
      </p:sp>
      <p:sp>
        <p:nvSpPr>
          <p:cNvPr id="14" name="Zaoblený obdélníkový popisek 13"/>
          <p:cNvSpPr/>
          <p:nvPr/>
        </p:nvSpPr>
        <p:spPr>
          <a:xfrm>
            <a:off x="2339752" y="2564904"/>
            <a:ext cx="2016224" cy="504056"/>
          </a:xfrm>
          <a:prstGeom prst="wedgeRoundRectCallout">
            <a:avLst>
              <a:gd name="adj1" fmla="val -38818"/>
              <a:gd name="adj2" fmla="val -172080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Sure, thanks.</a:t>
            </a:r>
          </a:p>
        </p:txBody>
      </p:sp>
      <p:sp>
        <p:nvSpPr>
          <p:cNvPr id="15" name="Zaoblený obdélníkový popisek 14"/>
          <p:cNvSpPr/>
          <p:nvPr/>
        </p:nvSpPr>
        <p:spPr>
          <a:xfrm>
            <a:off x="6983760" y="2204864"/>
            <a:ext cx="2160240" cy="504056"/>
          </a:xfrm>
          <a:prstGeom prst="wedgeRoundRectCallout">
            <a:avLst>
              <a:gd name="adj1" fmla="val -58783"/>
              <a:gd name="adj2" fmla="val -112653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I‘d better not.</a:t>
            </a:r>
          </a:p>
        </p:txBody>
      </p:sp>
      <p:sp>
        <p:nvSpPr>
          <p:cNvPr id="16" name="Zaoblený obdélníkový popisek 15"/>
          <p:cNvSpPr/>
          <p:nvPr/>
        </p:nvSpPr>
        <p:spPr>
          <a:xfrm>
            <a:off x="5004048" y="4077072"/>
            <a:ext cx="2160240" cy="648072"/>
          </a:xfrm>
          <a:prstGeom prst="wedgeRoundRectCallout">
            <a:avLst>
              <a:gd name="adj1" fmla="val 26604"/>
              <a:gd name="adj2" fmla="val -380248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b="1" dirty="0" smtClean="0">
                <a:solidFill>
                  <a:schemeClr val="tx1"/>
                </a:solidFill>
              </a:rPr>
              <a:t>No, but thanks for offering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Documents and Settings\Vanda.ZS13\Local Settings\Temporary Internet Files\Content.IE5\0TY7C16Z\MC90030466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109557"/>
            <a:ext cx="1583153" cy="1407675"/>
          </a:xfrm>
          <a:prstGeom prst="rect">
            <a:avLst/>
          </a:prstGeom>
          <a:noFill/>
        </p:spPr>
      </p:pic>
      <p:pic>
        <p:nvPicPr>
          <p:cNvPr id="8193" name="Picture 1" descr="C:\Users\uzivatel\AppData\Local\Microsoft\Windows\Temporary Internet Files\Content.IE5\PDKHJ6UK\MC9004389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5064"/>
            <a:ext cx="1557326" cy="1263659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0" y="4005064"/>
            <a:ext cx="4587422" cy="1416790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Would you like coffee or tea?</a:t>
            </a:r>
          </a:p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Would you like beer or wine?</a:t>
            </a:r>
          </a:p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Would you like sparkling or still water?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3851920" y="3212976"/>
            <a:ext cx="2232248" cy="720080"/>
          </a:xfrm>
          <a:prstGeom prst="wedgeRoundRectCallout">
            <a:avLst>
              <a:gd name="adj1" fmla="val 71687"/>
              <a:gd name="adj2" fmla="val -228691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No,  thank you. I‘m on a diet.</a:t>
            </a:r>
          </a:p>
        </p:txBody>
      </p:sp>
      <p:sp>
        <p:nvSpPr>
          <p:cNvPr id="19" name="Zaoblený obdélníkový popisek 18"/>
          <p:cNvSpPr/>
          <p:nvPr/>
        </p:nvSpPr>
        <p:spPr>
          <a:xfrm>
            <a:off x="4067944" y="1844824"/>
            <a:ext cx="1800200" cy="720080"/>
          </a:xfrm>
          <a:prstGeom prst="wedgeRoundRectCallout">
            <a:avLst>
              <a:gd name="adj1" fmla="val 90389"/>
              <a:gd name="adj2" fmla="val -38213"/>
              <a:gd name="adj3" fmla="val 16667"/>
            </a:avLst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No, thanks. I‘m full.</a:t>
            </a:r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843808" y="5085184"/>
            <a:ext cx="4536504" cy="864096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W</a:t>
            </a:r>
            <a:r>
              <a:rPr lang="en-GB" sz="24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rite another expressions, for example offer somebody a drink</a:t>
            </a:r>
            <a:r>
              <a:rPr lang="cs-CZ" sz="24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algn="ctr"/>
            <a:endParaRPr lang="en-GB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619672" y="1700808"/>
            <a:ext cx="2214578" cy="12858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</a:rPr>
              <a:t>sweet</a:t>
            </a:r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5508104" y="2060848"/>
            <a:ext cx="2000264" cy="11430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</a:rPr>
              <a:t>salty</a:t>
            </a:r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220072" y="4221088"/>
            <a:ext cx="2000264" cy="107157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</a:rPr>
              <a:t>sour</a:t>
            </a:r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907704" y="4221088"/>
            <a:ext cx="2214578" cy="100013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</a:rPr>
              <a:t>bitter</a:t>
            </a:r>
            <a:endParaRPr lang="en-GB" sz="4000" dirty="0">
              <a:solidFill>
                <a:schemeClr val="tx1"/>
              </a:solidFill>
            </a:endParaRPr>
          </a:p>
        </p:txBody>
      </p:sp>
      <p:pic>
        <p:nvPicPr>
          <p:cNvPr id="25602" name="Picture 2" descr="C:\Users\uzivatel\AppData\Local\Microsoft\Windows\Temporary Internet Files\Content.IE5\SKOXFOF8\MC9002958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060848"/>
            <a:ext cx="1797730" cy="1504031"/>
          </a:xfrm>
          <a:prstGeom prst="rect">
            <a:avLst/>
          </a:prstGeom>
          <a:noFill/>
        </p:spPr>
      </p:pic>
      <p:pic>
        <p:nvPicPr>
          <p:cNvPr id="25603" name="Picture 3" descr="C:\Users\uzivatel\AppData\Local\Microsoft\Windows\Temporary Internet Files\Content.IE5\SKOXFOF8\MC9002376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628800"/>
            <a:ext cx="1857388" cy="1858455"/>
          </a:xfrm>
          <a:prstGeom prst="rect">
            <a:avLst/>
          </a:prstGeom>
          <a:noFill/>
        </p:spPr>
      </p:pic>
      <p:pic>
        <p:nvPicPr>
          <p:cNvPr id="25604" name="Picture 4" descr="C:\Users\uzivatel\AppData\Local\Microsoft\Windows\Temporary Internet Files\Content.IE5\931TXC7O\MC90019648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149080"/>
            <a:ext cx="1804111" cy="1255471"/>
          </a:xfrm>
          <a:prstGeom prst="rect">
            <a:avLst/>
          </a:prstGeom>
          <a:noFill/>
        </p:spPr>
      </p:pic>
      <p:pic>
        <p:nvPicPr>
          <p:cNvPr id="25605" name="Picture 5" descr="C:\Users\uzivatel\AppData\Local\Microsoft\Windows\Temporary Internet Files\Content.IE5\K7QPTNB1\MC900436914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077072"/>
            <a:ext cx="1714500" cy="1714500"/>
          </a:xfrm>
          <a:prstGeom prst="rect">
            <a:avLst/>
          </a:prstGeom>
          <a:noFill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195736" y="260648"/>
            <a:ext cx="4032448" cy="914400"/>
          </a:xfrm>
          <a:prstGeom prst="round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What does it taste like?</a:t>
            </a:r>
            <a:endParaRPr lang="en-GB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ym typeface="Wingdings" pitchFamily="2" charset="2"/>
              </a:rPr>
              <a:t> </a:t>
            </a:r>
            <a:r>
              <a:rPr lang="en-GB" dirty="0" smtClean="0"/>
              <a:t>Would you like to see a movie?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500174"/>
            <a:ext cx="4038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>
                <a:sym typeface="Wingdings" pitchFamily="2" charset="2"/>
              </a:rPr>
              <a:t></a:t>
            </a:r>
            <a:endParaRPr lang="cs-CZ" sz="6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>
                <a:sym typeface="Wingdings" pitchFamily="2" charset="2"/>
              </a:rPr>
              <a:t></a:t>
            </a:r>
            <a:endParaRPr lang="cs-CZ" sz="6000" b="1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3059832" y="3284984"/>
            <a:ext cx="2304256" cy="504056"/>
          </a:xfrm>
          <a:prstGeom prst="wedgeRoundRectCallout">
            <a:avLst>
              <a:gd name="adj1" fmla="val -70780"/>
              <a:gd name="adj2" fmla="val -250274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solidFill>
                  <a:schemeClr val="tx1"/>
                </a:solidFill>
              </a:rPr>
              <a:t>Sure. I‘d love to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" name="Zaoblený obdélníkový popisek 6"/>
          <p:cNvSpPr/>
          <p:nvPr/>
        </p:nvSpPr>
        <p:spPr>
          <a:xfrm>
            <a:off x="0" y="3861048"/>
            <a:ext cx="2160240" cy="936104"/>
          </a:xfrm>
          <a:prstGeom prst="wedgeRoundRectCallout">
            <a:avLst>
              <a:gd name="adj1" fmla="val 63060"/>
              <a:gd name="adj2" fmla="val -227807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solidFill>
                  <a:schemeClr val="tx1"/>
                </a:solidFill>
              </a:rPr>
              <a:t>Ok, that sounds good.</a:t>
            </a:r>
          </a:p>
        </p:txBody>
      </p:sp>
      <p:sp>
        <p:nvSpPr>
          <p:cNvPr id="8" name="Zaoblený obdélníkový popisek 7"/>
          <p:cNvSpPr/>
          <p:nvPr/>
        </p:nvSpPr>
        <p:spPr>
          <a:xfrm>
            <a:off x="3635896" y="4581128"/>
            <a:ext cx="2448272" cy="504056"/>
          </a:xfrm>
          <a:prstGeom prst="wedgeRoundRectCallout">
            <a:avLst>
              <a:gd name="adj1" fmla="val 66100"/>
              <a:gd name="adj2" fmla="val -484853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solidFill>
                  <a:schemeClr val="tx1"/>
                </a:solidFill>
              </a:rPr>
              <a:t>I don‘t feel like it.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6948264" y="4365104"/>
            <a:ext cx="1955616" cy="648072"/>
          </a:xfrm>
          <a:prstGeom prst="wedgeRoundRectCallout">
            <a:avLst>
              <a:gd name="adj1" fmla="val -70816"/>
              <a:gd name="adj2" fmla="val -348623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solidFill>
                  <a:schemeClr val="tx1"/>
                </a:solidFill>
              </a:rPr>
              <a:t>I‘m sorry but I can‘t.</a:t>
            </a:r>
          </a:p>
        </p:txBody>
      </p:sp>
      <p:sp>
        <p:nvSpPr>
          <p:cNvPr id="10" name="Zaoblený obdélníkový popisek 9"/>
          <p:cNvSpPr/>
          <p:nvPr/>
        </p:nvSpPr>
        <p:spPr>
          <a:xfrm>
            <a:off x="2267744" y="3933056"/>
            <a:ext cx="1841998" cy="501776"/>
          </a:xfrm>
          <a:prstGeom prst="wedgeRoundRectCallout">
            <a:avLst>
              <a:gd name="adj1" fmla="val -37096"/>
              <a:gd name="adj2" fmla="val -377372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What is on?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Users\uzivatel\AppData\Local\Microsoft\Windows\Temporary Internet Files\Content.IE5\ZXCORCFY\MC9002865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31460" y="5085184"/>
            <a:ext cx="1070982" cy="1008112"/>
          </a:xfrm>
          <a:prstGeom prst="rect">
            <a:avLst/>
          </a:prstGeom>
          <a:noFill/>
        </p:spPr>
      </p:pic>
      <p:sp>
        <p:nvSpPr>
          <p:cNvPr id="11" name="Zaoblený obdélníkový popisek 10"/>
          <p:cNvSpPr/>
          <p:nvPr/>
        </p:nvSpPr>
        <p:spPr>
          <a:xfrm>
            <a:off x="4283968" y="1052736"/>
            <a:ext cx="3786214" cy="716660"/>
          </a:xfrm>
          <a:prstGeom prst="wedgeRoundRectCallout">
            <a:avLst>
              <a:gd name="adj1" fmla="val -123265"/>
              <a:gd name="adj2" fmla="val -108193"/>
              <a:gd name="adj3" fmla="val 16667"/>
            </a:avLst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New James Bond. Have you seen it?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0" y="1268760"/>
            <a:ext cx="1985970" cy="504056"/>
          </a:xfrm>
          <a:prstGeom prst="wedgeRoundRectCallout">
            <a:avLst>
              <a:gd name="adj1" fmla="val 54582"/>
              <a:gd name="adj2" fmla="val 8754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Yes, I have</a:t>
            </a:r>
            <a:r>
              <a:rPr lang="cs-CZ" dirty="0" smtClean="0"/>
              <a:t>.</a:t>
            </a:r>
            <a:endParaRPr lang="en-GB" dirty="0"/>
          </a:p>
        </p:txBody>
      </p:sp>
      <p:sp>
        <p:nvSpPr>
          <p:cNvPr id="13" name="Zaoblený obdélníkový popisek 12"/>
          <p:cNvSpPr/>
          <p:nvPr/>
        </p:nvSpPr>
        <p:spPr>
          <a:xfrm>
            <a:off x="2915816" y="1844824"/>
            <a:ext cx="3286148" cy="648072"/>
          </a:xfrm>
          <a:prstGeom prst="wedgeRoundRectCallout">
            <a:avLst>
              <a:gd name="adj1" fmla="val -98073"/>
              <a:gd name="adj2" fmla="val -188067"/>
              <a:gd name="adj3" fmla="val 16667"/>
            </a:avLst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How did you like the movie?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4" name="Zaoblený obdélníkový popisek 13"/>
          <p:cNvSpPr/>
          <p:nvPr/>
        </p:nvSpPr>
        <p:spPr>
          <a:xfrm>
            <a:off x="6084168" y="2636912"/>
            <a:ext cx="2520280" cy="504056"/>
          </a:xfrm>
          <a:prstGeom prst="wedgeRoundRectCallout">
            <a:avLst>
              <a:gd name="adj1" fmla="val -23961"/>
              <a:gd name="adj2" fmla="val -109525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 didn‘t like that.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0" y="2060848"/>
            <a:ext cx="1985970" cy="576064"/>
          </a:xfrm>
          <a:prstGeom prst="wedgeRoundRectCallout">
            <a:avLst>
              <a:gd name="adj1" fmla="val 64902"/>
              <a:gd name="adj2" fmla="val -29315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It was great.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21" name="Zaoblený obdélníkový popisek 20"/>
          <p:cNvSpPr/>
          <p:nvPr/>
        </p:nvSpPr>
        <p:spPr>
          <a:xfrm>
            <a:off x="5148064" y="908720"/>
            <a:ext cx="3786214" cy="716660"/>
          </a:xfrm>
          <a:prstGeom prst="wedgeRoundRectCallout">
            <a:avLst>
              <a:gd name="adj1" fmla="val -149498"/>
              <a:gd name="adj2" fmla="val -61996"/>
              <a:gd name="adj3" fmla="val 16667"/>
            </a:avLst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Have you seen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en-GB" sz="2400" dirty="0" smtClean="0">
                <a:solidFill>
                  <a:schemeClr val="tx1"/>
                </a:solidFill>
              </a:rPr>
              <a:t>new James Bond?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2" name="Zaoblený obdélníkový popisek 21"/>
          <p:cNvSpPr/>
          <p:nvPr/>
        </p:nvSpPr>
        <p:spPr>
          <a:xfrm>
            <a:off x="7158030" y="1844824"/>
            <a:ext cx="1985970" cy="504056"/>
          </a:xfrm>
          <a:prstGeom prst="wedgeRoundRectCallout">
            <a:avLst>
              <a:gd name="adj1" fmla="val -62907"/>
              <a:gd name="adj2" fmla="val 37496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Yes, I have</a:t>
            </a:r>
            <a:r>
              <a:rPr lang="cs-CZ" dirty="0" smtClean="0"/>
              <a:t>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3" grpId="2" animBg="1"/>
      <p:bldP spid="14" grpId="0" animBg="1"/>
      <p:bldP spid="15" grpId="0" animBg="1"/>
      <p:bldP spid="15" grpId="1" animBg="1"/>
      <p:bldP spid="21" grpId="2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about going skiing this week?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>
                <a:sym typeface="Wingdings" pitchFamily="2" charset="2"/>
              </a:rPr>
              <a:t></a:t>
            </a:r>
            <a:endParaRPr lang="cs-CZ" sz="6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b="1" dirty="0" smtClean="0">
                <a:sym typeface="Wingdings" pitchFamily="2" charset="2"/>
              </a:rPr>
              <a:t></a:t>
            </a:r>
            <a:endParaRPr lang="cs-CZ" sz="6000" b="1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2123728" y="4581128"/>
            <a:ext cx="1872208" cy="648072"/>
          </a:xfrm>
          <a:prstGeom prst="wedgeRoundRectCallout">
            <a:avLst>
              <a:gd name="adj1" fmla="val -26637"/>
              <a:gd name="adj2" fmla="val -393536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 What time?</a:t>
            </a:r>
          </a:p>
        </p:txBody>
      </p:sp>
      <p:sp>
        <p:nvSpPr>
          <p:cNvPr id="7" name="Zaoblený obdélníkový popisek 6"/>
          <p:cNvSpPr/>
          <p:nvPr/>
        </p:nvSpPr>
        <p:spPr>
          <a:xfrm>
            <a:off x="0" y="3717032"/>
            <a:ext cx="2736304" cy="576064"/>
          </a:xfrm>
          <a:prstGeom prst="wedgeRoundRectCallout">
            <a:avLst>
              <a:gd name="adj1" fmla="val 41392"/>
              <a:gd name="adj2" fmla="val -27685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That sounds great.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3347864" y="3140968"/>
            <a:ext cx="3604960" cy="714380"/>
          </a:xfrm>
          <a:prstGeom prst="wedgeRoundRectCallout">
            <a:avLst>
              <a:gd name="adj1" fmla="val 37332"/>
              <a:gd name="adj2" fmla="val -15598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Sorry, I‘m busy this week.</a:t>
            </a:r>
          </a:p>
        </p:txBody>
      </p:sp>
      <p:sp>
        <p:nvSpPr>
          <p:cNvPr id="9" name="Zaoblený obdélníkový popisek 8"/>
          <p:cNvSpPr/>
          <p:nvPr/>
        </p:nvSpPr>
        <p:spPr>
          <a:xfrm>
            <a:off x="4860032" y="4293096"/>
            <a:ext cx="4071934" cy="785818"/>
          </a:xfrm>
          <a:prstGeom prst="wedgeRoundRectCallout">
            <a:avLst>
              <a:gd name="adj1" fmla="val 462"/>
              <a:gd name="adj2" fmla="val -27856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How about some other time?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Documents and Settings\Vanda.ZS13\Local Settings\Temporary Internet Files\Content.IE5\OPIBKP6R\MC90030566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1585" y="1292146"/>
            <a:ext cx="1592885" cy="1807769"/>
          </a:xfrm>
          <a:prstGeom prst="rect">
            <a:avLst/>
          </a:prstGeom>
          <a:noFill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</TotalTime>
  <Words>474</Words>
  <Application>Microsoft Office PowerPoint</Application>
  <PresentationFormat>Předvádění na obrazovce (4:3)</PresentationFormat>
  <Paragraphs>97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 </vt:lpstr>
      <vt:lpstr>Prezentace aplikace PowerPoint</vt:lpstr>
      <vt:lpstr>Would you like some cake?</vt:lpstr>
      <vt:lpstr>Prezentace aplikace PowerPoint</vt:lpstr>
      <vt:lpstr> Would you like to see a movie?</vt:lpstr>
      <vt:lpstr>How about going skiing this week?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62</cp:revision>
  <dcterms:created xsi:type="dcterms:W3CDTF">2011-05-26T14:17:08Z</dcterms:created>
  <dcterms:modified xsi:type="dcterms:W3CDTF">2011-12-10T15:38:29Z</dcterms:modified>
</cp:coreProperties>
</file>