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61" r:id="rId3"/>
    <p:sldId id="262" r:id="rId4"/>
    <p:sldId id="263" r:id="rId5"/>
    <p:sldId id="264" r:id="rId6"/>
    <p:sldId id="266" r:id="rId7"/>
    <p:sldId id="268" r:id="rId8"/>
    <p:sldId id="270" r:id="rId9"/>
    <p:sldId id="272" r:id="rId10"/>
    <p:sldId id="274" r:id="rId11"/>
    <p:sldId id="280" r:id="rId12"/>
    <p:sldId id="282" r:id="rId13"/>
    <p:sldId id="259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82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A735B-DD3F-4A99-AD9C-1C511886BE69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D2C10-7D49-4284-A898-579972F74C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4A221-0BD1-4690-A333-C68C52A3A293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D4CAC-E778-4527-8F2C-8F49D5D8EB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EDB38-22A9-43EA-8D34-4A6B35308068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8E365-C7D5-4B5D-BA99-7EBDCC726C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8C837-D2DE-4E3F-B417-FFBF9E1BFB51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9D8D1-5145-4036-BC62-D338DECA62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A6CEC-EAB2-4BC4-8A84-A38B7F59CAE8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A905A-7223-492D-9A6B-5FC4645A6F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EC586-7C92-4DCB-88D5-5210492341F6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9856B-7AEA-4277-9459-B6634A2080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E719B-673A-4FC7-82AD-1B1C3CD8252B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6F772-CE63-43B4-9F67-09D9EE1EB9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FB9A9-26ED-4909-9029-C187D75FE53B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EA639-4093-49EC-8CAC-9BAD900BF6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C0430-1814-4C5B-9308-729F80D72E2F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F9CF8-D28E-4195-BF1D-B8AA0BC04C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B7EBC-6FE5-4DD0-B051-73A9F4239725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A2D9A-118A-4852-817B-A3268A4DB3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FF6EC-9583-4B12-8975-B017B323F008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2CD8A-9EBE-4BA7-B8BB-E75F420614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1C1A0FE-39D5-4F54-9165-14676849D7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/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Lucie </a:t>
            </a:r>
            <a:r>
              <a:rPr lang="cs-CZ" sz="2800" dirty="0" err="1" smtClean="0"/>
              <a:t>Chojnová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</a:t>
            </a:r>
            <a:r>
              <a:rPr lang="cs-CZ" sz="2800" smtClean="0"/>
              <a:t>VY_32_INOVACE_17_Návykové látky                                                    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/>
              <a:t> </a:t>
            </a:r>
            <a:r>
              <a:rPr lang="cs-CZ" sz="2800" dirty="0" smtClean="0"/>
              <a:t>                                                 -  Tabák - nikotin</a:t>
            </a:r>
            <a:br>
              <a:rPr lang="cs-CZ" sz="2800" dirty="0" smtClean="0"/>
            </a:br>
            <a:r>
              <a:rPr lang="cs-CZ" sz="2800" dirty="0" smtClean="0"/>
              <a:t>TÉMA SADY: Přírodověda</a:t>
            </a:r>
            <a:br>
              <a:rPr lang="cs-CZ" sz="2800" dirty="0" smtClean="0"/>
            </a:br>
            <a:r>
              <a:rPr lang="cs-CZ" sz="2800" dirty="0" smtClean="0"/>
              <a:t>DATUM: 3. listopad. 2012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7" y="5013325"/>
            <a:ext cx="7632774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5. </a:t>
            </a:r>
            <a:r>
              <a:rPr lang="cs-CZ" sz="2600" dirty="0">
                <a:solidFill>
                  <a:schemeClr val="tx1"/>
                </a:solidFill>
              </a:rPr>
              <a:t>ročníku, </a:t>
            </a:r>
            <a:r>
              <a:rPr lang="cs-CZ" sz="2600" dirty="0" smtClean="0">
                <a:solidFill>
                  <a:schemeClr val="tx1"/>
                </a:solidFill>
              </a:rPr>
              <a:t>praktické školy, 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92696"/>
            <a:ext cx="666483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i="1" dirty="0" smtClean="0">
                <a:latin typeface="Arial Black" pitchFamily="34" charset="0"/>
              </a:rPr>
              <a:t>Návykové</a:t>
            </a:r>
            <a:endParaRPr lang="cs-CZ" sz="9600" i="1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71800" y="3068960"/>
            <a:ext cx="355597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i="1" dirty="0" smtClean="0">
                <a:latin typeface="Arial Black" pitchFamily="34" charset="0"/>
              </a:rPr>
              <a:t>látky</a:t>
            </a:r>
            <a:endParaRPr lang="cs-CZ" sz="9600" i="1" dirty="0">
              <a:latin typeface="Arial Black" pitchFamily="34" charset="0"/>
            </a:endParaRPr>
          </a:p>
        </p:txBody>
      </p:sp>
      <p:pic>
        <p:nvPicPr>
          <p:cNvPr id="1026" name="Picture 2" descr="C:\Users\Lucie\AppData\Local\Microsoft\Windows\Temporary Internet Files\Content.IE5\32HDAXOE\MC9002383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645024"/>
            <a:ext cx="3059831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437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2920" y="4221088"/>
            <a:ext cx="8229600" cy="1143000"/>
          </a:xfrm>
        </p:spPr>
        <p:txBody>
          <a:bodyPr/>
          <a:lstStyle/>
          <a:p>
            <a:r>
              <a:rPr lang="cs-CZ" sz="9600" b="1" i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NIKOTIN</a:t>
            </a:r>
            <a:endParaRPr lang="cs-CZ" sz="9600" b="1" i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1196752"/>
            <a:ext cx="488768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i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TABÁK</a:t>
            </a:r>
            <a:endParaRPr lang="cs-CZ" sz="9600" i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1026" name="Picture 2" descr="C:\Users\Lucie\AppData\Local\Microsoft\Windows\Temporary Internet Files\Content.IE5\32HDAXOE\MC9002909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0"/>
            <a:ext cx="3779912" cy="4149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017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88640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- </a:t>
            </a:r>
            <a:r>
              <a:rPr lang="cs-CZ" sz="3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Nikotin</a:t>
            </a:r>
            <a:r>
              <a:rPr lang="cs-CZ" sz="3600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 </a:t>
            </a:r>
            <a:r>
              <a:rPr lang="cs-CZ" sz="3600" dirty="0">
                <a:latin typeface="+mn-lt"/>
              </a:rPr>
              <a:t>obsažený v </a:t>
            </a:r>
            <a:r>
              <a:rPr lang="cs-CZ" sz="3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tabáku</a:t>
            </a:r>
            <a:r>
              <a:rPr lang="cs-CZ" sz="3600" dirty="0">
                <a:latin typeface="+mn-lt"/>
              </a:rPr>
              <a:t>, který do </a:t>
            </a:r>
            <a:r>
              <a:rPr lang="cs-CZ" sz="3600" u="sng" dirty="0" smtClean="0">
                <a:latin typeface="+mn-lt"/>
              </a:rPr>
              <a:t>Evropy</a:t>
            </a:r>
          </a:p>
          <a:p>
            <a:r>
              <a:rPr lang="cs-CZ" sz="3600" dirty="0"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 přivezl </a:t>
            </a:r>
            <a:r>
              <a:rPr lang="cs-CZ" sz="3600" u="sng" dirty="0">
                <a:latin typeface="+mn-lt"/>
              </a:rPr>
              <a:t>Kryštof Kolumbus</a:t>
            </a:r>
            <a:r>
              <a:rPr lang="cs-CZ" sz="3600" dirty="0">
                <a:latin typeface="+mn-lt"/>
              </a:rPr>
              <a:t>, patří spolu </a:t>
            </a:r>
            <a:r>
              <a:rPr lang="cs-CZ" sz="3600" dirty="0" smtClean="0">
                <a:latin typeface="+mn-lt"/>
              </a:rPr>
              <a:t>s</a:t>
            </a:r>
          </a:p>
          <a:p>
            <a:r>
              <a:rPr lang="cs-CZ" sz="3600" dirty="0"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 </a:t>
            </a: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alkoholem </a:t>
            </a:r>
            <a:r>
              <a:rPr lang="cs-CZ" sz="3600" dirty="0">
                <a:latin typeface="+mn-lt"/>
              </a:rPr>
              <a:t>k nejrozšířenějším </a:t>
            </a: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drogám</a:t>
            </a:r>
            <a:r>
              <a:rPr lang="cs-CZ" sz="3600" dirty="0">
                <a:latin typeface="+mn-lt"/>
              </a:rPr>
              <a:t> na světě.</a:t>
            </a:r>
          </a:p>
        </p:txBody>
      </p:sp>
      <p:pic>
        <p:nvPicPr>
          <p:cNvPr id="2050" name="Picture 2" descr="C:\Users\Lucie\AppData\Local\Microsoft\Windows\Temporary Internet Files\Content.IE5\MD5YQW23\MC900397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348880"/>
            <a:ext cx="3384375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335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-14748" y="123090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latin typeface="+mn-lt"/>
              </a:rPr>
              <a:t>- </a:t>
            </a:r>
            <a:r>
              <a:rPr lang="cs-CZ" sz="3600" u="sng" dirty="0" smtClean="0">
                <a:latin typeface="+mn-lt"/>
              </a:rPr>
              <a:t>Nejrozšířenější </a:t>
            </a:r>
            <a:r>
              <a:rPr lang="cs-CZ" sz="3600" dirty="0">
                <a:latin typeface="+mn-lt"/>
              </a:rPr>
              <a:t>způsob </a:t>
            </a:r>
            <a:r>
              <a:rPr lang="cs-CZ" sz="3600" u="sng" dirty="0">
                <a:latin typeface="+mn-lt"/>
              </a:rPr>
              <a:t>užívání</a:t>
            </a:r>
            <a:r>
              <a:rPr lang="cs-CZ" sz="3600" dirty="0">
                <a:latin typeface="+mn-lt"/>
              </a:rPr>
              <a:t> </a:t>
            </a:r>
            <a:r>
              <a:rPr lang="cs-CZ" sz="3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tabáku</a:t>
            </a:r>
            <a:r>
              <a:rPr lang="cs-CZ" sz="3600" dirty="0"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je</a:t>
            </a:r>
          </a:p>
          <a:p>
            <a:r>
              <a:rPr lang="cs-CZ" sz="3600" dirty="0"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 </a:t>
            </a:r>
            <a:r>
              <a:rPr lang="cs-CZ" sz="3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kouření cigaret</a:t>
            </a:r>
            <a:r>
              <a:rPr lang="cs-CZ" sz="3600" dirty="0">
                <a:latin typeface="+mn-lt"/>
              </a:rPr>
              <a:t>, </a:t>
            </a:r>
            <a:r>
              <a:rPr lang="cs-CZ" sz="3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doutníků</a:t>
            </a:r>
            <a:r>
              <a:rPr lang="cs-CZ" sz="3600" dirty="0">
                <a:latin typeface="+mn-lt"/>
              </a:rPr>
              <a:t>, </a:t>
            </a:r>
            <a:r>
              <a:rPr lang="cs-CZ" sz="3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dýmek </a:t>
            </a:r>
            <a:r>
              <a:rPr lang="cs-CZ" sz="3600" dirty="0" smtClean="0">
                <a:latin typeface="+mn-lt"/>
              </a:rPr>
              <a:t>nebo</a:t>
            </a:r>
          </a:p>
          <a:p>
            <a:r>
              <a:rPr lang="cs-CZ" sz="3600" dirty="0" smtClean="0">
                <a:latin typeface="+mn-lt"/>
              </a:rPr>
              <a:t>  </a:t>
            </a:r>
            <a:r>
              <a:rPr lang="cs-CZ" sz="3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vodních dýmek</a:t>
            </a:r>
            <a:r>
              <a:rPr lang="cs-CZ" sz="3600" dirty="0" smtClean="0">
                <a:latin typeface="+mn-lt"/>
              </a:rPr>
              <a:t>. </a:t>
            </a:r>
            <a:r>
              <a:rPr lang="cs-CZ" sz="3600" dirty="0">
                <a:latin typeface="+mn-lt"/>
              </a:rPr>
              <a:t>Dříve to bylo také </a:t>
            </a:r>
            <a:r>
              <a:rPr lang="cs-CZ" sz="3600" u="sng" dirty="0">
                <a:latin typeface="+mn-lt"/>
              </a:rPr>
              <a:t>šňupání</a:t>
            </a:r>
            <a:r>
              <a:rPr lang="cs-CZ" sz="3600" dirty="0"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a</a:t>
            </a:r>
          </a:p>
          <a:p>
            <a:r>
              <a:rPr lang="cs-CZ" sz="3600" dirty="0"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 </a:t>
            </a:r>
            <a:r>
              <a:rPr lang="cs-CZ" sz="3600" u="sng" dirty="0">
                <a:latin typeface="+mn-lt"/>
              </a:rPr>
              <a:t>žvýkání</a:t>
            </a:r>
            <a:r>
              <a:rPr lang="cs-CZ" sz="3600" dirty="0">
                <a:latin typeface="+mn-lt"/>
              </a:rPr>
              <a:t>.</a:t>
            </a:r>
          </a:p>
        </p:txBody>
      </p:sp>
      <p:pic>
        <p:nvPicPr>
          <p:cNvPr id="3074" name="Picture 2" descr="C:\Users\Lucie\AppData\Local\Microsoft\Windows\Temporary Internet Files\Content.IE5\SFB0X6VD\MC9001500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564904"/>
            <a:ext cx="4032448" cy="363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3181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436400" y="168829"/>
            <a:ext cx="8229600" cy="1143000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Kouření tabáku</a:t>
            </a:r>
            <a:endParaRPr lang="cs-CZ" sz="36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504" y="1484784"/>
            <a:ext cx="8856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+mn-lt"/>
              </a:rPr>
              <a:t>Je nejrozšířenější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narkomanie</a:t>
            </a:r>
            <a:r>
              <a:rPr lang="cs-CZ" sz="3600" dirty="0" smtClean="0">
                <a:latin typeface="+mn-lt"/>
              </a:rPr>
              <a:t> tohoto století.</a:t>
            </a:r>
            <a:endParaRPr lang="cs-CZ" sz="3600" dirty="0">
              <a:latin typeface="+mn-lt"/>
            </a:endParaRPr>
          </a:p>
        </p:txBody>
      </p:sp>
      <p:pic>
        <p:nvPicPr>
          <p:cNvPr id="4099" name="Picture 3" descr="C:\Users\Lucie\AppData\Local\Microsoft\Windows\Temporary Internet Files\Content.IE5\SFB0X6VD\MC9000131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645024"/>
            <a:ext cx="2952328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2588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56" y="332656"/>
            <a:ext cx="8229600" cy="1143000"/>
          </a:xfrm>
        </p:spPr>
        <p:txBody>
          <a:bodyPr/>
          <a:lstStyle/>
          <a:p>
            <a:pPr algn="l"/>
            <a:r>
              <a:rPr lang="cs-CZ" sz="3600" dirty="0" smtClean="0">
                <a:latin typeface="+mn-lt"/>
              </a:rPr>
              <a:t>- Je jedním z </a:t>
            </a:r>
            <a:r>
              <a:rPr lang="cs-CZ" sz="36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důležitých rizikových faktorů</a:t>
            </a:r>
            <a:r>
              <a:rPr lang="cs-CZ" sz="3600" dirty="0" smtClean="0">
                <a:solidFill>
                  <a:schemeClr val="accent3"/>
                </a:solidFill>
                <a:latin typeface="+mn-lt"/>
              </a:rPr>
              <a:t/>
            </a:r>
            <a:br>
              <a:rPr lang="cs-CZ" sz="3600" dirty="0" smtClean="0">
                <a:solidFill>
                  <a:schemeClr val="accent3"/>
                </a:solidFill>
                <a:latin typeface="+mn-lt"/>
              </a:rPr>
            </a:br>
            <a:r>
              <a:rPr lang="cs-CZ" sz="3600" dirty="0" smtClean="0">
                <a:solidFill>
                  <a:schemeClr val="accent3"/>
                </a:solidFill>
                <a:latin typeface="+mn-lt"/>
              </a:rPr>
              <a:t>   </a:t>
            </a:r>
            <a:r>
              <a:rPr lang="cs-CZ" sz="3600" u="sng" dirty="0" smtClean="0">
                <a:latin typeface="+mn-lt"/>
              </a:rPr>
              <a:t>tří</a:t>
            </a:r>
            <a:r>
              <a:rPr lang="cs-CZ" sz="3600" dirty="0" smtClean="0">
                <a:latin typeface="+mn-lt"/>
              </a:rPr>
              <a:t> </a:t>
            </a:r>
            <a:r>
              <a:rPr lang="cs-CZ" sz="3600" u="sng" dirty="0" smtClean="0">
                <a:latin typeface="+mn-lt"/>
              </a:rPr>
              <a:t>závažných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chorob</a:t>
            </a:r>
            <a:r>
              <a:rPr lang="cs-CZ" sz="3600" dirty="0">
                <a:latin typeface="+mn-lt"/>
              </a:rPr>
              <a:t>:</a:t>
            </a:r>
            <a:endParaRPr lang="cs-CZ" sz="3600" dirty="0"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1286" y="2055088"/>
            <a:ext cx="45330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.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vleklý zánět průdušek</a:t>
            </a:r>
            <a:endParaRPr lang="cs-CZ" sz="3600" dirty="0"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1286" y="3789040"/>
            <a:ext cx="31759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.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3600" dirty="0">
                <a:latin typeface="+mn-lt"/>
              </a:rPr>
              <a:t>p</a:t>
            </a:r>
            <a:r>
              <a:rPr lang="cs-CZ" sz="3600" dirty="0" smtClean="0">
                <a:latin typeface="+mn-lt"/>
              </a:rPr>
              <a:t>licní rakovina</a:t>
            </a:r>
            <a:endParaRPr lang="cs-CZ" sz="3600" dirty="0"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1286" y="5661248"/>
            <a:ext cx="2815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.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3600" dirty="0">
                <a:latin typeface="+mn-lt"/>
              </a:rPr>
              <a:t>i</a:t>
            </a:r>
            <a:r>
              <a:rPr lang="cs-CZ" sz="3600" dirty="0" smtClean="0">
                <a:latin typeface="+mn-lt"/>
              </a:rPr>
              <a:t>nfarkt srdce</a:t>
            </a:r>
            <a:endParaRPr lang="cs-CZ" sz="3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30359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268760"/>
            <a:ext cx="8229600" cy="1080120"/>
          </a:xfrm>
        </p:spPr>
        <p:txBody>
          <a:bodyPr/>
          <a:lstStyle/>
          <a:p>
            <a:pPr algn="l"/>
            <a:r>
              <a:rPr lang="cs-CZ" dirty="0" smtClean="0"/>
              <a:t> </a:t>
            </a:r>
            <a:r>
              <a:rPr lang="cs-CZ" dirty="0"/>
              <a:t/>
            </a:r>
            <a:br>
              <a:rPr lang="cs-CZ" dirty="0"/>
            </a:br>
            <a:r>
              <a:rPr lang="cs-CZ" sz="3600" dirty="0" smtClean="0"/>
              <a:t>Je </a:t>
            </a:r>
            <a:r>
              <a:rPr lang="cs-CZ" sz="3600" u="sng" dirty="0" smtClean="0"/>
              <a:t>potvrzeno</a:t>
            </a:r>
            <a:r>
              <a:rPr lang="cs-CZ" sz="3600" dirty="0"/>
              <a:t>, že </a:t>
            </a: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návyk</a:t>
            </a:r>
            <a:r>
              <a:rPr lang="cs-CZ" sz="3600" dirty="0"/>
              <a:t> vytváří už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</a:t>
            </a:r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cigareta</a:t>
            </a:r>
            <a:r>
              <a:rPr lang="cs-CZ" sz="36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cs-CZ" sz="3600" dirty="0"/>
              <a:t/>
            </a:r>
            <a:br>
              <a:rPr lang="cs-CZ" sz="3600" dirty="0"/>
            </a:br>
            <a:r>
              <a:rPr lang="cs-CZ" dirty="0"/>
              <a:t/>
            </a:r>
            <a:br>
              <a:rPr lang="cs-CZ" dirty="0"/>
            </a:br>
            <a:r>
              <a:rPr lang="cs-CZ" sz="3600" u="sng" dirty="0" smtClean="0">
                <a:latin typeface="+mn-lt"/>
              </a:rPr>
              <a:t>Zbavit se</a:t>
            </a:r>
            <a:r>
              <a:rPr lang="cs-CZ" sz="3600" dirty="0" smtClean="0">
                <a:latin typeface="+mn-lt"/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návyku</a:t>
            </a:r>
            <a:r>
              <a:rPr lang="cs-CZ" sz="3600" dirty="0" smtClean="0">
                <a:latin typeface="+mn-lt"/>
              </a:rPr>
              <a:t> je možno tím snáze, čím </a:t>
            </a:r>
            <a:r>
              <a:rPr lang="cs-CZ" sz="3600" u="sng" dirty="0" smtClean="0">
                <a:latin typeface="+mn-lt"/>
              </a:rPr>
              <a:t>kratší</a:t>
            </a:r>
            <a:r>
              <a:rPr lang="cs-CZ" sz="3600" dirty="0" smtClean="0">
                <a:latin typeface="+mn-lt"/>
              </a:rPr>
              <a:t> dobu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závislost</a:t>
            </a:r>
            <a:r>
              <a:rPr lang="cs-CZ" sz="3600" dirty="0" smtClean="0">
                <a:latin typeface="+mn-lt"/>
              </a:rPr>
              <a:t> trvala. 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8300" y="4877431"/>
            <a:ext cx="90356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Nejlépe je vůbec nezačínat, než později pracně odvykat.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5122" name="Picture 2" descr="C:\Users\Lucie\AppData\Local\Microsoft\Windows\Temporary Internet Files\Content.IE5\SFB0X6VD\MC9002909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022" y="1268760"/>
            <a:ext cx="2974545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2590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6542" y="1628800"/>
            <a:ext cx="9036496" cy="1143000"/>
          </a:xfrm>
        </p:spPr>
        <p:txBody>
          <a:bodyPr/>
          <a:lstStyle/>
          <a:p>
            <a:pPr algn="l"/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>- </a:t>
            </a:r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Cigareta</a:t>
            </a:r>
            <a:r>
              <a:rPr lang="cs-CZ" sz="3600" dirty="0" smtClean="0">
                <a:latin typeface="+mn-lt"/>
              </a:rPr>
              <a:t> je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škodlivá</a:t>
            </a:r>
            <a:r>
              <a:rPr lang="cs-CZ" sz="3600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i tomu, kdo pouze </a:t>
            </a:r>
            <a:r>
              <a:rPr lang="cs-CZ" sz="3600" u="sng" dirty="0" smtClean="0">
                <a:latin typeface="+mn-lt"/>
              </a:rPr>
              <a:t>pobývá</a:t>
            </a:r>
            <a:br>
              <a:rPr lang="cs-CZ" sz="3600" u="sng" dirty="0" smtClean="0">
                <a:latin typeface="+mn-lt"/>
              </a:rPr>
            </a:br>
            <a:r>
              <a:rPr lang="cs-CZ" sz="3600" dirty="0" smtClean="0">
                <a:latin typeface="+mn-lt"/>
              </a:rPr>
              <a:t>  v </a:t>
            </a:r>
            <a:r>
              <a:rPr lang="cs-CZ" sz="3600" u="sng" dirty="0" smtClean="0">
                <a:latin typeface="+mn-lt"/>
              </a:rPr>
              <a:t>zakouřeném prostředí</a:t>
            </a:r>
            <a:r>
              <a:rPr lang="cs-CZ" sz="3600" dirty="0" smtClean="0">
                <a:latin typeface="+mn-lt"/>
              </a:rPr>
              <a:t>.</a:t>
            </a:r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> </a:t>
            </a:r>
            <a:r>
              <a:rPr lang="cs-CZ" sz="3600" u="sng" dirty="0" smtClean="0">
                <a:latin typeface="+mn-lt"/>
              </a:rPr>
              <a:t>Vzduch</a:t>
            </a:r>
            <a:r>
              <a:rPr lang="cs-CZ" sz="3600" dirty="0" smtClean="0">
                <a:latin typeface="+mn-lt"/>
              </a:rPr>
              <a:t>, který kuřáci</a:t>
            </a:r>
            <a:br>
              <a:rPr lang="cs-CZ" sz="3600" dirty="0" smtClean="0">
                <a:latin typeface="+mn-lt"/>
              </a:rPr>
            </a:br>
            <a:r>
              <a:rPr lang="cs-CZ" sz="3600" dirty="0"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 </a:t>
            </a:r>
            <a:r>
              <a:rPr lang="cs-CZ" sz="3600" u="sng" dirty="0" smtClean="0">
                <a:latin typeface="+mn-lt"/>
              </a:rPr>
              <a:t>vydechují</a:t>
            </a:r>
            <a:r>
              <a:rPr lang="cs-CZ" sz="3600" dirty="0" smtClean="0">
                <a:latin typeface="+mn-lt"/>
              </a:rPr>
              <a:t>, je ještě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jedovatější</a:t>
            </a:r>
            <a:r>
              <a:rPr lang="cs-CZ" sz="3600" dirty="0" smtClean="0">
                <a:latin typeface="+mn-lt"/>
              </a:rPr>
              <a:t> než ten, který</a:t>
            </a:r>
            <a:br>
              <a:rPr lang="cs-CZ" sz="3600" dirty="0" smtClean="0">
                <a:latin typeface="+mn-lt"/>
              </a:rPr>
            </a:br>
            <a:r>
              <a:rPr lang="cs-CZ" sz="3600" dirty="0"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 </a:t>
            </a:r>
            <a:r>
              <a:rPr lang="cs-CZ" sz="3600" u="sng" dirty="0" smtClean="0">
                <a:latin typeface="+mn-lt"/>
              </a:rPr>
              <a:t>vdechují</a:t>
            </a:r>
            <a:r>
              <a:rPr lang="cs-CZ" sz="3600" dirty="0" smtClean="0">
                <a:latin typeface="+mn-lt"/>
              </a:rPr>
              <a:t>. Každá </a:t>
            </a:r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cigareta</a:t>
            </a:r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>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poškozuje</a:t>
            </a:r>
            <a:r>
              <a:rPr lang="cs-CZ" sz="3600" dirty="0" smtClean="0">
                <a:latin typeface="+mn-lt"/>
              </a:rPr>
              <a:t> </a:t>
            </a:r>
            <a:r>
              <a:rPr lang="cs-CZ" sz="3600" u="sng" dirty="0" smtClean="0">
                <a:latin typeface="+mn-lt"/>
              </a:rPr>
              <a:t>zárodečné</a:t>
            </a:r>
            <a:br>
              <a:rPr lang="cs-CZ" sz="3600" u="sng" dirty="0" smtClean="0">
                <a:latin typeface="+mn-lt"/>
              </a:rPr>
            </a:br>
            <a:r>
              <a:rPr lang="cs-CZ" sz="3600" dirty="0" smtClean="0">
                <a:latin typeface="+mn-lt"/>
              </a:rPr>
              <a:t>  </a:t>
            </a:r>
            <a:r>
              <a:rPr lang="cs-CZ" sz="3600" u="sng" dirty="0" smtClean="0">
                <a:latin typeface="+mn-lt"/>
              </a:rPr>
              <a:t>buňky</a:t>
            </a:r>
            <a:r>
              <a:rPr lang="cs-CZ" sz="3600" dirty="0" smtClean="0">
                <a:latin typeface="+mn-lt"/>
              </a:rPr>
              <a:t> ženy a to i tehdy, když žena dosud</a:t>
            </a:r>
            <a:br>
              <a:rPr lang="cs-CZ" sz="3600" dirty="0" smtClean="0">
                <a:latin typeface="+mn-lt"/>
              </a:rPr>
            </a:br>
            <a:r>
              <a:rPr lang="cs-CZ" sz="3600" dirty="0" smtClean="0">
                <a:latin typeface="+mn-lt"/>
              </a:rPr>
              <a:t>  neotěhotněla.</a:t>
            </a:r>
            <a:br>
              <a:rPr lang="cs-CZ" sz="3600" dirty="0" smtClean="0">
                <a:latin typeface="+mn-lt"/>
              </a:rPr>
            </a:br>
            <a:endParaRPr lang="cs-CZ" sz="3600" dirty="0">
              <a:latin typeface="+mn-lt"/>
            </a:endParaRPr>
          </a:p>
        </p:txBody>
      </p:sp>
      <p:pic>
        <p:nvPicPr>
          <p:cNvPr id="3" name="Picture 2" descr="C:\Users\Lucie\AppData\Local\Microsoft\Windows\Temporary Internet Files\Content.IE5\MD5YQW23\MC9003203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645024"/>
            <a:ext cx="244827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2890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005064"/>
            <a:ext cx="8229600" cy="1143000"/>
          </a:xfrm>
        </p:spPr>
        <p:txBody>
          <a:bodyPr/>
          <a:lstStyle/>
          <a:p>
            <a:pPr algn="l"/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Následky kouření:</a:t>
            </a: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u="sng" dirty="0"/>
              <a:t>Polovina</a:t>
            </a:r>
            <a:r>
              <a:rPr lang="cs-CZ" sz="3600" dirty="0"/>
              <a:t> </a:t>
            </a:r>
            <a:r>
              <a:rPr lang="cs-CZ" sz="36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kuřáků</a:t>
            </a:r>
            <a:r>
              <a:rPr lang="cs-CZ" sz="3600" dirty="0"/>
              <a:t>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zemře</a:t>
            </a:r>
            <a:r>
              <a:rPr lang="cs-CZ" sz="3600" dirty="0"/>
              <a:t> na následky </a:t>
            </a:r>
            <a:r>
              <a:rPr lang="cs-CZ" sz="36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kouření</a:t>
            </a:r>
            <a:r>
              <a:rPr lang="cs-CZ" sz="3600" dirty="0"/>
              <a:t>, a to v průměru o </a:t>
            </a:r>
            <a:r>
              <a:rPr lang="cs-CZ" sz="3600" u="sng" dirty="0"/>
              <a:t>15 let dřív</a:t>
            </a:r>
            <a:r>
              <a:rPr lang="cs-CZ" sz="3600" dirty="0"/>
              <a:t>, než kdyby </a:t>
            </a: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nekouřili</a:t>
            </a:r>
            <a:r>
              <a:rPr lang="cs-CZ" sz="3600" dirty="0"/>
              <a:t>. Nejčastěji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umírají</a:t>
            </a:r>
            <a:r>
              <a:rPr lang="cs-CZ" sz="3600" dirty="0"/>
              <a:t> na </a:t>
            </a:r>
            <a:r>
              <a:rPr lang="cs-CZ" sz="3600" u="sng" dirty="0"/>
              <a:t>kardiovaskulární nemoci </a:t>
            </a:r>
            <a:r>
              <a:rPr lang="cs-CZ" sz="3600" dirty="0"/>
              <a:t>(infarkt, mozková mrtvice nebo uzavírání tepen na nohou), </a:t>
            </a:r>
            <a:r>
              <a:rPr lang="cs-CZ" sz="3600" u="sng" dirty="0"/>
              <a:t>nádory </a:t>
            </a:r>
            <a:r>
              <a:rPr lang="cs-CZ" sz="3600" dirty="0"/>
              <a:t>a na </a:t>
            </a:r>
            <a:r>
              <a:rPr lang="cs-CZ" sz="3600" u="sng" dirty="0"/>
              <a:t>chronické plicní nemoci</a:t>
            </a:r>
            <a:r>
              <a:rPr lang="cs-CZ" sz="3600" dirty="0"/>
              <a:t>. </a:t>
            </a:r>
          </a:p>
        </p:txBody>
      </p:sp>
      <p:pic>
        <p:nvPicPr>
          <p:cNvPr id="2050" name="Picture 2" descr="C:\Users\Lucie\AppData\Local\Microsoft\Windows\Temporary Internet Files\Content.IE5\32HDAXOE\MC9002505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0"/>
            <a:ext cx="3384376" cy="3212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443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816" y="1052736"/>
            <a:ext cx="8229600" cy="1143000"/>
          </a:xfrm>
        </p:spPr>
        <p:txBody>
          <a:bodyPr/>
          <a:lstStyle/>
          <a:p>
            <a:pPr algn="l"/>
            <a:r>
              <a:rPr lang="cs-CZ" sz="3600" dirty="0" smtClean="0"/>
              <a:t>- K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poškození</a:t>
            </a:r>
            <a:r>
              <a:rPr lang="cs-CZ" sz="3600" dirty="0">
                <a:solidFill>
                  <a:srgbClr val="FF0000"/>
                </a:solidFill>
              </a:rPr>
              <a:t> </a:t>
            </a:r>
            <a:r>
              <a:rPr lang="cs-CZ" sz="3600" dirty="0"/>
              <a:t>stačí </a:t>
            </a: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jedna</a:t>
            </a:r>
            <a:r>
              <a:rPr lang="cs-CZ" sz="3600" dirty="0"/>
              <a:t> </a:t>
            </a:r>
            <a:r>
              <a:rPr lang="cs-CZ" sz="36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cigareta </a:t>
            </a:r>
            <a:r>
              <a:rPr lang="cs-CZ" sz="3600" u="sng" dirty="0"/>
              <a:t>denně </a:t>
            </a:r>
            <a:r>
              <a:rPr lang="cs-CZ" sz="3600" u="sng" dirty="0" smtClean="0"/>
              <a:t/>
            </a:r>
            <a:br>
              <a:rPr lang="cs-CZ" sz="3600" u="sng" dirty="0" smtClean="0"/>
            </a:br>
            <a:r>
              <a:rPr lang="cs-CZ" sz="3600" dirty="0" smtClean="0"/>
              <a:t>  nebo </a:t>
            </a:r>
            <a:r>
              <a:rPr lang="cs-CZ" sz="3600" dirty="0"/>
              <a:t>i </a:t>
            </a:r>
            <a:r>
              <a:rPr lang="cs-CZ" sz="36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pasivní kouření</a:t>
            </a:r>
            <a:r>
              <a:rPr lang="cs-CZ" sz="3600" dirty="0"/>
              <a:t>. Také pes nebo kočka, kteří žijí v domácnosti </a:t>
            </a:r>
            <a:r>
              <a:rPr lang="cs-CZ" sz="36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kuřáků</a:t>
            </a:r>
            <a:r>
              <a:rPr lang="cs-CZ" sz="3600" dirty="0"/>
              <a:t>, mají </a:t>
            </a:r>
            <a:r>
              <a:rPr lang="cs-CZ" sz="3600" u="sng" dirty="0"/>
              <a:t>kratší život</a:t>
            </a:r>
            <a:r>
              <a:rPr lang="cs-CZ" sz="3600" dirty="0"/>
              <a:t>, než by měli v </a:t>
            </a:r>
            <a:r>
              <a:rPr lang="cs-CZ" sz="36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nekuřácké </a:t>
            </a:r>
            <a:r>
              <a:rPr lang="cs-CZ" sz="3600" dirty="0"/>
              <a:t>domácnosti.</a:t>
            </a:r>
          </a:p>
        </p:txBody>
      </p:sp>
      <p:pic>
        <p:nvPicPr>
          <p:cNvPr id="7170" name="Picture 2" descr="C:\Users\Lucie\AppData\Local\Microsoft\Windows\Temporary Internet Files\Content.IE5\SFB0X6VD\MC9002383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087635"/>
            <a:ext cx="3456384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1101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z="4800" dirty="0">
              <a:latin typeface="+mn-lt"/>
            </a:endParaRPr>
          </a:p>
        </p:txBody>
      </p:sp>
      <p:pic>
        <p:nvPicPr>
          <p:cNvPr id="8195" name="Picture 3" descr="C:\Users\Lucie\AppData\Local\Microsoft\Windows\Temporary Internet Files\Content.IE5\32HDAXOE\MP900439407[4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1246"/>
            <a:ext cx="397166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7504" y="3194995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+mn-lt"/>
              </a:rPr>
              <a:t>Snažme</a:t>
            </a:r>
            <a:r>
              <a:rPr lang="cs-CZ" sz="3600" dirty="0" smtClean="0">
                <a:latin typeface="+mn-lt"/>
              </a:rPr>
              <a:t> se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žít </a:t>
            </a:r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zdravě</a:t>
            </a:r>
            <a:r>
              <a:rPr lang="cs-CZ" sz="3600" dirty="0" smtClean="0">
                <a:latin typeface="+mn-lt"/>
              </a:rPr>
              <a:t>, </a:t>
            </a:r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plně</a:t>
            </a:r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a </a:t>
            </a:r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radostně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. </a:t>
            </a:r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Moderní</a:t>
            </a:r>
            <a:r>
              <a:rPr lang="cs-CZ" sz="3600" dirty="0" smtClean="0">
                <a:latin typeface="+mn-lt"/>
              </a:rPr>
              <a:t>, </a:t>
            </a:r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sportovní</a:t>
            </a:r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> </a:t>
            </a:r>
            <a:r>
              <a:rPr lang="cs-CZ" sz="3600" dirty="0" smtClean="0">
                <a:latin typeface="+mn-lt"/>
              </a:rPr>
              <a:t>a </a:t>
            </a:r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normální</a:t>
            </a:r>
            <a:r>
              <a:rPr lang="cs-CZ" sz="3600" dirty="0" smtClean="0">
                <a:latin typeface="+mn-lt"/>
              </a:rPr>
              <a:t> je</a:t>
            </a:r>
            <a:endParaRPr lang="cs-CZ" sz="3600" dirty="0"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94252" y="5229200"/>
            <a:ext cx="313964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</a:t>
            </a:r>
            <a:r>
              <a:rPr lang="cs-CZ" sz="60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ekouřit!</a:t>
            </a:r>
            <a:endParaRPr lang="cs-CZ" sz="60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15876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kliparty</a:t>
            </a:r>
          </a:p>
          <a:p>
            <a:r>
              <a:rPr lang="cs-CZ" dirty="0"/>
              <a:t>http://www.substitucni-lecba.cz/nikotin</a:t>
            </a:r>
            <a:endParaRPr lang="cs-CZ" dirty="0" smtClean="0"/>
          </a:p>
          <a:p>
            <a:pPr lvl="0"/>
            <a:r>
              <a:rPr lang="cs-CZ" smtClean="0">
                <a:solidFill>
                  <a:prstClr val="black"/>
                </a:solidFill>
              </a:rPr>
              <a:t>PLESKOTOVÁ</a:t>
            </a:r>
            <a:r>
              <a:rPr lang="cs-CZ" dirty="0">
                <a:solidFill>
                  <a:prstClr val="black"/>
                </a:solidFill>
              </a:rPr>
              <a:t>, A., </a:t>
            </a:r>
            <a:r>
              <a:rPr lang="cs-CZ" i="1" dirty="0">
                <a:solidFill>
                  <a:prstClr val="black"/>
                </a:solidFill>
              </a:rPr>
              <a:t>OBČANSKÁ VÝCHOVA pro 9. ročník</a:t>
            </a:r>
            <a:r>
              <a:rPr lang="cs-CZ" dirty="0">
                <a:solidFill>
                  <a:prstClr val="black"/>
                </a:solidFill>
              </a:rPr>
              <a:t>., 1. vyd. Praha: Septima, 1996. ISBN 80-85801-71-X</a:t>
            </a:r>
          </a:p>
          <a:p>
            <a:endParaRPr lang="cs-CZ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</TotalTime>
  <Words>191</Words>
  <Application>Microsoft Office PowerPoint</Application>
  <PresentationFormat>Předvádění na obrazovce (4:3)</PresentationFormat>
  <Paragraphs>31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NÁZEV ŠKOLY: Střední odborné učiliště a Základní škola AUTOR: Bc. Lucie Chojnová NÁZEV: VY_32_INOVACE_17_Návykové látky                                                                                                       -  Tabák - nikotin TÉMA SADY: Přírodověda DATUM: 3. listopad. 2012 ČÍSLO PROJEKTU: CZ.1.07/1.4.00/21.0477</vt:lpstr>
      <vt:lpstr>Prezentace aplikace PowerPoint</vt:lpstr>
      <vt:lpstr>NIKOTIN</vt:lpstr>
      <vt:lpstr>Prezentace aplikace PowerPoint</vt:lpstr>
      <vt:lpstr>Prezentace aplikace PowerPoint</vt:lpstr>
      <vt:lpstr>Kouření tabáku</vt:lpstr>
      <vt:lpstr>- Je jedním z důležitých rizikových faktorů    tří závažných chorob:</vt:lpstr>
      <vt:lpstr>  Je potvrzeno, že návyk vytváří už první cigareta.  Zbavit se návyku je možno tím snáze, čím kratší dobu závislost trvala. </vt:lpstr>
      <vt:lpstr>- Cigareta je škodlivá i tomu, kdo pouze pobývá   v zakouřeném prostředí. Vzduch, který kuřáci   vydechují, je ještě jedovatější než ten, který   vdechují. Každá cigareta poškozuje zárodečné   buňky ženy a to i tehdy, když žena dosud   neotěhotněla. </vt:lpstr>
      <vt:lpstr>Následky kouření: Polovina kuřáků zemře na následky kouření, a to v průměru o 15 let dřív, než kdyby nekouřili. Nejčastěji umírají na kardiovaskulární nemoci (infarkt, mozková mrtvice nebo uzavírání tepen na nohou), nádory a na chronické plicní nemoci. </vt:lpstr>
      <vt:lpstr>- K poškození stačí jedna cigareta denně    nebo i pasivní kouření. Také pes nebo kočka, kteří žijí v domácnosti kuřáků, mají kratší život, než by měli v nekuřácké domácnosti.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Lucie</cp:lastModifiedBy>
  <cp:revision>80</cp:revision>
  <dcterms:created xsi:type="dcterms:W3CDTF">2012-04-21T07:06:25Z</dcterms:created>
  <dcterms:modified xsi:type="dcterms:W3CDTF">2012-11-20T15:25:28Z</dcterms:modified>
</cp:coreProperties>
</file>